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 id="2147483706" r:id="rId2"/>
    <p:sldMasterId id="2147483722" r:id="rId3"/>
  </p:sldMasterIdLst>
  <p:notesMasterIdLst>
    <p:notesMasterId r:id="rId110"/>
  </p:notesMasterIdLst>
  <p:sldIdLst>
    <p:sldId id="256" r:id="rId4"/>
    <p:sldId id="257" r:id="rId5"/>
    <p:sldId id="1347" r:id="rId6"/>
    <p:sldId id="304" r:id="rId7"/>
    <p:sldId id="366" r:id="rId8"/>
    <p:sldId id="369" r:id="rId9"/>
    <p:sldId id="370" r:id="rId10"/>
    <p:sldId id="371" r:id="rId11"/>
    <p:sldId id="1348" r:id="rId12"/>
    <p:sldId id="314" r:id="rId13"/>
    <p:sldId id="1350" r:id="rId14"/>
    <p:sldId id="292" r:id="rId15"/>
    <p:sldId id="375" r:id="rId16"/>
    <p:sldId id="380" r:id="rId17"/>
    <p:sldId id="325" r:id="rId18"/>
    <p:sldId id="1349" r:id="rId19"/>
    <p:sldId id="285" r:id="rId20"/>
    <p:sldId id="308" r:id="rId21"/>
    <p:sldId id="1296" r:id="rId22"/>
    <p:sldId id="376" r:id="rId23"/>
    <p:sldId id="384" r:id="rId24"/>
    <p:sldId id="1316" r:id="rId25"/>
    <p:sldId id="1317" r:id="rId26"/>
    <p:sldId id="1318" r:id="rId27"/>
    <p:sldId id="1319" r:id="rId28"/>
    <p:sldId id="1320" r:id="rId29"/>
    <p:sldId id="1321" r:id="rId30"/>
    <p:sldId id="1322" r:id="rId31"/>
    <p:sldId id="1323" r:id="rId32"/>
    <p:sldId id="1324" r:id="rId33"/>
    <p:sldId id="1325" r:id="rId34"/>
    <p:sldId id="1326" r:id="rId35"/>
    <p:sldId id="1327" r:id="rId36"/>
    <p:sldId id="1328" r:id="rId37"/>
    <p:sldId id="1330" r:id="rId38"/>
    <p:sldId id="1331" r:id="rId39"/>
    <p:sldId id="1332" r:id="rId40"/>
    <p:sldId id="1333" r:id="rId41"/>
    <p:sldId id="1334" r:id="rId42"/>
    <p:sldId id="1335" r:id="rId43"/>
    <p:sldId id="381" r:id="rId44"/>
    <p:sldId id="309" r:id="rId45"/>
    <p:sldId id="1311" r:id="rId46"/>
    <p:sldId id="1100" r:id="rId47"/>
    <p:sldId id="1101" r:id="rId48"/>
    <p:sldId id="1125" r:id="rId49"/>
    <p:sldId id="1126" r:id="rId50"/>
    <p:sldId id="1127" r:id="rId51"/>
    <p:sldId id="1128" r:id="rId52"/>
    <p:sldId id="1129" r:id="rId53"/>
    <p:sldId id="1103" r:id="rId54"/>
    <p:sldId id="390" r:id="rId55"/>
    <p:sldId id="1336" r:id="rId56"/>
    <p:sldId id="1113" r:id="rId57"/>
    <p:sldId id="1337" r:id="rId58"/>
    <p:sldId id="1104" r:id="rId59"/>
    <p:sldId id="394" r:id="rId60"/>
    <p:sldId id="393" r:id="rId61"/>
    <p:sldId id="1338" r:id="rId62"/>
    <p:sldId id="377" r:id="rId63"/>
    <p:sldId id="378" r:id="rId64"/>
    <p:sldId id="379" r:id="rId65"/>
    <p:sldId id="1339" r:id="rId66"/>
    <p:sldId id="392" r:id="rId67"/>
    <p:sldId id="391" r:id="rId68"/>
    <p:sldId id="382" r:id="rId69"/>
    <p:sldId id="1340" r:id="rId70"/>
    <p:sldId id="1341" r:id="rId71"/>
    <p:sldId id="385" r:id="rId72"/>
    <p:sldId id="425" r:id="rId73"/>
    <p:sldId id="422" r:id="rId74"/>
    <p:sldId id="423" r:id="rId75"/>
    <p:sldId id="429" r:id="rId76"/>
    <p:sldId id="310" r:id="rId77"/>
    <p:sldId id="1312" r:id="rId78"/>
    <p:sldId id="299" r:id="rId79"/>
    <p:sldId id="399" r:id="rId80"/>
    <p:sldId id="400" r:id="rId81"/>
    <p:sldId id="397" r:id="rId82"/>
    <p:sldId id="435" r:id="rId83"/>
    <p:sldId id="313" r:id="rId84"/>
    <p:sldId id="1313" r:id="rId85"/>
    <p:sldId id="448" r:id="rId86"/>
    <p:sldId id="443" r:id="rId87"/>
    <p:sldId id="450" r:id="rId88"/>
    <p:sldId id="453" r:id="rId89"/>
    <p:sldId id="437" r:id="rId90"/>
    <p:sldId id="447" r:id="rId91"/>
    <p:sldId id="416" r:id="rId92"/>
    <p:sldId id="449" r:id="rId93"/>
    <p:sldId id="466" r:id="rId94"/>
    <p:sldId id="478" r:id="rId95"/>
    <p:sldId id="311" r:id="rId96"/>
    <p:sldId id="1351" r:id="rId97"/>
    <p:sldId id="306" r:id="rId98"/>
    <p:sldId id="1342" r:id="rId99"/>
    <p:sldId id="424" r:id="rId100"/>
    <p:sldId id="418" r:id="rId101"/>
    <p:sldId id="1343" r:id="rId102"/>
    <p:sldId id="430" r:id="rId103"/>
    <p:sldId id="1344" r:id="rId104"/>
    <p:sldId id="1345" r:id="rId105"/>
    <p:sldId id="481" r:id="rId106"/>
    <p:sldId id="471" r:id="rId107"/>
    <p:sldId id="301" r:id="rId108"/>
    <p:sldId id="1346"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C71D5B-FACF-2D40-A648-5F37DF699FEE}" v="3" dt="2022-10-31T03:15:27.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6327"/>
  </p:normalViewPr>
  <p:slideViewPr>
    <p:cSldViewPr snapToGrid="0" snapToObjects="1">
      <p:cViewPr varScale="1">
        <p:scale>
          <a:sx n="123" d="100"/>
          <a:sy n="123" d="100"/>
        </p:scale>
        <p:origin x="13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notesMaster" Target="notesMasters/notesMaster1.xml"/><Relationship Id="rId115"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0B6C8-10E8-467F-9EBD-9F0CEE1AA7F5}"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3BA452E2-9BE5-4AC2-B45C-EDE421E34477}">
      <dgm:prSet/>
      <dgm:spPr/>
      <dgm:t>
        <a:bodyPr/>
        <a:lstStyle/>
        <a:p>
          <a:r>
            <a:rPr lang="en-US" altLang="ko-KR" dirty="0"/>
            <a:t>1.</a:t>
          </a:r>
          <a:r>
            <a:rPr lang="ko-KR" altLang="en-US" dirty="0"/>
            <a:t> </a:t>
          </a:r>
          <a:r>
            <a:rPr lang="ko-KR" dirty="0">
              <a:solidFill>
                <a:schemeClr val="accent1"/>
              </a:solidFill>
            </a:rPr>
            <a:t>트랜스포머</a:t>
          </a:r>
          <a:r>
            <a:rPr lang="en-US" dirty="0">
              <a:solidFill>
                <a:schemeClr val="accent1"/>
              </a:solidFill>
            </a:rPr>
            <a:t>(Transformer)</a:t>
          </a:r>
          <a:r>
            <a:rPr lang="ko-KR" dirty="0">
              <a:solidFill>
                <a:schemeClr val="accent1"/>
              </a:solidFill>
            </a:rPr>
            <a:t>에 이르기까지의 자연어처리의 진화 </a:t>
          </a:r>
          <a:r>
            <a:rPr lang="en-US" dirty="0"/>
            <a:t>: </a:t>
          </a:r>
          <a:r>
            <a:rPr lang="ko-KR" dirty="0"/>
            <a:t>언어 모델링</a:t>
          </a:r>
          <a:r>
            <a:rPr lang="en-US" dirty="0"/>
            <a:t>(Language Modeling)</a:t>
          </a:r>
          <a:r>
            <a:rPr lang="ko-KR" dirty="0"/>
            <a:t>관점에서의 진화</a:t>
          </a:r>
          <a:r>
            <a:rPr lang="en-US" dirty="0"/>
            <a:t>(Evolutions): N-Grams, Word Embeddings, Sequence to Sequence Model, Attention, and Transformers</a:t>
          </a:r>
        </a:p>
      </dgm:t>
    </dgm:pt>
    <dgm:pt modelId="{DA50AE02-FABE-4B2D-B864-B3DB78F9AF84}" type="parTrans" cxnId="{7668B441-D547-404C-AACB-A0F593C78D7A}">
      <dgm:prSet/>
      <dgm:spPr/>
      <dgm:t>
        <a:bodyPr/>
        <a:lstStyle/>
        <a:p>
          <a:endParaRPr lang="en-US"/>
        </a:p>
      </dgm:t>
    </dgm:pt>
    <dgm:pt modelId="{9514EEEF-419A-4E27-A6D3-383A234C270C}" type="sibTrans" cxnId="{7668B441-D547-404C-AACB-A0F593C78D7A}">
      <dgm:prSet/>
      <dgm:spPr/>
      <dgm:t>
        <a:bodyPr/>
        <a:lstStyle/>
        <a:p>
          <a:endParaRPr lang="en-US"/>
        </a:p>
      </dgm:t>
    </dgm:pt>
    <dgm:pt modelId="{BB8A9E0E-5E6B-4EBF-A24A-C6602EAFC042}">
      <dgm:prSet/>
      <dgm:spPr/>
      <dgm:t>
        <a:bodyPr/>
        <a:lstStyle/>
        <a:p>
          <a:r>
            <a:rPr lang="en-US" altLang="ko-KR" dirty="0"/>
            <a:t>2.</a:t>
          </a:r>
          <a:r>
            <a:rPr lang="ko-KR" altLang="en-US" dirty="0"/>
            <a:t> </a:t>
          </a:r>
          <a:r>
            <a:rPr lang="ko-KR" dirty="0">
              <a:solidFill>
                <a:schemeClr val="accent1"/>
              </a:solidFill>
            </a:rPr>
            <a:t>트랜스포머</a:t>
          </a:r>
          <a:r>
            <a:rPr lang="en-US" dirty="0">
              <a:solidFill>
                <a:schemeClr val="accent1"/>
              </a:solidFill>
            </a:rPr>
            <a:t>(Transformer): </a:t>
          </a:r>
          <a:r>
            <a:rPr lang="en-US" dirty="0"/>
            <a:t>2017</a:t>
          </a:r>
          <a:r>
            <a:rPr lang="ko-KR" dirty="0"/>
            <a:t>년 이후 자연어처리의 </a:t>
          </a:r>
          <a:r>
            <a:rPr lang="en-US" dirty="0"/>
            <a:t>Game Changer</a:t>
          </a:r>
          <a:r>
            <a:rPr lang="ko-KR" dirty="0"/>
            <a:t>가 된 </a:t>
          </a:r>
          <a:r>
            <a:rPr lang="en-US" dirty="0"/>
            <a:t>Transformer</a:t>
          </a:r>
        </a:p>
      </dgm:t>
    </dgm:pt>
    <dgm:pt modelId="{123F7F46-7AA9-422B-AE15-39B488419B71}" type="parTrans" cxnId="{4E23253F-8A06-4DA2-B1A1-26552292D8AE}">
      <dgm:prSet/>
      <dgm:spPr/>
      <dgm:t>
        <a:bodyPr/>
        <a:lstStyle/>
        <a:p>
          <a:endParaRPr lang="en-US"/>
        </a:p>
      </dgm:t>
    </dgm:pt>
    <dgm:pt modelId="{00358E62-20AE-4B7C-889D-89F4379DBC87}" type="sibTrans" cxnId="{4E23253F-8A06-4DA2-B1A1-26552292D8AE}">
      <dgm:prSet/>
      <dgm:spPr/>
      <dgm:t>
        <a:bodyPr/>
        <a:lstStyle/>
        <a:p>
          <a:endParaRPr lang="en-US"/>
        </a:p>
      </dgm:t>
    </dgm:pt>
    <dgm:pt modelId="{A454FA18-967F-42F7-8215-603EC2FD42EA}">
      <dgm:prSet/>
      <dgm:spPr/>
      <dgm:t>
        <a:bodyPr/>
        <a:lstStyle/>
        <a:p>
          <a:r>
            <a:rPr lang="en-US" altLang="ko-KR" dirty="0"/>
            <a:t>3.</a:t>
          </a:r>
          <a:r>
            <a:rPr lang="ko-KR" altLang="en-US" dirty="0"/>
            <a:t> </a:t>
          </a:r>
          <a:r>
            <a:rPr lang="ko-KR" dirty="0">
              <a:solidFill>
                <a:schemeClr val="accent1"/>
              </a:solidFill>
            </a:rPr>
            <a:t>트랜스포머기반 사전학습모델</a:t>
          </a:r>
          <a:r>
            <a:rPr lang="en-US" dirty="0">
              <a:solidFill>
                <a:schemeClr val="accent1"/>
              </a:solidFill>
            </a:rPr>
            <a:t>(Pre-Trained Models): </a:t>
          </a:r>
          <a:r>
            <a:rPr lang="en-US" dirty="0"/>
            <a:t>Transformer Architecture</a:t>
          </a:r>
          <a:r>
            <a:rPr lang="ko-KR" dirty="0" err="1"/>
            <a:t>를</a:t>
          </a:r>
          <a:r>
            <a:rPr lang="ko-KR" dirty="0"/>
            <a:t> 활용한 다양한 종류의 사전학습모델</a:t>
          </a:r>
          <a:r>
            <a:rPr lang="en-US" altLang="ko-KR" dirty="0"/>
            <a:t>(Autoregressive, Autoencoding, sequence to sequence, and multimodal  Models)</a:t>
          </a:r>
          <a:endParaRPr lang="en-US" dirty="0"/>
        </a:p>
      </dgm:t>
    </dgm:pt>
    <dgm:pt modelId="{8309BCD6-4975-47C4-84FC-F8C31EF8B9B9}" type="parTrans" cxnId="{B12D8E73-9E5F-4052-85AA-915C79BBE823}">
      <dgm:prSet/>
      <dgm:spPr/>
      <dgm:t>
        <a:bodyPr/>
        <a:lstStyle/>
        <a:p>
          <a:endParaRPr lang="en-US"/>
        </a:p>
      </dgm:t>
    </dgm:pt>
    <dgm:pt modelId="{B895A0DB-D1DF-48AB-98D5-1803A0801386}" type="sibTrans" cxnId="{B12D8E73-9E5F-4052-85AA-915C79BBE823}">
      <dgm:prSet/>
      <dgm:spPr/>
      <dgm:t>
        <a:bodyPr/>
        <a:lstStyle/>
        <a:p>
          <a:endParaRPr lang="en-US"/>
        </a:p>
      </dgm:t>
    </dgm:pt>
    <dgm:pt modelId="{D98765D4-045C-4A4F-BA77-2CF4343DC2FD}">
      <dgm:prSet/>
      <dgm:spPr/>
      <dgm:t>
        <a:bodyPr/>
        <a:lstStyle/>
        <a:p>
          <a:r>
            <a:rPr lang="en-US" altLang="ko-KR" dirty="0"/>
            <a:t>4.</a:t>
          </a:r>
          <a:r>
            <a:rPr lang="ko-KR" altLang="en-US" dirty="0"/>
            <a:t> </a:t>
          </a:r>
          <a:r>
            <a:rPr lang="ko-KR" dirty="0">
              <a:solidFill>
                <a:schemeClr val="accent1"/>
              </a:solidFill>
            </a:rPr>
            <a:t>트랜스포머를 활용한 응용</a:t>
          </a:r>
          <a:r>
            <a:rPr lang="en-US" dirty="0"/>
            <a:t>:</a:t>
          </a:r>
          <a:r>
            <a:rPr lang="ko-KR" dirty="0"/>
            <a:t> </a:t>
          </a:r>
          <a:r>
            <a:rPr lang="en-US" dirty="0"/>
            <a:t>Transformer</a:t>
          </a:r>
          <a:r>
            <a:rPr lang="ko-KR" dirty="0"/>
            <a:t>와 사전학습모델의 </a:t>
          </a:r>
          <a:r>
            <a:rPr lang="en-US" dirty="0"/>
            <a:t>Semantic Search, Sentence-Bert, Question Answering, Summarization</a:t>
          </a:r>
          <a:r>
            <a:rPr lang="en-US" altLang="ko-KR" dirty="0"/>
            <a:t>,</a:t>
          </a:r>
          <a:r>
            <a:rPr lang="ko-KR" altLang="en-US" dirty="0"/>
            <a:t> </a:t>
          </a:r>
          <a:r>
            <a:rPr lang="en-US" altLang="ko-KR" dirty="0"/>
            <a:t>Chatbot, Dialogue</a:t>
          </a:r>
          <a:r>
            <a:rPr lang="ko-KR" dirty="0"/>
            <a:t> 등 다양한 분야에서의 활용</a:t>
          </a:r>
          <a:endParaRPr lang="en-US" dirty="0"/>
        </a:p>
      </dgm:t>
    </dgm:pt>
    <dgm:pt modelId="{B9033322-448B-4E22-820D-73158543FC50}" type="parTrans" cxnId="{C435246B-5D24-4DB6-A421-DEF842739F29}">
      <dgm:prSet/>
      <dgm:spPr/>
      <dgm:t>
        <a:bodyPr/>
        <a:lstStyle/>
        <a:p>
          <a:endParaRPr lang="en-US"/>
        </a:p>
      </dgm:t>
    </dgm:pt>
    <dgm:pt modelId="{68F5F801-E734-4939-B518-84F5C021167B}" type="sibTrans" cxnId="{C435246B-5D24-4DB6-A421-DEF842739F29}">
      <dgm:prSet/>
      <dgm:spPr/>
      <dgm:t>
        <a:bodyPr/>
        <a:lstStyle/>
        <a:p>
          <a:endParaRPr lang="en-US"/>
        </a:p>
      </dgm:t>
    </dgm:pt>
    <dgm:pt modelId="{0759A072-7FC3-D244-BAEE-A38B661A8EAF}" type="pres">
      <dgm:prSet presAssocID="{1670B6C8-10E8-467F-9EBD-9F0CEE1AA7F5}" presName="linear" presStyleCnt="0">
        <dgm:presLayoutVars>
          <dgm:animLvl val="lvl"/>
          <dgm:resizeHandles val="exact"/>
        </dgm:presLayoutVars>
      </dgm:prSet>
      <dgm:spPr/>
    </dgm:pt>
    <dgm:pt modelId="{9F1430F6-9350-9546-B42F-4FAB2A1A48AE}" type="pres">
      <dgm:prSet presAssocID="{3BA452E2-9BE5-4AC2-B45C-EDE421E34477}" presName="parentText" presStyleLbl="node1" presStyleIdx="0" presStyleCnt="4">
        <dgm:presLayoutVars>
          <dgm:chMax val="0"/>
          <dgm:bulletEnabled val="1"/>
        </dgm:presLayoutVars>
      </dgm:prSet>
      <dgm:spPr/>
    </dgm:pt>
    <dgm:pt modelId="{6BA35A8E-0198-1340-91C4-140507C65AEA}" type="pres">
      <dgm:prSet presAssocID="{9514EEEF-419A-4E27-A6D3-383A234C270C}" presName="spacer" presStyleCnt="0"/>
      <dgm:spPr/>
    </dgm:pt>
    <dgm:pt modelId="{FCB4261E-5752-DC4E-B5BC-2A7E6084F3ED}" type="pres">
      <dgm:prSet presAssocID="{BB8A9E0E-5E6B-4EBF-A24A-C6602EAFC042}" presName="parentText" presStyleLbl="node1" presStyleIdx="1" presStyleCnt="4">
        <dgm:presLayoutVars>
          <dgm:chMax val="0"/>
          <dgm:bulletEnabled val="1"/>
        </dgm:presLayoutVars>
      </dgm:prSet>
      <dgm:spPr/>
    </dgm:pt>
    <dgm:pt modelId="{FE3578AC-B68E-2142-9C08-E64D98F3EC43}" type="pres">
      <dgm:prSet presAssocID="{00358E62-20AE-4B7C-889D-89F4379DBC87}" presName="spacer" presStyleCnt="0"/>
      <dgm:spPr/>
    </dgm:pt>
    <dgm:pt modelId="{4FE96D59-9FE2-0749-8798-0FF4F9FD2041}" type="pres">
      <dgm:prSet presAssocID="{A454FA18-967F-42F7-8215-603EC2FD42EA}" presName="parentText" presStyleLbl="node1" presStyleIdx="2" presStyleCnt="4">
        <dgm:presLayoutVars>
          <dgm:chMax val="0"/>
          <dgm:bulletEnabled val="1"/>
        </dgm:presLayoutVars>
      </dgm:prSet>
      <dgm:spPr/>
    </dgm:pt>
    <dgm:pt modelId="{F15CF7F3-8314-2F43-AC20-34FE052EB0AB}" type="pres">
      <dgm:prSet presAssocID="{B895A0DB-D1DF-48AB-98D5-1803A0801386}" presName="spacer" presStyleCnt="0"/>
      <dgm:spPr/>
    </dgm:pt>
    <dgm:pt modelId="{497F5B31-8051-C74A-9DBB-C220B7F5B344}" type="pres">
      <dgm:prSet presAssocID="{D98765D4-045C-4A4F-BA77-2CF4343DC2FD}" presName="parentText" presStyleLbl="node1" presStyleIdx="3" presStyleCnt="4">
        <dgm:presLayoutVars>
          <dgm:chMax val="0"/>
          <dgm:bulletEnabled val="1"/>
        </dgm:presLayoutVars>
      </dgm:prSet>
      <dgm:spPr/>
    </dgm:pt>
  </dgm:ptLst>
  <dgm:cxnLst>
    <dgm:cxn modelId="{409F6E07-A4F2-CA40-80F6-8AF51DE86961}" type="presOf" srcId="{3BA452E2-9BE5-4AC2-B45C-EDE421E34477}" destId="{9F1430F6-9350-9546-B42F-4FAB2A1A48AE}" srcOrd="0" destOrd="0" presId="urn:microsoft.com/office/officeart/2005/8/layout/vList2"/>
    <dgm:cxn modelId="{84F0F41B-D56C-744F-824B-1877C959AD16}" type="presOf" srcId="{1670B6C8-10E8-467F-9EBD-9F0CEE1AA7F5}" destId="{0759A072-7FC3-D244-BAEE-A38B661A8EAF}" srcOrd="0" destOrd="0" presId="urn:microsoft.com/office/officeart/2005/8/layout/vList2"/>
    <dgm:cxn modelId="{3C475F2D-1764-6046-BA97-1C12A9B9B08C}" type="presOf" srcId="{BB8A9E0E-5E6B-4EBF-A24A-C6602EAFC042}" destId="{FCB4261E-5752-DC4E-B5BC-2A7E6084F3ED}" srcOrd="0" destOrd="0" presId="urn:microsoft.com/office/officeart/2005/8/layout/vList2"/>
    <dgm:cxn modelId="{FCFE8237-A807-D544-8A8C-F47FB876B400}" type="presOf" srcId="{A454FA18-967F-42F7-8215-603EC2FD42EA}" destId="{4FE96D59-9FE2-0749-8798-0FF4F9FD2041}" srcOrd="0" destOrd="0" presId="urn:microsoft.com/office/officeart/2005/8/layout/vList2"/>
    <dgm:cxn modelId="{4E23253F-8A06-4DA2-B1A1-26552292D8AE}" srcId="{1670B6C8-10E8-467F-9EBD-9F0CEE1AA7F5}" destId="{BB8A9E0E-5E6B-4EBF-A24A-C6602EAFC042}" srcOrd="1" destOrd="0" parTransId="{123F7F46-7AA9-422B-AE15-39B488419B71}" sibTransId="{00358E62-20AE-4B7C-889D-89F4379DBC87}"/>
    <dgm:cxn modelId="{7668B441-D547-404C-AACB-A0F593C78D7A}" srcId="{1670B6C8-10E8-467F-9EBD-9F0CEE1AA7F5}" destId="{3BA452E2-9BE5-4AC2-B45C-EDE421E34477}" srcOrd="0" destOrd="0" parTransId="{DA50AE02-FABE-4B2D-B864-B3DB78F9AF84}" sibTransId="{9514EEEF-419A-4E27-A6D3-383A234C270C}"/>
    <dgm:cxn modelId="{C435246B-5D24-4DB6-A421-DEF842739F29}" srcId="{1670B6C8-10E8-467F-9EBD-9F0CEE1AA7F5}" destId="{D98765D4-045C-4A4F-BA77-2CF4343DC2FD}" srcOrd="3" destOrd="0" parTransId="{B9033322-448B-4E22-820D-73158543FC50}" sibTransId="{68F5F801-E734-4939-B518-84F5C021167B}"/>
    <dgm:cxn modelId="{B12D8E73-9E5F-4052-85AA-915C79BBE823}" srcId="{1670B6C8-10E8-467F-9EBD-9F0CEE1AA7F5}" destId="{A454FA18-967F-42F7-8215-603EC2FD42EA}" srcOrd="2" destOrd="0" parTransId="{8309BCD6-4975-47C4-84FC-F8C31EF8B9B9}" sibTransId="{B895A0DB-D1DF-48AB-98D5-1803A0801386}"/>
    <dgm:cxn modelId="{270CA3BD-332A-D54F-9803-27DDFE252FA6}" type="presOf" srcId="{D98765D4-045C-4A4F-BA77-2CF4343DC2FD}" destId="{497F5B31-8051-C74A-9DBB-C220B7F5B344}" srcOrd="0" destOrd="0" presId="urn:microsoft.com/office/officeart/2005/8/layout/vList2"/>
    <dgm:cxn modelId="{62CAA8D5-145D-D64F-A9E8-027EDA5ED7D4}" type="presParOf" srcId="{0759A072-7FC3-D244-BAEE-A38B661A8EAF}" destId="{9F1430F6-9350-9546-B42F-4FAB2A1A48AE}" srcOrd="0" destOrd="0" presId="urn:microsoft.com/office/officeart/2005/8/layout/vList2"/>
    <dgm:cxn modelId="{A14D36D3-0E3C-4243-8652-A15580AF8404}" type="presParOf" srcId="{0759A072-7FC3-D244-BAEE-A38B661A8EAF}" destId="{6BA35A8E-0198-1340-91C4-140507C65AEA}" srcOrd="1" destOrd="0" presId="urn:microsoft.com/office/officeart/2005/8/layout/vList2"/>
    <dgm:cxn modelId="{9808B767-41B9-0547-8467-A6E233BA786D}" type="presParOf" srcId="{0759A072-7FC3-D244-BAEE-A38B661A8EAF}" destId="{FCB4261E-5752-DC4E-B5BC-2A7E6084F3ED}" srcOrd="2" destOrd="0" presId="urn:microsoft.com/office/officeart/2005/8/layout/vList2"/>
    <dgm:cxn modelId="{DAF9BC71-C9B2-D245-971C-5B9F0C950274}" type="presParOf" srcId="{0759A072-7FC3-D244-BAEE-A38B661A8EAF}" destId="{FE3578AC-B68E-2142-9C08-E64D98F3EC43}" srcOrd="3" destOrd="0" presId="urn:microsoft.com/office/officeart/2005/8/layout/vList2"/>
    <dgm:cxn modelId="{60F3BAE4-2B55-F840-8E86-D561ABEA15FC}" type="presParOf" srcId="{0759A072-7FC3-D244-BAEE-A38B661A8EAF}" destId="{4FE96D59-9FE2-0749-8798-0FF4F9FD2041}" srcOrd="4" destOrd="0" presId="urn:microsoft.com/office/officeart/2005/8/layout/vList2"/>
    <dgm:cxn modelId="{A01F89D4-EE5F-3F4B-9FE0-86C4C1BFD72D}" type="presParOf" srcId="{0759A072-7FC3-D244-BAEE-A38B661A8EAF}" destId="{F15CF7F3-8314-2F43-AC20-34FE052EB0AB}" srcOrd="5" destOrd="0" presId="urn:microsoft.com/office/officeart/2005/8/layout/vList2"/>
    <dgm:cxn modelId="{4CBAB8DF-6FE6-864E-93A0-B5AF2BC46190}" type="presParOf" srcId="{0759A072-7FC3-D244-BAEE-A38B661A8EAF}" destId="{497F5B31-8051-C74A-9DBB-C220B7F5B344}"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A14668-B576-4A32-99AD-F15987169A77}"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3BB3FE1B-81FC-4D33-8664-8AC21FECBC10}">
      <dgm:prSet/>
      <dgm:spPr/>
      <dgm:t>
        <a:bodyPr/>
        <a:lstStyle/>
        <a:p>
          <a:r>
            <a:rPr kumimoji="1" lang="en-US" dirty="0"/>
            <a:t>Parallel Processing</a:t>
          </a:r>
          <a:r>
            <a:rPr kumimoji="1" lang="ko-KR" altLang="en-US" dirty="0"/>
            <a:t> </a:t>
          </a:r>
          <a:endParaRPr lang="en-US" dirty="0"/>
        </a:p>
      </dgm:t>
    </dgm:pt>
    <dgm:pt modelId="{0D34FF9D-A4F1-48C2-8A96-CEF7940904EE}" type="parTrans" cxnId="{973027EB-8C85-4B60-AC8B-CDA76C6513A5}">
      <dgm:prSet/>
      <dgm:spPr/>
      <dgm:t>
        <a:bodyPr/>
        <a:lstStyle/>
        <a:p>
          <a:endParaRPr lang="en-US"/>
        </a:p>
      </dgm:t>
    </dgm:pt>
    <dgm:pt modelId="{D5D6639F-41FB-47CA-B8C2-00F2A5405129}" type="sibTrans" cxnId="{973027EB-8C85-4B60-AC8B-CDA76C6513A5}">
      <dgm:prSet/>
      <dgm:spPr/>
      <dgm:t>
        <a:bodyPr/>
        <a:lstStyle/>
        <a:p>
          <a:endParaRPr lang="en-US"/>
        </a:p>
      </dgm:t>
    </dgm:pt>
    <dgm:pt modelId="{B4F087E2-CA0B-4DD6-A7F2-6085CD9982DD}">
      <dgm:prSet/>
      <dgm:spPr/>
      <dgm:t>
        <a:bodyPr/>
        <a:lstStyle/>
        <a:p>
          <a:r>
            <a:rPr kumimoji="1" lang="en-US"/>
            <a:t>Tokenization</a:t>
          </a:r>
          <a:endParaRPr lang="en-US"/>
        </a:p>
      </dgm:t>
    </dgm:pt>
    <dgm:pt modelId="{910865E9-27A2-4CDA-9E69-0B694C1F56D4}" type="parTrans" cxnId="{E77E8BA6-B950-4AF9-8063-464EA88456C8}">
      <dgm:prSet/>
      <dgm:spPr/>
      <dgm:t>
        <a:bodyPr/>
        <a:lstStyle/>
        <a:p>
          <a:endParaRPr lang="en-US"/>
        </a:p>
      </dgm:t>
    </dgm:pt>
    <dgm:pt modelId="{190FC8E7-E357-46EF-813A-D3AB5E183090}" type="sibTrans" cxnId="{E77E8BA6-B950-4AF9-8063-464EA88456C8}">
      <dgm:prSet/>
      <dgm:spPr/>
      <dgm:t>
        <a:bodyPr/>
        <a:lstStyle/>
        <a:p>
          <a:endParaRPr lang="en-US"/>
        </a:p>
      </dgm:t>
    </dgm:pt>
    <dgm:pt modelId="{D2619D36-55EB-42CC-B915-596D056230AE}">
      <dgm:prSet/>
      <dgm:spPr/>
      <dgm:t>
        <a:bodyPr/>
        <a:lstStyle/>
        <a:p>
          <a:r>
            <a:rPr kumimoji="1" lang="en-US"/>
            <a:t>Positional Embedding</a:t>
          </a:r>
          <a:endParaRPr lang="en-US"/>
        </a:p>
      </dgm:t>
    </dgm:pt>
    <dgm:pt modelId="{DF9CECB3-EDC7-4005-BEE0-15941CA7EFD2}" type="parTrans" cxnId="{AC41B532-2189-46C0-8475-4FA46A75D5F4}">
      <dgm:prSet/>
      <dgm:spPr/>
      <dgm:t>
        <a:bodyPr/>
        <a:lstStyle/>
        <a:p>
          <a:endParaRPr lang="en-US"/>
        </a:p>
      </dgm:t>
    </dgm:pt>
    <dgm:pt modelId="{CEDE8F7F-3269-4D91-855E-2691E2CEE38E}" type="sibTrans" cxnId="{AC41B532-2189-46C0-8475-4FA46A75D5F4}">
      <dgm:prSet/>
      <dgm:spPr/>
      <dgm:t>
        <a:bodyPr/>
        <a:lstStyle/>
        <a:p>
          <a:endParaRPr lang="en-US"/>
        </a:p>
      </dgm:t>
    </dgm:pt>
    <dgm:pt modelId="{2F306A60-CDAE-4EC7-8F08-63DCC3A3A23B}">
      <dgm:prSet/>
      <dgm:spPr/>
      <dgm:t>
        <a:bodyPr/>
        <a:lstStyle/>
        <a:p>
          <a:r>
            <a:rPr kumimoji="1" lang="en-US"/>
            <a:t>Three types of Attentions: Multi-head Self-Attention, Masked Multi-head Self-Attention, Cross Attention</a:t>
          </a:r>
          <a:endParaRPr lang="en-US"/>
        </a:p>
      </dgm:t>
    </dgm:pt>
    <dgm:pt modelId="{E1D82A38-066D-42A6-944A-03B629128ABD}" type="parTrans" cxnId="{DC8BCE5E-160F-4457-A155-E651D04B2A89}">
      <dgm:prSet/>
      <dgm:spPr/>
      <dgm:t>
        <a:bodyPr/>
        <a:lstStyle/>
        <a:p>
          <a:endParaRPr lang="en-US"/>
        </a:p>
      </dgm:t>
    </dgm:pt>
    <dgm:pt modelId="{3D4AF21A-161C-43E5-ABFD-DE18FEEA8D35}" type="sibTrans" cxnId="{DC8BCE5E-160F-4457-A155-E651D04B2A89}">
      <dgm:prSet/>
      <dgm:spPr/>
      <dgm:t>
        <a:bodyPr/>
        <a:lstStyle/>
        <a:p>
          <a:endParaRPr lang="en-US"/>
        </a:p>
      </dgm:t>
    </dgm:pt>
    <dgm:pt modelId="{6791E34B-01E4-4B42-B758-7AD1FBD309B1}">
      <dgm:prSet/>
      <dgm:spPr/>
      <dgm:t>
        <a:bodyPr/>
        <a:lstStyle/>
        <a:p>
          <a:r>
            <a:rPr kumimoji="1" lang="en-US"/>
            <a:t>Layer Normalization</a:t>
          </a:r>
          <a:endParaRPr lang="en-US"/>
        </a:p>
      </dgm:t>
    </dgm:pt>
    <dgm:pt modelId="{366F72A9-7A39-422C-A565-5DC622B808B9}" type="parTrans" cxnId="{BC19D0DE-3E02-406C-809E-8DC8E22FA1DB}">
      <dgm:prSet/>
      <dgm:spPr/>
      <dgm:t>
        <a:bodyPr/>
        <a:lstStyle/>
        <a:p>
          <a:endParaRPr lang="en-US"/>
        </a:p>
      </dgm:t>
    </dgm:pt>
    <dgm:pt modelId="{346F44FC-4938-422E-8F17-41C491BFC55D}" type="sibTrans" cxnId="{BC19D0DE-3E02-406C-809E-8DC8E22FA1DB}">
      <dgm:prSet/>
      <dgm:spPr/>
      <dgm:t>
        <a:bodyPr/>
        <a:lstStyle/>
        <a:p>
          <a:endParaRPr lang="en-US"/>
        </a:p>
      </dgm:t>
    </dgm:pt>
    <dgm:pt modelId="{D9A3A278-EE7B-457D-B6E4-8C233555842B}">
      <dgm:prSet/>
      <dgm:spPr/>
      <dgm:t>
        <a:bodyPr/>
        <a:lstStyle/>
        <a:p>
          <a:r>
            <a:rPr kumimoji="1" lang="en-US"/>
            <a:t>Residual Connection</a:t>
          </a:r>
          <a:endParaRPr lang="en-US"/>
        </a:p>
      </dgm:t>
    </dgm:pt>
    <dgm:pt modelId="{0472D86B-CECA-415F-A192-C58B9DED7638}" type="parTrans" cxnId="{55D62CD8-330F-4D7C-84B7-2CA38F79B62B}">
      <dgm:prSet/>
      <dgm:spPr/>
      <dgm:t>
        <a:bodyPr/>
        <a:lstStyle/>
        <a:p>
          <a:endParaRPr lang="en-US"/>
        </a:p>
      </dgm:t>
    </dgm:pt>
    <dgm:pt modelId="{F54B3A4F-1864-4F98-BBA6-B017221440D8}" type="sibTrans" cxnId="{55D62CD8-330F-4D7C-84B7-2CA38F79B62B}">
      <dgm:prSet/>
      <dgm:spPr/>
      <dgm:t>
        <a:bodyPr/>
        <a:lstStyle/>
        <a:p>
          <a:endParaRPr lang="en-US"/>
        </a:p>
      </dgm:t>
    </dgm:pt>
    <dgm:pt modelId="{2FBA8DE6-B2D3-8242-AA6B-8EC96A15020A}" type="pres">
      <dgm:prSet presAssocID="{E3A14668-B576-4A32-99AD-F15987169A77}" presName="linear" presStyleCnt="0">
        <dgm:presLayoutVars>
          <dgm:animLvl val="lvl"/>
          <dgm:resizeHandles val="exact"/>
        </dgm:presLayoutVars>
      </dgm:prSet>
      <dgm:spPr/>
    </dgm:pt>
    <dgm:pt modelId="{703D0762-D930-5D44-B212-D8C4F2238181}" type="pres">
      <dgm:prSet presAssocID="{3BB3FE1B-81FC-4D33-8664-8AC21FECBC10}" presName="parentText" presStyleLbl="node1" presStyleIdx="0" presStyleCnt="6">
        <dgm:presLayoutVars>
          <dgm:chMax val="0"/>
          <dgm:bulletEnabled val="1"/>
        </dgm:presLayoutVars>
      </dgm:prSet>
      <dgm:spPr/>
    </dgm:pt>
    <dgm:pt modelId="{E34B331D-9272-3A46-A0B0-C9CF0BA28F01}" type="pres">
      <dgm:prSet presAssocID="{D5D6639F-41FB-47CA-B8C2-00F2A5405129}" presName="spacer" presStyleCnt="0"/>
      <dgm:spPr/>
    </dgm:pt>
    <dgm:pt modelId="{B76937FE-47DE-D845-B2B1-CBEBEDA4C3EF}" type="pres">
      <dgm:prSet presAssocID="{B4F087E2-CA0B-4DD6-A7F2-6085CD9982DD}" presName="parentText" presStyleLbl="node1" presStyleIdx="1" presStyleCnt="6">
        <dgm:presLayoutVars>
          <dgm:chMax val="0"/>
          <dgm:bulletEnabled val="1"/>
        </dgm:presLayoutVars>
      </dgm:prSet>
      <dgm:spPr/>
    </dgm:pt>
    <dgm:pt modelId="{6B4F3C1A-8A75-414F-82F7-1F6DD6D99A52}" type="pres">
      <dgm:prSet presAssocID="{190FC8E7-E357-46EF-813A-D3AB5E183090}" presName="spacer" presStyleCnt="0"/>
      <dgm:spPr/>
    </dgm:pt>
    <dgm:pt modelId="{78BB8F51-A5A8-A949-9248-44A11E4E1C45}" type="pres">
      <dgm:prSet presAssocID="{D2619D36-55EB-42CC-B915-596D056230AE}" presName="parentText" presStyleLbl="node1" presStyleIdx="2" presStyleCnt="6">
        <dgm:presLayoutVars>
          <dgm:chMax val="0"/>
          <dgm:bulletEnabled val="1"/>
        </dgm:presLayoutVars>
      </dgm:prSet>
      <dgm:spPr/>
    </dgm:pt>
    <dgm:pt modelId="{611A484F-B727-5340-B0B2-7E4F48316FD2}" type="pres">
      <dgm:prSet presAssocID="{CEDE8F7F-3269-4D91-855E-2691E2CEE38E}" presName="spacer" presStyleCnt="0"/>
      <dgm:spPr/>
    </dgm:pt>
    <dgm:pt modelId="{7C2A9BAB-76D5-A443-8872-07686FF0CD81}" type="pres">
      <dgm:prSet presAssocID="{2F306A60-CDAE-4EC7-8F08-63DCC3A3A23B}" presName="parentText" presStyleLbl="node1" presStyleIdx="3" presStyleCnt="6">
        <dgm:presLayoutVars>
          <dgm:chMax val="0"/>
          <dgm:bulletEnabled val="1"/>
        </dgm:presLayoutVars>
      </dgm:prSet>
      <dgm:spPr/>
    </dgm:pt>
    <dgm:pt modelId="{E13B03D7-7FDC-D542-AF28-0B60322CA6B0}" type="pres">
      <dgm:prSet presAssocID="{3D4AF21A-161C-43E5-ABFD-DE18FEEA8D35}" presName="spacer" presStyleCnt="0"/>
      <dgm:spPr/>
    </dgm:pt>
    <dgm:pt modelId="{F6AABFD2-F984-BB48-BBF6-099B837A4817}" type="pres">
      <dgm:prSet presAssocID="{6791E34B-01E4-4B42-B758-7AD1FBD309B1}" presName="parentText" presStyleLbl="node1" presStyleIdx="4" presStyleCnt="6">
        <dgm:presLayoutVars>
          <dgm:chMax val="0"/>
          <dgm:bulletEnabled val="1"/>
        </dgm:presLayoutVars>
      </dgm:prSet>
      <dgm:spPr/>
    </dgm:pt>
    <dgm:pt modelId="{8971E459-5F8D-EE4A-84C1-EC5BF5154356}" type="pres">
      <dgm:prSet presAssocID="{346F44FC-4938-422E-8F17-41C491BFC55D}" presName="spacer" presStyleCnt="0"/>
      <dgm:spPr/>
    </dgm:pt>
    <dgm:pt modelId="{D68F6994-0EE5-F942-A3EC-99DD16303E9D}" type="pres">
      <dgm:prSet presAssocID="{D9A3A278-EE7B-457D-B6E4-8C233555842B}" presName="parentText" presStyleLbl="node1" presStyleIdx="5" presStyleCnt="6">
        <dgm:presLayoutVars>
          <dgm:chMax val="0"/>
          <dgm:bulletEnabled val="1"/>
        </dgm:presLayoutVars>
      </dgm:prSet>
      <dgm:spPr/>
    </dgm:pt>
  </dgm:ptLst>
  <dgm:cxnLst>
    <dgm:cxn modelId="{891BAB23-FDC7-D74A-963F-92A82818E540}" type="presOf" srcId="{D9A3A278-EE7B-457D-B6E4-8C233555842B}" destId="{D68F6994-0EE5-F942-A3EC-99DD16303E9D}" srcOrd="0" destOrd="0" presId="urn:microsoft.com/office/officeart/2005/8/layout/vList2"/>
    <dgm:cxn modelId="{5494F123-7BA3-C74A-90AE-985B5D5495C4}" type="presOf" srcId="{6791E34B-01E4-4B42-B758-7AD1FBD309B1}" destId="{F6AABFD2-F984-BB48-BBF6-099B837A4817}" srcOrd="0" destOrd="0" presId="urn:microsoft.com/office/officeart/2005/8/layout/vList2"/>
    <dgm:cxn modelId="{AC41B532-2189-46C0-8475-4FA46A75D5F4}" srcId="{E3A14668-B576-4A32-99AD-F15987169A77}" destId="{D2619D36-55EB-42CC-B915-596D056230AE}" srcOrd="2" destOrd="0" parTransId="{DF9CECB3-EDC7-4005-BEE0-15941CA7EFD2}" sibTransId="{CEDE8F7F-3269-4D91-855E-2691E2CEE38E}"/>
    <dgm:cxn modelId="{9CA1A944-4122-2C4B-9895-02ACCB084C4F}" type="presOf" srcId="{3BB3FE1B-81FC-4D33-8664-8AC21FECBC10}" destId="{703D0762-D930-5D44-B212-D8C4F2238181}" srcOrd="0" destOrd="0" presId="urn:microsoft.com/office/officeart/2005/8/layout/vList2"/>
    <dgm:cxn modelId="{7F23B545-EC03-5641-B065-E24FBCBD0E68}" type="presOf" srcId="{E3A14668-B576-4A32-99AD-F15987169A77}" destId="{2FBA8DE6-B2D3-8242-AA6B-8EC96A15020A}" srcOrd="0" destOrd="0" presId="urn:microsoft.com/office/officeart/2005/8/layout/vList2"/>
    <dgm:cxn modelId="{DC8BCE5E-160F-4457-A155-E651D04B2A89}" srcId="{E3A14668-B576-4A32-99AD-F15987169A77}" destId="{2F306A60-CDAE-4EC7-8F08-63DCC3A3A23B}" srcOrd="3" destOrd="0" parTransId="{E1D82A38-066D-42A6-944A-03B629128ABD}" sibTransId="{3D4AF21A-161C-43E5-ABFD-DE18FEEA8D35}"/>
    <dgm:cxn modelId="{0FAB445F-A18B-9742-8961-A8EEB6E3EC40}" type="presOf" srcId="{B4F087E2-CA0B-4DD6-A7F2-6085CD9982DD}" destId="{B76937FE-47DE-D845-B2B1-CBEBEDA4C3EF}" srcOrd="0" destOrd="0" presId="urn:microsoft.com/office/officeart/2005/8/layout/vList2"/>
    <dgm:cxn modelId="{6742819F-4238-9D4E-AB77-B69EDBCE4714}" type="presOf" srcId="{2F306A60-CDAE-4EC7-8F08-63DCC3A3A23B}" destId="{7C2A9BAB-76D5-A443-8872-07686FF0CD81}" srcOrd="0" destOrd="0" presId="urn:microsoft.com/office/officeart/2005/8/layout/vList2"/>
    <dgm:cxn modelId="{E77E8BA6-B950-4AF9-8063-464EA88456C8}" srcId="{E3A14668-B576-4A32-99AD-F15987169A77}" destId="{B4F087E2-CA0B-4DD6-A7F2-6085CD9982DD}" srcOrd="1" destOrd="0" parTransId="{910865E9-27A2-4CDA-9E69-0B694C1F56D4}" sibTransId="{190FC8E7-E357-46EF-813A-D3AB5E183090}"/>
    <dgm:cxn modelId="{55D62CD8-330F-4D7C-84B7-2CA38F79B62B}" srcId="{E3A14668-B576-4A32-99AD-F15987169A77}" destId="{D9A3A278-EE7B-457D-B6E4-8C233555842B}" srcOrd="5" destOrd="0" parTransId="{0472D86B-CECA-415F-A192-C58B9DED7638}" sibTransId="{F54B3A4F-1864-4F98-BBA6-B017221440D8}"/>
    <dgm:cxn modelId="{BC19D0DE-3E02-406C-809E-8DC8E22FA1DB}" srcId="{E3A14668-B576-4A32-99AD-F15987169A77}" destId="{6791E34B-01E4-4B42-B758-7AD1FBD309B1}" srcOrd="4" destOrd="0" parTransId="{366F72A9-7A39-422C-A565-5DC622B808B9}" sibTransId="{346F44FC-4938-422E-8F17-41C491BFC55D}"/>
    <dgm:cxn modelId="{973027EB-8C85-4B60-AC8B-CDA76C6513A5}" srcId="{E3A14668-B576-4A32-99AD-F15987169A77}" destId="{3BB3FE1B-81FC-4D33-8664-8AC21FECBC10}" srcOrd="0" destOrd="0" parTransId="{0D34FF9D-A4F1-48C2-8A96-CEF7940904EE}" sibTransId="{D5D6639F-41FB-47CA-B8C2-00F2A5405129}"/>
    <dgm:cxn modelId="{479EEEFD-BC59-484A-AFD3-D51114ACE861}" type="presOf" srcId="{D2619D36-55EB-42CC-B915-596D056230AE}" destId="{78BB8F51-A5A8-A949-9248-44A11E4E1C45}" srcOrd="0" destOrd="0" presId="urn:microsoft.com/office/officeart/2005/8/layout/vList2"/>
    <dgm:cxn modelId="{55F46DD8-1256-4342-B288-FB975A0D1ADF}" type="presParOf" srcId="{2FBA8DE6-B2D3-8242-AA6B-8EC96A15020A}" destId="{703D0762-D930-5D44-B212-D8C4F2238181}" srcOrd="0" destOrd="0" presId="urn:microsoft.com/office/officeart/2005/8/layout/vList2"/>
    <dgm:cxn modelId="{FAFE6D31-7F1E-9742-9834-54246BF65AF8}" type="presParOf" srcId="{2FBA8DE6-B2D3-8242-AA6B-8EC96A15020A}" destId="{E34B331D-9272-3A46-A0B0-C9CF0BA28F01}" srcOrd="1" destOrd="0" presId="urn:microsoft.com/office/officeart/2005/8/layout/vList2"/>
    <dgm:cxn modelId="{8CDBF991-BC69-D549-9AA2-E050EC3D963D}" type="presParOf" srcId="{2FBA8DE6-B2D3-8242-AA6B-8EC96A15020A}" destId="{B76937FE-47DE-D845-B2B1-CBEBEDA4C3EF}" srcOrd="2" destOrd="0" presId="urn:microsoft.com/office/officeart/2005/8/layout/vList2"/>
    <dgm:cxn modelId="{38FFD0D7-7831-CC4A-8311-5D55A99EC98B}" type="presParOf" srcId="{2FBA8DE6-B2D3-8242-AA6B-8EC96A15020A}" destId="{6B4F3C1A-8A75-414F-82F7-1F6DD6D99A52}" srcOrd="3" destOrd="0" presId="urn:microsoft.com/office/officeart/2005/8/layout/vList2"/>
    <dgm:cxn modelId="{31E3B38B-2EE4-9540-9618-6AE2B9DE577C}" type="presParOf" srcId="{2FBA8DE6-B2D3-8242-AA6B-8EC96A15020A}" destId="{78BB8F51-A5A8-A949-9248-44A11E4E1C45}" srcOrd="4" destOrd="0" presId="urn:microsoft.com/office/officeart/2005/8/layout/vList2"/>
    <dgm:cxn modelId="{0A80F2F5-FB3B-9D43-96D0-96C698780766}" type="presParOf" srcId="{2FBA8DE6-B2D3-8242-AA6B-8EC96A15020A}" destId="{611A484F-B727-5340-B0B2-7E4F48316FD2}" srcOrd="5" destOrd="0" presId="urn:microsoft.com/office/officeart/2005/8/layout/vList2"/>
    <dgm:cxn modelId="{7E62FA71-77B2-7E4F-85CE-3165D59BD186}" type="presParOf" srcId="{2FBA8DE6-B2D3-8242-AA6B-8EC96A15020A}" destId="{7C2A9BAB-76D5-A443-8872-07686FF0CD81}" srcOrd="6" destOrd="0" presId="urn:microsoft.com/office/officeart/2005/8/layout/vList2"/>
    <dgm:cxn modelId="{72243E00-8D7E-6B47-AC72-1FF0CD43110D}" type="presParOf" srcId="{2FBA8DE6-B2D3-8242-AA6B-8EC96A15020A}" destId="{E13B03D7-7FDC-D542-AF28-0B60322CA6B0}" srcOrd="7" destOrd="0" presId="urn:microsoft.com/office/officeart/2005/8/layout/vList2"/>
    <dgm:cxn modelId="{1004209C-E9BA-044B-9D76-600EACB52B07}" type="presParOf" srcId="{2FBA8DE6-B2D3-8242-AA6B-8EC96A15020A}" destId="{F6AABFD2-F984-BB48-BBF6-099B837A4817}" srcOrd="8" destOrd="0" presId="urn:microsoft.com/office/officeart/2005/8/layout/vList2"/>
    <dgm:cxn modelId="{1D93E02E-A18C-0B41-BD4C-6139CD2D4BFF}" type="presParOf" srcId="{2FBA8DE6-B2D3-8242-AA6B-8EC96A15020A}" destId="{8971E459-5F8D-EE4A-84C1-EC5BF5154356}" srcOrd="9" destOrd="0" presId="urn:microsoft.com/office/officeart/2005/8/layout/vList2"/>
    <dgm:cxn modelId="{0293D486-0463-0742-9B38-45687AC492B3}" type="presParOf" srcId="{2FBA8DE6-B2D3-8242-AA6B-8EC96A15020A}" destId="{D68F6994-0EE5-F942-A3EC-99DD16303E9D}"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9BD961-80D2-41A4-9A0E-482CBD4A58C0}"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6254E115-D4D8-4684-8C1D-337D674C158D}">
      <dgm:prSet/>
      <dgm:spPr/>
      <dgm:t>
        <a:bodyPr/>
        <a:lstStyle/>
        <a:p>
          <a:r>
            <a:rPr lang="en-US"/>
            <a:t>Combing autoregressive and autoencoding modeling</a:t>
          </a:r>
        </a:p>
      </dgm:t>
    </dgm:pt>
    <dgm:pt modelId="{F42102F0-8B83-487B-BF57-148C396B71E9}" type="parTrans" cxnId="{D3672D82-A9B2-41A5-995F-D503CFEB7A26}">
      <dgm:prSet/>
      <dgm:spPr/>
      <dgm:t>
        <a:bodyPr/>
        <a:lstStyle/>
        <a:p>
          <a:endParaRPr lang="en-US"/>
        </a:p>
      </dgm:t>
    </dgm:pt>
    <dgm:pt modelId="{4A31D8D6-C5A6-46F2-83CC-001C5BD38967}" type="sibTrans" cxnId="{D3672D82-A9B2-41A5-995F-D503CFEB7A26}">
      <dgm:prSet/>
      <dgm:spPr/>
      <dgm:t>
        <a:bodyPr/>
        <a:lstStyle/>
        <a:p>
          <a:endParaRPr lang="en-US"/>
        </a:p>
      </dgm:t>
    </dgm:pt>
    <dgm:pt modelId="{D56860A7-3223-4B3A-BFD8-235D0CB947E2}">
      <dgm:prSet/>
      <dgm:spPr/>
      <dgm:t>
        <a:bodyPr/>
        <a:lstStyle/>
        <a:p>
          <a:r>
            <a:rPr lang="en-US" dirty="0">
              <a:solidFill>
                <a:srgbClr val="FF0000"/>
              </a:solidFill>
            </a:rPr>
            <a:t>Transformer-XL</a:t>
          </a:r>
          <a:r>
            <a:rPr lang="en-US" dirty="0"/>
            <a:t>: Attentive Language Models Beyond a Fixed-Length Context</a:t>
          </a:r>
        </a:p>
      </dgm:t>
    </dgm:pt>
    <dgm:pt modelId="{F719DF0D-12E7-4B6F-AA52-27A7E876E46D}" type="parTrans" cxnId="{D2030ED5-8DA9-4034-87CA-E2A21B17BADF}">
      <dgm:prSet/>
      <dgm:spPr/>
      <dgm:t>
        <a:bodyPr/>
        <a:lstStyle/>
        <a:p>
          <a:endParaRPr lang="en-US"/>
        </a:p>
      </dgm:t>
    </dgm:pt>
    <dgm:pt modelId="{578312BD-5D20-4D68-AD0E-3874816C8014}" type="sibTrans" cxnId="{D2030ED5-8DA9-4034-87CA-E2A21B17BADF}">
      <dgm:prSet/>
      <dgm:spPr/>
      <dgm:t>
        <a:bodyPr/>
        <a:lstStyle/>
        <a:p>
          <a:endParaRPr lang="en-US"/>
        </a:p>
      </dgm:t>
    </dgm:pt>
    <dgm:pt modelId="{057EFECD-D4FD-4771-8FF0-D71E3D2E224F}">
      <dgm:prSet/>
      <dgm:spPr/>
      <dgm:t>
        <a:bodyPr/>
        <a:lstStyle/>
        <a:p>
          <a:r>
            <a:rPr lang="en-US" dirty="0" err="1">
              <a:solidFill>
                <a:srgbClr val="FF0000"/>
              </a:solidFill>
            </a:rPr>
            <a:t>XLNet</a:t>
          </a:r>
          <a:r>
            <a:rPr lang="en-US" dirty="0"/>
            <a:t>: Generalized Autoregressive Pretraining for Language Understanding</a:t>
          </a:r>
        </a:p>
      </dgm:t>
    </dgm:pt>
    <dgm:pt modelId="{4083995C-6894-4CE5-9847-7D663FDB38D8}" type="parTrans" cxnId="{E533DC8D-990E-43B8-809E-BA1DED195C52}">
      <dgm:prSet/>
      <dgm:spPr/>
      <dgm:t>
        <a:bodyPr/>
        <a:lstStyle/>
        <a:p>
          <a:endParaRPr lang="en-US"/>
        </a:p>
      </dgm:t>
    </dgm:pt>
    <dgm:pt modelId="{C27A60BE-BC9F-463F-990B-1436A307F6B5}" type="sibTrans" cxnId="{E533DC8D-990E-43B8-809E-BA1DED195C52}">
      <dgm:prSet/>
      <dgm:spPr/>
      <dgm:t>
        <a:bodyPr/>
        <a:lstStyle/>
        <a:p>
          <a:endParaRPr lang="en-US"/>
        </a:p>
      </dgm:t>
    </dgm:pt>
    <dgm:pt modelId="{52C598C8-9410-4B2F-86B0-CE31810C8649}">
      <dgm:prSet/>
      <dgm:spPr/>
      <dgm:t>
        <a:bodyPr/>
        <a:lstStyle/>
        <a:p>
          <a:r>
            <a:rPr lang="en-US"/>
            <a:t>RETHINKING ATTENTION WITH PERFORMERS</a:t>
          </a:r>
        </a:p>
      </dgm:t>
    </dgm:pt>
    <dgm:pt modelId="{1585A8F2-8D70-46FE-8212-F8D4BDCCCD20}" type="parTrans" cxnId="{5DFFF295-19B8-4F41-B660-10ECE1FE7792}">
      <dgm:prSet/>
      <dgm:spPr/>
      <dgm:t>
        <a:bodyPr/>
        <a:lstStyle/>
        <a:p>
          <a:endParaRPr lang="en-US"/>
        </a:p>
      </dgm:t>
    </dgm:pt>
    <dgm:pt modelId="{59E1BBB0-97B0-4427-904F-BA0D8EEC111F}" type="sibTrans" cxnId="{5DFFF295-19B8-4F41-B660-10ECE1FE7792}">
      <dgm:prSet/>
      <dgm:spPr/>
      <dgm:t>
        <a:bodyPr/>
        <a:lstStyle/>
        <a:p>
          <a:endParaRPr lang="en-US"/>
        </a:p>
      </dgm:t>
    </dgm:pt>
    <dgm:pt modelId="{6D18E2CC-E791-4A4C-8F85-C067C5A6BF8C}">
      <dgm:prSet/>
      <dgm:spPr/>
      <dgm:t>
        <a:bodyPr/>
        <a:lstStyle/>
        <a:p>
          <a:r>
            <a:rPr lang="en-US" b="0" i="0" dirty="0">
              <a:solidFill>
                <a:srgbClr val="FF0000"/>
              </a:solidFill>
            </a:rPr>
            <a:t>GLM</a:t>
          </a:r>
          <a:r>
            <a:rPr lang="en-US" b="0" i="0" dirty="0"/>
            <a:t>: All NLP Tasks Are Generation Tasks: A General Pretraining Framework</a:t>
          </a:r>
          <a:endParaRPr lang="en-US" dirty="0"/>
        </a:p>
      </dgm:t>
    </dgm:pt>
    <dgm:pt modelId="{D2D60AA7-F770-435D-B9A6-99B3237E5F45}" type="parTrans" cxnId="{BE81CC57-E2AB-40E2-AEE2-5086DC4C31F2}">
      <dgm:prSet/>
      <dgm:spPr/>
      <dgm:t>
        <a:bodyPr/>
        <a:lstStyle/>
        <a:p>
          <a:endParaRPr lang="en-US"/>
        </a:p>
      </dgm:t>
    </dgm:pt>
    <dgm:pt modelId="{80E93361-6BD2-48A2-AC90-46E88E7E3D62}" type="sibTrans" cxnId="{BE81CC57-E2AB-40E2-AEE2-5086DC4C31F2}">
      <dgm:prSet/>
      <dgm:spPr/>
      <dgm:t>
        <a:bodyPr/>
        <a:lstStyle/>
        <a:p>
          <a:endParaRPr lang="en-US"/>
        </a:p>
      </dgm:t>
    </dgm:pt>
    <dgm:pt modelId="{753DCC0A-C756-4F50-8648-6B58B0C9D73F}">
      <dgm:prSet/>
      <dgm:spPr/>
      <dgm:t>
        <a:bodyPr/>
        <a:lstStyle/>
        <a:p>
          <a:r>
            <a:rPr lang="en-US"/>
            <a:t>Applying generalized encoder-decoder</a:t>
          </a:r>
        </a:p>
      </dgm:t>
    </dgm:pt>
    <dgm:pt modelId="{3ACE64D8-A77E-492C-88CA-2E61C2F3AB5B}" type="parTrans" cxnId="{C53E316B-8A25-4BAA-9EB1-E91FEB1385DD}">
      <dgm:prSet/>
      <dgm:spPr/>
      <dgm:t>
        <a:bodyPr/>
        <a:lstStyle/>
        <a:p>
          <a:endParaRPr lang="en-US"/>
        </a:p>
      </dgm:t>
    </dgm:pt>
    <dgm:pt modelId="{D80D3C76-7118-4E86-9A2D-3F174E4435C6}" type="sibTrans" cxnId="{C53E316B-8A25-4BAA-9EB1-E91FEB1385DD}">
      <dgm:prSet/>
      <dgm:spPr/>
      <dgm:t>
        <a:bodyPr/>
        <a:lstStyle/>
        <a:p>
          <a:endParaRPr lang="en-US"/>
        </a:p>
      </dgm:t>
    </dgm:pt>
    <dgm:pt modelId="{19C0D8D7-7B79-495C-9539-B879B891DDBD}">
      <dgm:prSet/>
      <dgm:spPr/>
      <dgm:t>
        <a:bodyPr/>
        <a:lstStyle/>
        <a:p>
          <a:r>
            <a:rPr lang="en-US" b="0" i="0" dirty="0">
              <a:solidFill>
                <a:srgbClr val="FF0000"/>
              </a:solidFill>
            </a:rPr>
            <a:t>MASS</a:t>
          </a:r>
          <a:r>
            <a:rPr lang="en-US" b="0" i="0" dirty="0"/>
            <a:t>: Masked Sequence to Sequence Pre-training for Language Generation</a:t>
          </a:r>
          <a:endParaRPr lang="en-US" dirty="0"/>
        </a:p>
      </dgm:t>
    </dgm:pt>
    <dgm:pt modelId="{360AE59F-A4A9-4055-B7AA-8A14F5E9556C}" type="parTrans" cxnId="{C646454A-D4A1-491E-9F32-31BA6EC4B6E9}">
      <dgm:prSet/>
      <dgm:spPr/>
      <dgm:t>
        <a:bodyPr/>
        <a:lstStyle/>
        <a:p>
          <a:endParaRPr lang="en-US"/>
        </a:p>
      </dgm:t>
    </dgm:pt>
    <dgm:pt modelId="{FF7EA735-FED8-4F3E-8CC2-5A4B9725BBC1}" type="sibTrans" cxnId="{C646454A-D4A1-491E-9F32-31BA6EC4B6E9}">
      <dgm:prSet/>
      <dgm:spPr/>
      <dgm:t>
        <a:bodyPr/>
        <a:lstStyle/>
        <a:p>
          <a:endParaRPr lang="en-US"/>
        </a:p>
      </dgm:t>
    </dgm:pt>
    <dgm:pt modelId="{5E511D0E-B52A-4FD2-81B6-DADBB868F868}">
      <dgm:prSet/>
      <dgm:spPr/>
      <dgm:t>
        <a:bodyPr/>
        <a:lstStyle/>
        <a:p>
          <a:r>
            <a:rPr lang="en-US" b="0" i="0" dirty="0">
              <a:solidFill>
                <a:srgbClr val="FF0000"/>
              </a:solidFill>
            </a:rPr>
            <a:t>T5</a:t>
          </a:r>
          <a:r>
            <a:rPr lang="en-US" b="0" i="0" dirty="0"/>
            <a:t>: Exploring the Limits of Transfer Learning with a Unified Text-to-Text Transformer</a:t>
          </a:r>
          <a:endParaRPr lang="en-US" dirty="0"/>
        </a:p>
      </dgm:t>
    </dgm:pt>
    <dgm:pt modelId="{BF2250B9-54E0-462F-A3F8-8CB414BF2D49}" type="parTrans" cxnId="{63E26C40-CCCE-4FC6-BF03-1842C85DF41F}">
      <dgm:prSet/>
      <dgm:spPr/>
      <dgm:t>
        <a:bodyPr/>
        <a:lstStyle/>
        <a:p>
          <a:endParaRPr lang="en-US"/>
        </a:p>
      </dgm:t>
    </dgm:pt>
    <dgm:pt modelId="{AEFCE56B-C0C2-4720-8332-68E7746ADA58}" type="sibTrans" cxnId="{63E26C40-CCCE-4FC6-BF03-1842C85DF41F}">
      <dgm:prSet/>
      <dgm:spPr/>
      <dgm:t>
        <a:bodyPr/>
        <a:lstStyle/>
        <a:p>
          <a:endParaRPr lang="en-US"/>
        </a:p>
      </dgm:t>
    </dgm:pt>
    <dgm:pt modelId="{3A80449C-A684-4CD6-AA53-B08793692613}">
      <dgm:prSet/>
      <dgm:spPr/>
      <dgm:t>
        <a:bodyPr/>
        <a:lstStyle/>
        <a:p>
          <a:r>
            <a:rPr lang="en-US" b="0" i="0" dirty="0" err="1">
              <a:solidFill>
                <a:srgbClr val="FF0000"/>
              </a:solidFill>
            </a:rPr>
            <a:t>BART</a:t>
          </a:r>
          <a:r>
            <a:rPr lang="en-US" b="0" i="0" dirty="0" err="1"/>
            <a:t>:Denoising</a:t>
          </a:r>
          <a:r>
            <a:rPr lang="en-US" b="0" i="0" dirty="0"/>
            <a:t> Sequence-to-Sequence Pre-training for Natural Language Generation, Translation, and Comprehension</a:t>
          </a:r>
          <a:endParaRPr lang="en-US" dirty="0"/>
        </a:p>
      </dgm:t>
    </dgm:pt>
    <dgm:pt modelId="{E86AF634-3647-4E37-A263-6FB747AB8A3D}" type="parTrans" cxnId="{7D2B53DC-71DD-4FE5-936A-CABDCC23022C}">
      <dgm:prSet/>
      <dgm:spPr/>
      <dgm:t>
        <a:bodyPr/>
        <a:lstStyle/>
        <a:p>
          <a:endParaRPr lang="en-US"/>
        </a:p>
      </dgm:t>
    </dgm:pt>
    <dgm:pt modelId="{0A57BE99-878F-4BBE-8F84-102975DB8AAB}" type="sibTrans" cxnId="{7D2B53DC-71DD-4FE5-936A-CABDCC23022C}">
      <dgm:prSet/>
      <dgm:spPr/>
      <dgm:t>
        <a:bodyPr/>
        <a:lstStyle/>
        <a:p>
          <a:endParaRPr lang="en-US"/>
        </a:p>
      </dgm:t>
    </dgm:pt>
    <dgm:pt modelId="{53DB1ED4-F0F0-47FB-A297-56CF9F982D12}">
      <dgm:prSet/>
      <dgm:spPr/>
      <dgm:t>
        <a:bodyPr/>
        <a:lstStyle/>
        <a:p>
          <a:r>
            <a:rPr lang="en-US" b="0" i="0"/>
            <a:t>PEGASUS: Pre-training with Extracted Gap sentences for Abstractive Summarization</a:t>
          </a:r>
          <a:endParaRPr lang="en-US"/>
        </a:p>
      </dgm:t>
    </dgm:pt>
    <dgm:pt modelId="{3C4A29F6-BF29-47A0-91BC-2301695B167D}" type="parTrans" cxnId="{B8092A7B-870C-4729-BB1C-67464A315CF4}">
      <dgm:prSet/>
      <dgm:spPr/>
      <dgm:t>
        <a:bodyPr/>
        <a:lstStyle/>
        <a:p>
          <a:endParaRPr lang="en-US"/>
        </a:p>
      </dgm:t>
    </dgm:pt>
    <dgm:pt modelId="{A1C660CD-CEF6-40C6-B7ED-2C50D0B66CFE}" type="sibTrans" cxnId="{B8092A7B-870C-4729-BB1C-67464A315CF4}">
      <dgm:prSet/>
      <dgm:spPr/>
      <dgm:t>
        <a:bodyPr/>
        <a:lstStyle/>
        <a:p>
          <a:endParaRPr lang="en-US"/>
        </a:p>
      </dgm:t>
    </dgm:pt>
    <dgm:pt modelId="{8DBD4E07-B2E0-403F-8DEF-6EA47085DC06}">
      <dgm:prSet/>
      <dgm:spPr/>
      <dgm:t>
        <a:bodyPr/>
        <a:lstStyle/>
        <a:p>
          <a:r>
            <a:rPr lang="en-US"/>
            <a:t>Cognitive-inspired architectures</a:t>
          </a:r>
        </a:p>
      </dgm:t>
    </dgm:pt>
    <dgm:pt modelId="{4C953EE0-5F23-4963-AE54-1A10AA305579}" type="parTrans" cxnId="{EB7D4771-C3CE-48A0-B4F6-F1F6049FD6F7}">
      <dgm:prSet/>
      <dgm:spPr/>
      <dgm:t>
        <a:bodyPr/>
        <a:lstStyle/>
        <a:p>
          <a:endParaRPr lang="en-US"/>
        </a:p>
      </dgm:t>
    </dgm:pt>
    <dgm:pt modelId="{C414E60F-FEB8-4637-BB5D-452C5816189D}" type="sibTrans" cxnId="{EB7D4771-C3CE-48A0-B4F6-F1F6049FD6F7}">
      <dgm:prSet/>
      <dgm:spPr/>
      <dgm:t>
        <a:bodyPr/>
        <a:lstStyle/>
        <a:p>
          <a:endParaRPr lang="en-US"/>
        </a:p>
      </dgm:t>
    </dgm:pt>
    <dgm:pt modelId="{27981276-B1A8-45BC-A8D4-9CBF819C79FF}">
      <dgm:prSet/>
      <dgm:spPr/>
      <dgm:t>
        <a:bodyPr/>
        <a:lstStyle/>
        <a:p>
          <a:r>
            <a:rPr lang="en-US" b="0" i="0"/>
            <a:t>Language Models as Knowledge Bases?</a:t>
          </a:r>
          <a:endParaRPr lang="en-US"/>
        </a:p>
      </dgm:t>
    </dgm:pt>
    <dgm:pt modelId="{7A3CBBAE-3255-4734-8C36-1E996AE5623C}" type="parTrans" cxnId="{AC08DE3B-AF94-4C5A-B1B9-39C5DAA0FFA7}">
      <dgm:prSet/>
      <dgm:spPr/>
      <dgm:t>
        <a:bodyPr/>
        <a:lstStyle/>
        <a:p>
          <a:endParaRPr lang="en-US"/>
        </a:p>
      </dgm:t>
    </dgm:pt>
    <dgm:pt modelId="{28AFD226-73AE-4F98-8700-70CF7DBDAFA6}" type="sibTrans" cxnId="{AC08DE3B-AF94-4C5A-B1B9-39C5DAA0FFA7}">
      <dgm:prSet/>
      <dgm:spPr/>
      <dgm:t>
        <a:bodyPr/>
        <a:lstStyle/>
        <a:p>
          <a:endParaRPr lang="en-US"/>
        </a:p>
      </dgm:t>
    </dgm:pt>
    <dgm:pt modelId="{E32F73A8-BACE-4F7D-953D-4025BC0FC22B}">
      <dgm:prSet/>
      <dgm:spPr/>
      <dgm:t>
        <a:bodyPr/>
        <a:lstStyle/>
        <a:p>
          <a:r>
            <a:rPr lang="en-US" b="0" i="0"/>
            <a:t>REALM: Retrieval-Augmented Language Model Pre-Training</a:t>
          </a:r>
          <a:endParaRPr lang="en-US"/>
        </a:p>
      </dgm:t>
    </dgm:pt>
    <dgm:pt modelId="{4779F385-2F25-445D-9E75-006F99CC4A5D}" type="parTrans" cxnId="{FC5B3461-C963-441C-82C1-888E74DDF6AE}">
      <dgm:prSet/>
      <dgm:spPr/>
      <dgm:t>
        <a:bodyPr/>
        <a:lstStyle/>
        <a:p>
          <a:endParaRPr lang="en-US"/>
        </a:p>
      </dgm:t>
    </dgm:pt>
    <dgm:pt modelId="{2F802E68-00D4-48EC-ABFA-ED991D122049}" type="sibTrans" cxnId="{FC5B3461-C963-441C-82C1-888E74DDF6AE}">
      <dgm:prSet/>
      <dgm:spPr/>
      <dgm:t>
        <a:bodyPr/>
        <a:lstStyle/>
        <a:p>
          <a:endParaRPr lang="en-US"/>
        </a:p>
      </dgm:t>
    </dgm:pt>
    <dgm:pt modelId="{E8693299-8B54-4294-88E1-4524037E7077}">
      <dgm:prSet/>
      <dgm:spPr/>
      <dgm:t>
        <a:bodyPr/>
        <a:lstStyle/>
        <a:p>
          <a:r>
            <a:rPr lang="en-US"/>
            <a:t>More variants of existing PTMs: masking strategy</a:t>
          </a:r>
        </a:p>
      </dgm:t>
    </dgm:pt>
    <dgm:pt modelId="{8F4AC552-2AFE-4CF1-8A8D-1EEC6F5356E5}" type="parTrans" cxnId="{138170AE-0679-4F2F-8E7C-3D7379FEF2B5}">
      <dgm:prSet/>
      <dgm:spPr/>
      <dgm:t>
        <a:bodyPr/>
        <a:lstStyle/>
        <a:p>
          <a:endParaRPr lang="en-US"/>
        </a:p>
      </dgm:t>
    </dgm:pt>
    <dgm:pt modelId="{21EA4D3B-619C-4AF7-A378-74E8E0FD7F73}" type="sibTrans" cxnId="{138170AE-0679-4F2F-8E7C-3D7379FEF2B5}">
      <dgm:prSet/>
      <dgm:spPr/>
      <dgm:t>
        <a:bodyPr/>
        <a:lstStyle/>
        <a:p>
          <a:endParaRPr lang="en-US"/>
        </a:p>
      </dgm:t>
    </dgm:pt>
    <dgm:pt modelId="{EAA5B3C8-CF57-48E3-8ED5-1F91878BEB23}">
      <dgm:prSet/>
      <dgm:spPr/>
      <dgm:t>
        <a:bodyPr/>
        <a:lstStyle/>
        <a:p>
          <a:r>
            <a:rPr lang="en-US" b="0" i="0" dirty="0" err="1">
              <a:solidFill>
                <a:srgbClr val="FF0000"/>
              </a:solidFill>
            </a:rPr>
            <a:t>SpanBERT</a:t>
          </a:r>
          <a:r>
            <a:rPr lang="en-US" b="0" i="0" dirty="0"/>
            <a:t>: Improving Pre-training by Representing and Predicting Spans</a:t>
          </a:r>
          <a:endParaRPr lang="en-US" dirty="0"/>
        </a:p>
      </dgm:t>
    </dgm:pt>
    <dgm:pt modelId="{5BD1EB3C-921F-4E0B-89F7-BC9175C64F4F}" type="parTrans" cxnId="{4C2336EE-D3BD-46FE-BFC6-9BE74D97172C}">
      <dgm:prSet/>
      <dgm:spPr/>
      <dgm:t>
        <a:bodyPr/>
        <a:lstStyle/>
        <a:p>
          <a:endParaRPr lang="en-US"/>
        </a:p>
      </dgm:t>
    </dgm:pt>
    <dgm:pt modelId="{F44FFDD7-7E2D-4810-93DE-8DC45DC3DF12}" type="sibTrans" cxnId="{4C2336EE-D3BD-46FE-BFC6-9BE74D97172C}">
      <dgm:prSet/>
      <dgm:spPr/>
      <dgm:t>
        <a:bodyPr/>
        <a:lstStyle/>
        <a:p>
          <a:endParaRPr lang="en-US"/>
        </a:p>
      </dgm:t>
    </dgm:pt>
    <dgm:pt modelId="{F5E383A2-B832-FD4B-ABD7-63EFFB9F6B13}" type="pres">
      <dgm:prSet presAssocID="{3D9BD961-80D2-41A4-9A0E-482CBD4A58C0}" presName="linear" presStyleCnt="0">
        <dgm:presLayoutVars>
          <dgm:dir/>
          <dgm:animLvl val="lvl"/>
          <dgm:resizeHandles val="exact"/>
        </dgm:presLayoutVars>
      </dgm:prSet>
      <dgm:spPr/>
    </dgm:pt>
    <dgm:pt modelId="{0D1DE3BB-F676-3940-B9CE-9A54C01F480C}" type="pres">
      <dgm:prSet presAssocID="{6254E115-D4D8-4684-8C1D-337D674C158D}" presName="parentLin" presStyleCnt="0"/>
      <dgm:spPr/>
    </dgm:pt>
    <dgm:pt modelId="{5DCEA295-11D2-1C47-9E74-CD8251D56FD1}" type="pres">
      <dgm:prSet presAssocID="{6254E115-D4D8-4684-8C1D-337D674C158D}" presName="parentLeftMargin" presStyleLbl="node1" presStyleIdx="0" presStyleCnt="4"/>
      <dgm:spPr/>
    </dgm:pt>
    <dgm:pt modelId="{E3337ACE-3768-7145-B5B5-9536B76CE4AC}" type="pres">
      <dgm:prSet presAssocID="{6254E115-D4D8-4684-8C1D-337D674C158D}" presName="parentText" presStyleLbl="node1" presStyleIdx="0" presStyleCnt="4">
        <dgm:presLayoutVars>
          <dgm:chMax val="0"/>
          <dgm:bulletEnabled val="1"/>
        </dgm:presLayoutVars>
      </dgm:prSet>
      <dgm:spPr/>
    </dgm:pt>
    <dgm:pt modelId="{3CE312AF-E547-4346-92B5-4D41B109CCBE}" type="pres">
      <dgm:prSet presAssocID="{6254E115-D4D8-4684-8C1D-337D674C158D}" presName="negativeSpace" presStyleCnt="0"/>
      <dgm:spPr/>
    </dgm:pt>
    <dgm:pt modelId="{886E80D1-9798-3C4B-8EA6-26A32AF069AD}" type="pres">
      <dgm:prSet presAssocID="{6254E115-D4D8-4684-8C1D-337D674C158D}" presName="childText" presStyleLbl="conFgAcc1" presStyleIdx="0" presStyleCnt="4">
        <dgm:presLayoutVars>
          <dgm:bulletEnabled val="1"/>
        </dgm:presLayoutVars>
      </dgm:prSet>
      <dgm:spPr/>
    </dgm:pt>
    <dgm:pt modelId="{9565E7A6-FDCC-9441-BF35-ED8F62E9C148}" type="pres">
      <dgm:prSet presAssocID="{4A31D8D6-C5A6-46F2-83CC-001C5BD38967}" presName="spaceBetweenRectangles" presStyleCnt="0"/>
      <dgm:spPr/>
    </dgm:pt>
    <dgm:pt modelId="{E9E13E4C-1CE7-174F-B381-73411BEFE690}" type="pres">
      <dgm:prSet presAssocID="{753DCC0A-C756-4F50-8648-6B58B0C9D73F}" presName="parentLin" presStyleCnt="0"/>
      <dgm:spPr/>
    </dgm:pt>
    <dgm:pt modelId="{232E82F5-4D93-7145-B710-09153FA98FBE}" type="pres">
      <dgm:prSet presAssocID="{753DCC0A-C756-4F50-8648-6B58B0C9D73F}" presName="parentLeftMargin" presStyleLbl="node1" presStyleIdx="0" presStyleCnt="4"/>
      <dgm:spPr/>
    </dgm:pt>
    <dgm:pt modelId="{2E4284DD-6F5D-504F-833B-B692327E163C}" type="pres">
      <dgm:prSet presAssocID="{753DCC0A-C756-4F50-8648-6B58B0C9D73F}" presName="parentText" presStyleLbl="node1" presStyleIdx="1" presStyleCnt="4">
        <dgm:presLayoutVars>
          <dgm:chMax val="0"/>
          <dgm:bulletEnabled val="1"/>
        </dgm:presLayoutVars>
      </dgm:prSet>
      <dgm:spPr/>
    </dgm:pt>
    <dgm:pt modelId="{1A0DFFBF-ECA8-5545-AF84-3F6D8BEA8862}" type="pres">
      <dgm:prSet presAssocID="{753DCC0A-C756-4F50-8648-6B58B0C9D73F}" presName="negativeSpace" presStyleCnt="0"/>
      <dgm:spPr/>
    </dgm:pt>
    <dgm:pt modelId="{FB30D242-193A-944E-AA58-E008CD98C396}" type="pres">
      <dgm:prSet presAssocID="{753DCC0A-C756-4F50-8648-6B58B0C9D73F}" presName="childText" presStyleLbl="conFgAcc1" presStyleIdx="1" presStyleCnt="4">
        <dgm:presLayoutVars>
          <dgm:bulletEnabled val="1"/>
        </dgm:presLayoutVars>
      </dgm:prSet>
      <dgm:spPr/>
    </dgm:pt>
    <dgm:pt modelId="{87BC8E02-1506-1B44-9C7F-9F27DA13ED8E}" type="pres">
      <dgm:prSet presAssocID="{D80D3C76-7118-4E86-9A2D-3F174E4435C6}" presName="spaceBetweenRectangles" presStyleCnt="0"/>
      <dgm:spPr/>
    </dgm:pt>
    <dgm:pt modelId="{FF356003-C4F1-BC42-8591-2EA9047398F7}" type="pres">
      <dgm:prSet presAssocID="{8DBD4E07-B2E0-403F-8DEF-6EA47085DC06}" presName="parentLin" presStyleCnt="0"/>
      <dgm:spPr/>
    </dgm:pt>
    <dgm:pt modelId="{71458F45-3210-484C-A711-275705CFA0BB}" type="pres">
      <dgm:prSet presAssocID="{8DBD4E07-B2E0-403F-8DEF-6EA47085DC06}" presName="parentLeftMargin" presStyleLbl="node1" presStyleIdx="1" presStyleCnt="4"/>
      <dgm:spPr/>
    </dgm:pt>
    <dgm:pt modelId="{7E4B1171-78E4-2547-801D-ECB4B778A436}" type="pres">
      <dgm:prSet presAssocID="{8DBD4E07-B2E0-403F-8DEF-6EA47085DC06}" presName="parentText" presStyleLbl="node1" presStyleIdx="2" presStyleCnt="4">
        <dgm:presLayoutVars>
          <dgm:chMax val="0"/>
          <dgm:bulletEnabled val="1"/>
        </dgm:presLayoutVars>
      </dgm:prSet>
      <dgm:spPr/>
    </dgm:pt>
    <dgm:pt modelId="{4A10E5E2-3876-D143-AF30-E90EB836FADD}" type="pres">
      <dgm:prSet presAssocID="{8DBD4E07-B2E0-403F-8DEF-6EA47085DC06}" presName="negativeSpace" presStyleCnt="0"/>
      <dgm:spPr/>
    </dgm:pt>
    <dgm:pt modelId="{0C5C18F8-53AC-7449-B071-C6CFA00E0611}" type="pres">
      <dgm:prSet presAssocID="{8DBD4E07-B2E0-403F-8DEF-6EA47085DC06}" presName="childText" presStyleLbl="conFgAcc1" presStyleIdx="2" presStyleCnt="4">
        <dgm:presLayoutVars>
          <dgm:bulletEnabled val="1"/>
        </dgm:presLayoutVars>
      </dgm:prSet>
      <dgm:spPr/>
    </dgm:pt>
    <dgm:pt modelId="{76E96B9C-9FC8-2D4B-A7CA-FB6A9896ED0B}" type="pres">
      <dgm:prSet presAssocID="{C414E60F-FEB8-4637-BB5D-452C5816189D}" presName="spaceBetweenRectangles" presStyleCnt="0"/>
      <dgm:spPr/>
    </dgm:pt>
    <dgm:pt modelId="{F97B4609-5059-1140-9F0E-623251C44EF9}" type="pres">
      <dgm:prSet presAssocID="{E8693299-8B54-4294-88E1-4524037E7077}" presName="parentLin" presStyleCnt="0"/>
      <dgm:spPr/>
    </dgm:pt>
    <dgm:pt modelId="{3979BAC9-B2A2-864E-950E-9F1DE8CCDAA4}" type="pres">
      <dgm:prSet presAssocID="{E8693299-8B54-4294-88E1-4524037E7077}" presName="parentLeftMargin" presStyleLbl="node1" presStyleIdx="2" presStyleCnt="4"/>
      <dgm:spPr/>
    </dgm:pt>
    <dgm:pt modelId="{7F8EAC36-FF3A-8B45-A30B-5A5F63E258A4}" type="pres">
      <dgm:prSet presAssocID="{E8693299-8B54-4294-88E1-4524037E7077}" presName="parentText" presStyleLbl="node1" presStyleIdx="3" presStyleCnt="4">
        <dgm:presLayoutVars>
          <dgm:chMax val="0"/>
          <dgm:bulletEnabled val="1"/>
        </dgm:presLayoutVars>
      </dgm:prSet>
      <dgm:spPr/>
    </dgm:pt>
    <dgm:pt modelId="{AA0C148C-48A1-1344-82C3-E90054C11057}" type="pres">
      <dgm:prSet presAssocID="{E8693299-8B54-4294-88E1-4524037E7077}" presName="negativeSpace" presStyleCnt="0"/>
      <dgm:spPr/>
    </dgm:pt>
    <dgm:pt modelId="{9A6A4610-AF56-E74C-97B5-7D7DF7DD2319}" type="pres">
      <dgm:prSet presAssocID="{E8693299-8B54-4294-88E1-4524037E7077}" presName="childText" presStyleLbl="conFgAcc1" presStyleIdx="3" presStyleCnt="4">
        <dgm:presLayoutVars>
          <dgm:bulletEnabled val="1"/>
        </dgm:presLayoutVars>
      </dgm:prSet>
      <dgm:spPr/>
    </dgm:pt>
  </dgm:ptLst>
  <dgm:cxnLst>
    <dgm:cxn modelId="{3A898408-E697-C24C-92FA-9D02C3BF0813}" type="presOf" srcId="{5E511D0E-B52A-4FD2-81B6-DADBB868F868}" destId="{FB30D242-193A-944E-AA58-E008CD98C396}" srcOrd="0" destOrd="1" presId="urn:microsoft.com/office/officeart/2005/8/layout/list1"/>
    <dgm:cxn modelId="{34A77A13-D46D-EB45-A601-15BBAF9DCFC6}" type="presOf" srcId="{E8693299-8B54-4294-88E1-4524037E7077}" destId="{7F8EAC36-FF3A-8B45-A30B-5A5F63E258A4}" srcOrd="1" destOrd="0" presId="urn:microsoft.com/office/officeart/2005/8/layout/list1"/>
    <dgm:cxn modelId="{632C931E-3DF1-7444-BAE1-E1D1E092A079}" type="presOf" srcId="{19C0D8D7-7B79-495C-9539-B879B891DDBD}" destId="{FB30D242-193A-944E-AA58-E008CD98C396}" srcOrd="0" destOrd="0" presId="urn:microsoft.com/office/officeart/2005/8/layout/list1"/>
    <dgm:cxn modelId="{33DCCF2B-47EB-4B4D-9D77-7F5C371F9220}" type="presOf" srcId="{6254E115-D4D8-4684-8C1D-337D674C158D}" destId="{5DCEA295-11D2-1C47-9E74-CD8251D56FD1}" srcOrd="0" destOrd="0" presId="urn:microsoft.com/office/officeart/2005/8/layout/list1"/>
    <dgm:cxn modelId="{AC08DE3B-AF94-4C5A-B1B9-39C5DAA0FFA7}" srcId="{8DBD4E07-B2E0-403F-8DEF-6EA47085DC06}" destId="{27981276-B1A8-45BC-A8D4-9CBF819C79FF}" srcOrd="0" destOrd="0" parTransId="{7A3CBBAE-3255-4734-8C36-1E996AE5623C}" sibTransId="{28AFD226-73AE-4F98-8700-70CF7DBDAFA6}"/>
    <dgm:cxn modelId="{63E26C40-CCCE-4FC6-BF03-1842C85DF41F}" srcId="{753DCC0A-C756-4F50-8648-6B58B0C9D73F}" destId="{5E511D0E-B52A-4FD2-81B6-DADBB868F868}" srcOrd="1" destOrd="0" parTransId="{BF2250B9-54E0-462F-A3F8-8CB414BF2D49}" sibTransId="{AEFCE56B-C0C2-4720-8332-68E7746ADA58}"/>
    <dgm:cxn modelId="{F1D89D41-9CAC-6741-B411-3AF51748D878}" type="presOf" srcId="{6254E115-D4D8-4684-8C1D-337D674C158D}" destId="{E3337ACE-3768-7145-B5B5-9536B76CE4AC}" srcOrd="1" destOrd="0" presId="urn:microsoft.com/office/officeart/2005/8/layout/list1"/>
    <dgm:cxn modelId="{003CE946-8030-9E4E-A329-C75ADB868F35}" type="presOf" srcId="{53DB1ED4-F0F0-47FB-A297-56CF9F982D12}" destId="{FB30D242-193A-944E-AA58-E008CD98C396}" srcOrd="0" destOrd="3" presId="urn:microsoft.com/office/officeart/2005/8/layout/list1"/>
    <dgm:cxn modelId="{C646454A-D4A1-491E-9F32-31BA6EC4B6E9}" srcId="{753DCC0A-C756-4F50-8648-6B58B0C9D73F}" destId="{19C0D8D7-7B79-495C-9539-B879B891DDBD}" srcOrd="0" destOrd="0" parTransId="{360AE59F-A4A9-4055-B7AA-8A14F5E9556C}" sibTransId="{FF7EA735-FED8-4F3E-8CC2-5A4B9725BBC1}"/>
    <dgm:cxn modelId="{BE81CC57-E2AB-40E2-AEE2-5086DC4C31F2}" srcId="{6254E115-D4D8-4684-8C1D-337D674C158D}" destId="{6D18E2CC-E791-4A4C-8F85-C067C5A6BF8C}" srcOrd="3" destOrd="0" parTransId="{D2D60AA7-F770-435D-B9A6-99B3237E5F45}" sibTransId="{80E93361-6BD2-48A2-AC90-46E88E7E3D62}"/>
    <dgm:cxn modelId="{D263DE60-F09F-E34D-BB2F-FD451E55C5AA}" type="presOf" srcId="{3D9BD961-80D2-41A4-9A0E-482CBD4A58C0}" destId="{F5E383A2-B832-FD4B-ABD7-63EFFB9F6B13}" srcOrd="0" destOrd="0" presId="urn:microsoft.com/office/officeart/2005/8/layout/list1"/>
    <dgm:cxn modelId="{FC5B3461-C963-441C-82C1-888E74DDF6AE}" srcId="{8DBD4E07-B2E0-403F-8DEF-6EA47085DC06}" destId="{E32F73A8-BACE-4F7D-953D-4025BC0FC22B}" srcOrd="1" destOrd="0" parTransId="{4779F385-2F25-445D-9E75-006F99CC4A5D}" sibTransId="{2F802E68-00D4-48EC-ABFA-ED991D122049}"/>
    <dgm:cxn modelId="{C53E316B-8A25-4BAA-9EB1-E91FEB1385DD}" srcId="{3D9BD961-80D2-41A4-9A0E-482CBD4A58C0}" destId="{753DCC0A-C756-4F50-8648-6B58B0C9D73F}" srcOrd="1" destOrd="0" parTransId="{3ACE64D8-A77E-492C-88CA-2E61C2F3AB5B}" sibTransId="{D80D3C76-7118-4E86-9A2D-3F174E4435C6}"/>
    <dgm:cxn modelId="{41DFCE6B-E54F-1E47-8780-D17CCD045ABF}" type="presOf" srcId="{8DBD4E07-B2E0-403F-8DEF-6EA47085DC06}" destId="{71458F45-3210-484C-A711-275705CFA0BB}" srcOrd="0" destOrd="0" presId="urn:microsoft.com/office/officeart/2005/8/layout/list1"/>
    <dgm:cxn modelId="{EB7D4771-C3CE-48A0-B4F6-F1F6049FD6F7}" srcId="{3D9BD961-80D2-41A4-9A0E-482CBD4A58C0}" destId="{8DBD4E07-B2E0-403F-8DEF-6EA47085DC06}" srcOrd="2" destOrd="0" parTransId="{4C953EE0-5F23-4963-AE54-1A10AA305579}" sibTransId="{C414E60F-FEB8-4637-BB5D-452C5816189D}"/>
    <dgm:cxn modelId="{655D8875-3F7B-A74C-A721-406B1A5E3A8F}" type="presOf" srcId="{52C598C8-9410-4B2F-86B0-CE31810C8649}" destId="{886E80D1-9798-3C4B-8EA6-26A32AF069AD}" srcOrd="0" destOrd="2" presId="urn:microsoft.com/office/officeart/2005/8/layout/list1"/>
    <dgm:cxn modelId="{B8092A7B-870C-4729-BB1C-67464A315CF4}" srcId="{753DCC0A-C756-4F50-8648-6B58B0C9D73F}" destId="{53DB1ED4-F0F0-47FB-A297-56CF9F982D12}" srcOrd="3" destOrd="0" parTransId="{3C4A29F6-BF29-47A0-91BC-2301695B167D}" sibTransId="{A1C660CD-CEF6-40C6-B7ED-2C50D0B66CFE}"/>
    <dgm:cxn modelId="{D3672D82-A9B2-41A5-995F-D503CFEB7A26}" srcId="{3D9BD961-80D2-41A4-9A0E-482CBD4A58C0}" destId="{6254E115-D4D8-4684-8C1D-337D674C158D}" srcOrd="0" destOrd="0" parTransId="{F42102F0-8B83-487B-BF57-148C396B71E9}" sibTransId="{4A31D8D6-C5A6-46F2-83CC-001C5BD38967}"/>
    <dgm:cxn modelId="{E533DC8D-990E-43B8-809E-BA1DED195C52}" srcId="{6254E115-D4D8-4684-8C1D-337D674C158D}" destId="{057EFECD-D4FD-4771-8FF0-D71E3D2E224F}" srcOrd="1" destOrd="0" parTransId="{4083995C-6894-4CE5-9847-7D663FDB38D8}" sibTransId="{C27A60BE-BC9F-463F-990B-1436A307F6B5}"/>
    <dgm:cxn modelId="{5DFFF295-19B8-4F41-B660-10ECE1FE7792}" srcId="{6254E115-D4D8-4684-8C1D-337D674C158D}" destId="{52C598C8-9410-4B2F-86B0-CE31810C8649}" srcOrd="2" destOrd="0" parTransId="{1585A8F2-8D70-46FE-8212-F8D4BDCCCD20}" sibTransId="{59E1BBB0-97B0-4427-904F-BA0D8EEC111F}"/>
    <dgm:cxn modelId="{F848389A-81F3-E148-9281-F7E50E25EF7A}" type="presOf" srcId="{3A80449C-A684-4CD6-AA53-B08793692613}" destId="{FB30D242-193A-944E-AA58-E008CD98C396}" srcOrd="0" destOrd="2" presId="urn:microsoft.com/office/officeart/2005/8/layout/list1"/>
    <dgm:cxn modelId="{3AA07CA6-3C75-C042-A360-E0A5696FBDC4}" type="presOf" srcId="{E32F73A8-BACE-4F7D-953D-4025BC0FC22B}" destId="{0C5C18F8-53AC-7449-B071-C6CFA00E0611}" srcOrd="0" destOrd="1" presId="urn:microsoft.com/office/officeart/2005/8/layout/list1"/>
    <dgm:cxn modelId="{524C00AC-3CCA-6F46-A6A9-6D5940C2D347}" type="presOf" srcId="{EAA5B3C8-CF57-48E3-8ED5-1F91878BEB23}" destId="{9A6A4610-AF56-E74C-97B5-7D7DF7DD2319}" srcOrd="0" destOrd="0" presId="urn:microsoft.com/office/officeart/2005/8/layout/list1"/>
    <dgm:cxn modelId="{138170AE-0679-4F2F-8E7C-3D7379FEF2B5}" srcId="{3D9BD961-80D2-41A4-9A0E-482CBD4A58C0}" destId="{E8693299-8B54-4294-88E1-4524037E7077}" srcOrd="3" destOrd="0" parTransId="{8F4AC552-2AFE-4CF1-8A8D-1EEC6F5356E5}" sibTransId="{21EA4D3B-619C-4AF7-A378-74E8E0FD7F73}"/>
    <dgm:cxn modelId="{D33227B6-6693-774B-BDD6-5B14F6309908}" type="presOf" srcId="{753DCC0A-C756-4F50-8648-6B58B0C9D73F}" destId="{232E82F5-4D93-7145-B710-09153FA98FBE}" srcOrd="0" destOrd="0" presId="urn:microsoft.com/office/officeart/2005/8/layout/list1"/>
    <dgm:cxn modelId="{FDE83EB6-0927-C648-9A35-09F51224E355}" type="presOf" srcId="{27981276-B1A8-45BC-A8D4-9CBF819C79FF}" destId="{0C5C18F8-53AC-7449-B071-C6CFA00E0611}" srcOrd="0" destOrd="0" presId="urn:microsoft.com/office/officeart/2005/8/layout/list1"/>
    <dgm:cxn modelId="{097063C0-CE45-1140-B2FE-9FAD2D3158B1}" type="presOf" srcId="{8DBD4E07-B2E0-403F-8DEF-6EA47085DC06}" destId="{7E4B1171-78E4-2547-801D-ECB4B778A436}" srcOrd="1" destOrd="0" presId="urn:microsoft.com/office/officeart/2005/8/layout/list1"/>
    <dgm:cxn modelId="{D2030ED5-8DA9-4034-87CA-E2A21B17BADF}" srcId="{6254E115-D4D8-4684-8C1D-337D674C158D}" destId="{D56860A7-3223-4B3A-BFD8-235D0CB947E2}" srcOrd="0" destOrd="0" parTransId="{F719DF0D-12E7-4B6F-AA52-27A7E876E46D}" sibTransId="{578312BD-5D20-4D68-AD0E-3874816C8014}"/>
    <dgm:cxn modelId="{A3F1EFD5-B899-BA4F-B60D-97D76F5D37BA}" type="presOf" srcId="{6D18E2CC-E791-4A4C-8F85-C067C5A6BF8C}" destId="{886E80D1-9798-3C4B-8EA6-26A32AF069AD}" srcOrd="0" destOrd="3" presId="urn:microsoft.com/office/officeart/2005/8/layout/list1"/>
    <dgm:cxn modelId="{7D2B53DC-71DD-4FE5-936A-CABDCC23022C}" srcId="{753DCC0A-C756-4F50-8648-6B58B0C9D73F}" destId="{3A80449C-A684-4CD6-AA53-B08793692613}" srcOrd="2" destOrd="0" parTransId="{E86AF634-3647-4E37-A263-6FB747AB8A3D}" sibTransId="{0A57BE99-878F-4BBE-8F84-102975DB8AAB}"/>
    <dgm:cxn modelId="{960D3ADE-DBD0-314B-B03C-E041DEBE3A3D}" type="presOf" srcId="{D56860A7-3223-4B3A-BFD8-235D0CB947E2}" destId="{886E80D1-9798-3C4B-8EA6-26A32AF069AD}" srcOrd="0" destOrd="0" presId="urn:microsoft.com/office/officeart/2005/8/layout/list1"/>
    <dgm:cxn modelId="{68E1C0E2-CEF0-F346-9D1B-6CC91A9D16D6}" type="presOf" srcId="{E8693299-8B54-4294-88E1-4524037E7077}" destId="{3979BAC9-B2A2-864E-950E-9F1DE8CCDAA4}" srcOrd="0" destOrd="0" presId="urn:microsoft.com/office/officeart/2005/8/layout/list1"/>
    <dgm:cxn modelId="{EC8544EC-9871-C742-BA3C-F1F33AA4BFFF}" type="presOf" srcId="{753DCC0A-C756-4F50-8648-6B58B0C9D73F}" destId="{2E4284DD-6F5D-504F-833B-B692327E163C}" srcOrd="1" destOrd="0" presId="urn:microsoft.com/office/officeart/2005/8/layout/list1"/>
    <dgm:cxn modelId="{4C2336EE-D3BD-46FE-BFC6-9BE74D97172C}" srcId="{E8693299-8B54-4294-88E1-4524037E7077}" destId="{EAA5B3C8-CF57-48E3-8ED5-1F91878BEB23}" srcOrd="0" destOrd="0" parTransId="{5BD1EB3C-921F-4E0B-89F7-BC9175C64F4F}" sibTransId="{F44FFDD7-7E2D-4810-93DE-8DC45DC3DF12}"/>
    <dgm:cxn modelId="{4AB9EBF1-6EB1-D14C-8AB6-EFB5072CA135}" type="presOf" srcId="{057EFECD-D4FD-4771-8FF0-D71E3D2E224F}" destId="{886E80D1-9798-3C4B-8EA6-26A32AF069AD}" srcOrd="0" destOrd="1" presId="urn:microsoft.com/office/officeart/2005/8/layout/list1"/>
    <dgm:cxn modelId="{DFE44887-3124-3643-A607-F16CF91FED9D}" type="presParOf" srcId="{F5E383A2-B832-FD4B-ABD7-63EFFB9F6B13}" destId="{0D1DE3BB-F676-3940-B9CE-9A54C01F480C}" srcOrd="0" destOrd="0" presId="urn:microsoft.com/office/officeart/2005/8/layout/list1"/>
    <dgm:cxn modelId="{AFB9FC65-5454-D146-99BE-18279CD2911E}" type="presParOf" srcId="{0D1DE3BB-F676-3940-B9CE-9A54C01F480C}" destId="{5DCEA295-11D2-1C47-9E74-CD8251D56FD1}" srcOrd="0" destOrd="0" presId="urn:microsoft.com/office/officeart/2005/8/layout/list1"/>
    <dgm:cxn modelId="{F57B62BB-61B6-BD48-9F51-F2B35A1A982F}" type="presParOf" srcId="{0D1DE3BB-F676-3940-B9CE-9A54C01F480C}" destId="{E3337ACE-3768-7145-B5B5-9536B76CE4AC}" srcOrd="1" destOrd="0" presId="urn:microsoft.com/office/officeart/2005/8/layout/list1"/>
    <dgm:cxn modelId="{5B526952-2AEB-3F4F-9902-CCFA43A92C83}" type="presParOf" srcId="{F5E383A2-B832-FD4B-ABD7-63EFFB9F6B13}" destId="{3CE312AF-E547-4346-92B5-4D41B109CCBE}" srcOrd="1" destOrd="0" presId="urn:microsoft.com/office/officeart/2005/8/layout/list1"/>
    <dgm:cxn modelId="{33390149-7B99-184F-A079-1C223AAF9118}" type="presParOf" srcId="{F5E383A2-B832-FD4B-ABD7-63EFFB9F6B13}" destId="{886E80D1-9798-3C4B-8EA6-26A32AF069AD}" srcOrd="2" destOrd="0" presId="urn:microsoft.com/office/officeart/2005/8/layout/list1"/>
    <dgm:cxn modelId="{6723C35F-6004-6149-81A7-70BBC136DEB8}" type="presParOf" srcId="{F5E383A2-B832-FD4B-ABD7-63EFFB9F6B13}" destId="{9565E7A6-FDCC-9441-BF35-ED8F62E9C148}" srcOrd="3" destOrd="0" presId="urn:microsoft.com/office/officeart/2005/8/layout/list1"/>
    <dgm:cxn modelId="{51E9471D-40BA-ED41-A03F-C9E8F5489D3D}" type="presParOf" srcId="{F5E383A2-B832-FD4B-ABD7-63EFFB9F6B13}" destId="{E9E13E4C-1CE7-174F-B381-73411BEFE690}" srcOrd="4" destOrd="0" presId="urn:microsoft.com/office/officeart/2005/8/layout/list1"/>
    <dgm:cxn modelId="{79387AEF-93AD-6040-AEA8-BBBCDC25D8DE}" type="presParOf" srcId="{E9E13E4C-1CE7-174F-B381-73411BEFE690}" destId="{232E82F5-4D93-7145-B710-09153FA98FBE}" srcOrd="0" destOrd="0" presId="urn:microsoft.com/office/officeart/2005/8/layout/list1"/>
    <dgm:cxn modelId="{42337695-BB7A-9748-B142-DEFAEB9E77E9}" type="presParOf" srcId="{E9E13E4C-1CE7-174F-B381-73411BEFE690}" destId="{2E4284DD-6F5D-504F-833B-B692327E163C}" srcOrd="1" destOrd="0" presId="urn:microsoft.com/office/officeart/2005/8/layout/list1"/>
    <dgm:cxn modelId="{A2483ECB-1148-6340-90B9-C5DE794B1BEB}" type="presParOf" srcId="{F5E383A2-B832-FD4B-ABD7-63EFFB9F6B13}" destId="{1A0DFFBF-ECA8-5545-AF84-3F6D8BEA8862}" srcOrd="5" destOrd="0" presId="urn:microsoft.com/office/officeart/2005/8/layout/list1"/>
    <dgm:cxn modelId="{2C963551-5FB7-AA45-BE97-E3E1C8E791DB}" type="presParOf" srcId="{F5E383A2-B832-FD4B-ABD7-63EFFB9F6B13}" destId="{FB30D242-193A-944E-AA58-E008CD98C396}" srcOrd="6" destOrd="0" presId="urn:microsoft.com/office/officeart/2005/8/layout/list1"/>
    <dgm:cxn modelId="{AAE544B7-235B-344A-AA38-791F7CBC5DF2}" type="presParOf" srcId="{F5E383A2-B832-FD4B-ABD7-63EFFB9F6B13}" destId="{87BC8E02-1506-1B44-9C7F-9F27DA13ED8E}" srcOrd="7" destOrd="0" presId="urn:microsoft.com/office/officeart/2005/8/layout/list1"/>
    <dgm:cxn modelId="{E6C1D0D1-A936-4645-ADAD-084EB7633888}" type="presParOf" srcId="{F5E383A2-B832-FD4B-ABD7-63EFFB9F6B13}" destId="{FF356003-C4F1-BC42-8591-2EA9047398F7}" srcOrd="8" destOrd="0" presId="urn:microsoft.com/office/officeart/2005/8/layout/list1"/>
    <dgm:cxn modelId="{33EDAC81-AB02-6A44-ACB5-08881C9C5AEB}" type="presParOf" srcId="{FF356003-C4F1-BC42-8591-2EA9047398F7}" destId="{71458F45-3210-484C-A711-275705CFA0BB}" srcOrd="0" destOrd="0" presId="urn:microsoft.com/office/officeart/2005/8/layout/list1"/>
    <dgm:cxn modelId="{16ED6898-1E31-6C49-B1C1-5784C7F086A8}" type="presParOf" srcId="{FF356003-C4F1-BC42-8591-2EA9047398F7}" destId="{7E4B1171-78E4-2547-801D-ECB4B778A436}" srcOrd="1" destOrd="0" presId="urn:microsoft.com/office/officeart/2005/8/layout/list1"/>
    <dgm:cxn modelId="{1D05CE2B-7821-7B4E-A424-2105D3EB7031}" type="presParOf" srcId="{F5E383A2-B832-FD4B-ABD7-63EFFB9F6B13}" destId="{4A10E5E2-3876-D143-AF30-E90EB836FADD}" srcOrd="9" destOrd="0" presId="urn:microsoft.com/office/officeart/2005/8/layout/list1"/>
    <dgm:cxn modelId="{6E285BD4-085C-0446-9E94-1D6345FDD508}" type="presParOf" srcId="{F5E383A2-B832-FD4B-ABD7-63EFFB9F6B13}" destId="{0C5C18F8-53AC-7449-B071-C6CFA00E0611}" srcOrd="10" destOrd="0" presId="urn:microsoft.com/office/officeart/2005/8/layout/list1"/>
    <dgm:cxn modelId="{6CEB9871-E3ED-9642-8918-47C307083289}" type="presParOf" srcId="{F5E383A2-B832-FD4B-ABD7-63EFFB9F6B13}" destId="{76E96B9C-9FC8-2D4B-A7CA-FB6A9896ED0B}" srcOrd="11" destOrd="0" presId="urn:microsoft.com/office/officeart/2005/8/layout/list1"/>
    <dgm:cxn modelId="{6789029A-7D92-7649-905D-BC1424E84FAF}" type="presParOf" srcId="{F5E383A2-B832-FD4B-ABD7-63EFFB9F6B13}" destId="{F97B4609-5059-1140-9F0E-623251C44EF9}" srcOrd="12" destOrd="0" presId="urn:microsoft.com/office/officeart/2005/8/layout/list1"/>
    <dgm:cxn modelId="{F00028E2-99AF-7141-BB08-CD40A21B030F}" type="presParOf" srcId="{F97B4609-5059-1140-9F0E-623251C44EF9}" destId="{3979BAC9-B2A2-864E-950E-9F1DE8CCDAA4}" srcOrd="0" destOrd="0" presId="urn:microsoft.com/office/officeart/2005/8/layout/list1"/>
    <dgm:cxn modelId="{49EEC928-20DE-3C43-8300-84E0E29F89BD}" type="presParOf" srcId="{F97B4609-5059-1140-9F0E-623251C44EF9}" destId="{7F8EAC36-FF3A-8B45-A30B-5A5F63E258A4}" srcOrd="1" destOrd="0" presId="urn:microsoft.com/office/officeart/2005/8/layout/list1"/>
    <dgm:cxn modelId="{2245DD0D-C0AB-864A-AF5C-7FD7CAB75F25}" type="presParOf" srcId="{F5E383A2-B832-FD4B-ABD7-63EFFB9F6B13}" destId="{AA0C148C-48A1-1344-82C3-E90054C11057}" srcOrd="13" destOrd="0" presId="urn:microsoft.com/office/officeart/2005/8/layout/list1"/>
    <dgm:cxn modelId="{060CE471-9E54-9348-AF00-4CEAB15155F0}" type="presParOf" srcId="{F5E383A2-B832-FD4B-ABD7-63EFFB9F6B13}" destId="{9A6A4610-AF56-E74C-97B5-7D7DF7DD231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430F6-9350-9546-B42F-4FAB2A1A48AE}">
      <dsp:nvSpPr>
        <dsp:cNvPr id="0" name=""/>
        <dsp:cNvSpPr/>
      </dsp:nvSpPr>
      <dsp:spPr>
        <a:xfrm>
          <a:off x="0" y="439153"/>
          <a:ext cx="8178800" cy="6996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altLang="ko-KR" sz="1300" kern="1200" dirty="0"/>
            <a:t>1.</a:t>
          </a:r>
          <a:r>
            <a:rPr lang="ko-KR" altLang="en-US" sz="1300" kern="1200" dirty="0"/>
            <a:t> </a:t>
          </a:r>
          <a:r>
            <a:rPr lang="ko-KR" sz="1300" kern="1200" dirty="0">
              <a:solidFill>
                <a:schemeClr val="accent1"/>
              </a:solidFill>
            </a:rPr>
            <a:t>트랜스포머</a:t>
          </a:r>
          <a:r>
            <a:rPr lang="en-US" sz="1300" kern="1200" dirty="0">
              <a:solidFill>
                <a:schemeClr val="accent1"/>
              </a:solidFill>
            </a:rPr>
            <a:t>(Transformer)</a:t>
          </a:r>
          <a:r>
            <a:rPr lang="ko-KR" sz="1300" kern="1200" dirty="0">
              <a:solidFill>
                <a:schemeClr val="accent1"/>
              </a:solidFill>
            </a:rPr>
            <a:t>에 이르기까지의 자연어처리의 진화 </a:t>
          </a:r>
          <a:r>
            <a:rPr lang="en-US" sz="1300" kern="1200" dirty="0"/>
            <a:t>: </a:t>
          </a:r>
          <a:r>
            <a:rPr lang="ko-KR" sz="1300" kern="1200" dirty="0"/>
            <a:t>언어 모델링</a:t>
          </a:r>
          <a:r>
            <a:rPr lang="en-US" sz="1300" kern="1200" dirty="0"/>
            <a:t>(Language Modeling)</a:t>
          </a:r>
          <a:r>
            <a:rPr lang="ko-KR" sz="1300" kern="1200" dirty="0"/>
            <a:t>관점에서의 진화</a:t>
          </a:r>
          <a:r>
            <a:rPr lang="en-US" sz="1300" kern="1200" dirty="0"/>
            <a:t>(Evolutions): N-Grams, Word Embeddings, Sequence to Sequence Model, Attention, and Transformers</a:t>
          </a:r>
        </a:p>
      </dsp:txBody>
      <dsp:txXfrm>
        <a:off x="34155" y="473308"/>
        <a:ext cx="8110490" cy="631350"/>
      </dsp:txXfrm>
    </dsp:sp>
    <dsp:sp modelId="{FCB4261E-5752-DC4E-B5BC-2A7E6084F3ED}">
      <dsp:nvSpPr>
        <dsp:cNvPr id="0" name=""/>
        <dsp:cNvSpPr/>
      </dsp:nvSpPr>
      <dsp:spPr>
        <a:xfrm>
          <a:off x="0" y="1176253"/>
          <a:ext cx="8178800" cy="6996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altLang="ko-KR" sz="1300" kern="1200" dirty="0"/>
            <a:t>2.</a:t>
          </a:r>
          <a:r>
            <a:rPr lang="ko-KR" altLang="en-US" sz="1300" kern="1200" dirty="0"/>
            <a:t> </a:t>
          </a:r>
          <a:r>
            <a:rPr lang="ko-KR" sz="1300" kern="1200" dirty="0">
              <a:solidFill>
                <a:schemeClr val="accent1"/>
              </a:solidFill>
            </a:rPr>
            <a:t>트랜스포머</a:t>
          </a:r>
          <a:r>
            <a:rPr lang="en-US" sz="1300" kern="1200" dirty="0">
              <a:solidFill>
                <a:schemeClr val="accent1"/>
              </a:solidFill>
            </a:rPr>
            <a:t>(Transformer): </a:t>
          </a:r>
          <a:r>
            <a:rPr lang="en-US" sz="1300" kern="1200" dirty="0"/>
            <a:t>2017</a:t>
          </a:r>
          <a:r>
            <a:rPr lang="ko-KR" sz="1300" kern="1200" dirty="0"/>
            <a:t>년 이후 자연어처리의 </a:t>
          </a:r>
          <a:r>
            <a:rPr lang="en-US" sz="1300" kern="1200" dirty="0"/>
            <a:t>Game Changer</a:t>
          </a:r>
          <a:r>
            <a:rPr lang="ko-KR" sz="1300" kern="1200" dirty="0"/>
            <a:t>가 된 </a:t>
          </a:r>
          <a:r>
            <a:rPr lang="en-US" sz="1300" kern="1200" dirty="0"/>
            <a:t>Transformer</a:t>
          </a:r>
        </a:p>
      </dsp:txBody>
      <dsp:txXfrm>
        <a:off x="34155" y="1210408"/>
        <a:ext cx="8110490" cy="631350"/>
      </dsp:txXfrm>
    </dsp:sp>
    <dsp:sp modelId="{4FE96D59-9FE2-0749-8798-0FF4F9FD2041}">
      <dsp:nvSpPr>
        <dsp:cNvPr id="0" name=""/>
        <dsp:cNvSpPr/>
      </dsp:nvSpPr>
      <dsp:spPr>
        <a:xfrm>
          <a:off x="0" y="1913353"/>
          <a:ext cx="8178800" cy="69966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altLang="ko-KR" sz="1300" kern="1200" dirty="0"/>
            <a:t>3.</a:t>
          </a:r>
          <a:r>
            <a:rPr lang="ko-KR" altLang="en-US" sz="1300" kern="1200" dirty="0"/>
            <a:t> </a:t>
          </a:r>
          <a:r>
            <a:rPr lang="ko-KR" sz="1300" kern="1200" dirty="0">
              <a:solidFill>
                <a:schemeClr val="accent1"/>
              </a:solidFill>
            </a:rPr>
            <a:t>트랜스포머기반 사전학습모델</a:t>
          </a:r>
          <a:r>
            <a:rPr lang="en-US" sz="1300" kern="1200" dirty="0">
              <a:solidFill>
                <a:schemeClr val="accent1"/>
              </a:solidFill>
            </a:rPr>
            <a:t>(Pre-Trained Models): </a:t>
          </a:r>
          <a:r>
            <a:rPr lang="en-US" sz="1300" kern="1200" dirty="0"/>
            <a:t>Transformer Architecture</a:t>
          </a:r>
          <a:r>
            <a:rPr lang="ko-KR" sz="1300" kern="1200" dirty="0" err="1"/>
            <a:t>를</a:t>
          </a:r>
          <a:r>
            <a:rPr lang="ko-KR" sz="1300" kern="1200" dirty="0"/>
            <a:t> 활용한 다양한 종류의 사전학습모델</a:t>
          </a:r>
          <a:r>
            <a:rPr lang="en-US" altLang="ko-KR" sz="1300" kern="1200" dirty="0"/>
            <a:t>(Autoregressive, Autoencoding, sequence to sequence, and multimodal  Models)</a:t>
          </a:r>
          <a:endParaRPr lang="en-US" sz="1300" kern="1200" dirty="0"/>
        </a:p>
      </dsp:txBody>
      <dsp:txXfrm>
        <a:off x="34155" y="1947508"/>
        <a:ext cx="8110490" cy="631350"/>
      </dsp:txXfrm>
    </dsp:sp>
    <dsp:sp modelId="{497F5B31-8051-C74A-9DBB-C220B7F5B344}">
      <dsp:nvSpPr>
        <dsp:cNvPr id="0" name=""/>
        <dsp:cNvSpPr/>
      </dsp:nvSpPr>
      <dsp:spPr>
        <a:xfrm>
          <a:off x="0" y="2650453"/>
          <a:ext cx="8178800" cy="6996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altLang="ko-KR" sz="1300" kern="1200" dirty="0"/>
            <a:t>4.</a:t>
          </a:r>
          <a:r>
            <a:rPr lang="ko-KR" altLang="en-US" sz="1300" kern="1200" dirty="0"/>
            <a:t> </a:t>
          </a:r>
          <a:r>
            <a:rPr lang="ko-KR" sz="1300" kern="1200" dirty="0">
              <a:solidFill>
                <a:schemeClr val="accent1"/>
              </a:solidFill>
            </a:rPr>
            <a:t>트랜스포머를 활용한 응용</a:t>
          </a:r>
          <a:r>
            <a:rPr lang="en-US" sz="1300" kern="1200" dirty="0"/>
            <a:t>:</a:t>
          </a:r>
          <a:r>
            <a:rPr lang="ko-KR" sz="1300" kern="1200" dirty="0"/>
            <a:t> </a:t>
          </a:r>
          <a:r>
            <a:rPr lang="en-US" sz="1300" kern="1200" dirty="0"/>
            <a:t>Transformer</a:t>
          </a:r>
          <a:r>
            <a:rPr lang="ko-KR" sz="1300" kern="1200" dirty="0"/>
            <a:t>와 사전학습모델의 </a:t>
          </a:r>
          <a:r>
            <a:rPr lang="en-US" sz="1300" kern="1200" dirty="0"/>
            <a:t>Semantic Search, Sentence-Bert, Question Answering, Summarization</a:t>
          </a:r>
          <a:r>
            <a:rPr lang="en-US" altLang="ko-KR" sz="1300" kern="1200" dirty="0"/>
            <a:t>,</a:t>
          </a:r>
          <a:r>
            <a:rPr lang="ko-KR" altLang="en-US" sz="1300" kern="1200" dirty="0"/>
            <a:t> </a:t>
          </a:r>
          <a:r>
            <a:rPr lang="en-US" altLang="ko-KR" sz="1300" kern="1200" dirty="0"/>
            <a:t>Chatbot, Dialogue</a:t>
          </a:r>
          <a:r>
            <a:rPr lang="ko-KR" sz="1300" kern="1200" dirty="0"/>
            <a:t> 등 다양한 분야에서의 활용</a:t>
          </a:r>
          <a:endParaRPr lang="en-US" sz="1300" kern="1200" dirty="0"/>
        </a:p>
      </dsp:txBody>
      <dsp:txXfrm>
        <a:off x="34155" y="2684608"/>
        <a:ext cx="8110490" cy="631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D0762-D930-5D44-B212-D8C4F2238181}">
      <dsp:nvSpPr>
        <dsp:cNvPr id="0" name=""/>
        <dsp:cNvSpPr/>
      </dsp:nvSpPr>
      <dsp:spPr>
        <a:xfrm>
          <a:off x="0" y="33751"/>
          <a:ext cx="6172199" cy="59587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kumimoji="1" lang="en-US" sz="1500" kern="1200" dirty="0"/>
            <a:t>Parallel Processing</a:t>
          </a:r>
          <a:r>
            <a:rPr kumimoji="1" lang="ko-KR" altLang="en-US" sz="1500" kern="1200" dirty="0"/>
            <a:t> </a:t>
          </a:r>
          <a:endParaRPr lang="en-US" sz="1500" kern="1200" dirty="0"/>
        </a:p>
      </dsp:txBody>
      <dsp:txXfrm>
        <a:off x="29088" y="62839"/>
        <a:ext cx="6114023" cy="537701"/>
      </dsp:txXfrm>
    </dsp:sp>
    <dsp:sp modelId="{B76937FE-47DE-D845-B2B1-CBEBEDA4C3EF}">
      <dsp:nvSpPr>
        <dsp:cNvPr id="0" name=""/>
        <dsp:cNvSpPr/>
      </dsp:nvSpPr>
      <dsp:spPr>
        <a:xfrm>
          <a:off x="0" y="672829"/>
          <a:ext cx="6172199" cy="595877"/>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kumimoji="1" lang="en-US" sz="1500" kern="1200"/>
            <a:t>Tokenization</a:t>
          </a:r>
          <a:endParaRPr lang="en-US" sz="1500" kern="1200"/>
        </a:p>
      </dsp:txBody>
      <dsp:txXfrm>
        <a:off x="29088" y="701917"/>
        <a:ext cx="6114023" cy="537701"/>
      </dsp:txXfrm>
    </dsp:sp>
    <dsp:sp modelId="{78BB8F51-A5A8-A949-9248-44A11E4E1C45}">
      <dsp:nvSpPr>
        <dsp:cNvPr id="0" name=""/>
        <dsp:cNvSpPr/>
      </dsp:nvSpPr>
      <dsp:spPr>
        <a:xfrm>
          <a:off x="0" y="1311906"/>
          <a:ext cx="6172199" cy="59587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kumimoji="1" lang="en-US" sz="1500" kern="1200"/>
            <a:t>Positional Embedding</a:t>
          </a:r>
          <a:endParaRPr lang="en-US" sz="1500" kern="1200"/>
        </a:p>
      </dsp:txBody>
      <dsp:txXfrm>
        <a:off x="29088" y="1340994"/>
        <a:ext cx="6114023" cy="537701"/>
      </dsp:txXfrm>
    </dsp:sp>
    <dsp:sp modelId="{7C2A9BAB-76D5-A443-8872-07686FF0CD81}">
      <dsp:nvSpPr>
        <dsp:cNvPr id="0" name=""/>
        <dsp:cNvSpPr/>
      </dsp:nvSpPr>
      <dsp:spPr>
        <a:xfrm>
          <a:off x="0" y="1950984"/>
          <a:ext cx="6172199" cy="59587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kumimoji="1" lang="en-US" sz="1500" kern="1200"/>
            <a:t>Three types of Attentions: Multi-head Self-Attention, Masked Multi-head Self-Attention, Cross Attention</a:t>
          </a:r>
          <a:endParaRPr lang="en-US" sz="1500" kern="1200"/>
        </a:p>
      </dsp:txBody>
      <dsp:txXfrm>
        <a:off x="29088" y="1980072"/>
        <a:ext cx="6114023" cy="537701"/>
      </dsp:txXfrm>
    </dsp:sp>
    <dsp:sp modelId="{F6AABFD2-F984-BB48-BBF6-099B837A4817}">
      <dsp:nvSpPr>
        <dsp:cNvPr id="0" name=""/>
        <dsp:cNvSpPr/>
      </dsp:nvSpPr>
      <dsp:spPr>
        <a:xfrm>
          <a:off x="0" y="2590061"/>
          <a:ext cx="6172199" cy="595877"/>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kumimoji="1" lang="en-US" sz="1500" kern="1200"/>
            <a:t>Layer Normalization</a:t>
          </a:r>
          <a:endParaRPr lang="en-US" sz="1500" kern="1200"/>
        </a:p>
      </dsp:txBody>
      <dsp:txXfrm>
        <a:off x="29088" y="2619149"/>
        <a:ext cx="6114023" cy="537701"/>
      </dsp:txXfrm>
    </dsp:sp>
    <dsp:sp modelId="{D68F6994-0EE5-F942-A3EC-99DD16303E9D}">
      <dsp:nvSpPr>
        <dsp:cNvPr id="0" name=""/>
        <dsp:cNvSpPr/>
      </dsp:nvSpPr>
      <dsp:spPr>
        <a:xfrm>
          <a:off x="0" y="3229138"/>
          <a:ext cx="6172199" cy="59587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kumimoji="1" lang="en-US" sz="1500" kern="1200"/>
            <a:t>Residual Connection</a:t>
          </a:r>
          <a:endParaRPr lang="en-US" sz="1500" kern="1200"/>
        </a:p>
      </dsp:txBody>
      <dsp:txXfrm>
        <a:off x="29088" y="3258226"/>
        <a:ext cx="6114023" cy="5377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E80D1-9798-3C4B-8EA6-26A32AF069AD}">
      <dsp:nvSpPr>
        <dsp:cNvPr id="0" name=""/>
        <dsp:cNvSpPr/>
      </dsp:nvSpPr>
      <dsp:spPr>
        <a:xfrm>
          <a:off x="0" y="300380"/>
          <a:ext cx="6666833" cy="1187549"/>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solidFill>
                <a:srgbClr val="FF0000"/>
              </a:solidFill>
            </a:rPr>
            <a:t>Transformer-XL</a:t>
          </a:r>
          <a:r>
            <a:rPr lang="en-US" sz="1300" kern="1200" dirty="0"/>
            <a:t>: Attentive Language Models Beyond a Fixed-Length Context</a:t>
          </a:r>
        </a:p>
        <a:p>
          <a:pPr marL="114300" lvl="1" indent="-114300" algn="l" defTabSz="577850">
            <a:lnSpc>
              <a:spcPct val="90000"/>
            </a:lnSpc>
            <a:spcBef>
              <a:spcPct val="0"/>
            </a:spcBef>
            <a:spcAft>
              <a:spcPct val="15000"/>
            </a:spcAft>
            <a:buChar char="•"/>
          </a:pPr>
          <a:r>
            <a:rPr lang="en-US" sz="1300" kern="1200" dirty="0" err="1">
              <a:solidFill>
                <a:srgbClr val="FF0000"/>
              </a:solidFill>
            </a:rPr>
            <a:t>XLNet</a:t>
          </a:r>
          <a:r>
            <a:rPr lang="en-US" sz="1300" kern="1200" dirty="0"/>
            <a:t>: Generalized Autoregressive Pretraining for Language Understanding</a:t>
          </a:r>
        </a:p>
        <a:p>
          <a:pPr marL="114300" lvl="1" indent="-114300" algn="l" defTabSz="577850">
            <a:lnSpc>
              <a:spcPct val="90000"/>
            </a:lnSpc>
            <a:spcBef>
              <a:spcPct val="0"/>
            </a:spcBef>
            <a:spcAft>
              <a:spcPct val="15000"/>
            </a:spcAft>
            <a:buChar char="•"/>
          </a:pPr>
          <a:r>
            <a:rPr lang="en-US" sz="1300" kern="1200"/>
            <a:t>RETHINKING ATTENTION WITH PERFORMERS</a:t>
          </a:r>
        </a:p>
        <a:p>
          <a:pPr marL="114300" lvl="1" indent="-114300" algn="l" defTabSz="577850">
            <a:lnSpc>
              <a:spcPct val="90000"/>
            </a:lnSpc>
            <a:spcBef>
              <a:spcPct val="0"/>
            </a:spcBef>
            <a:spcAft>
              <a:spcPct val="15000"/>
            </a:spcAft>
            <a:buChar char="•"/>
          </a:pPr>
          <a:r>
            <a:rPr lang="en-US" sz="1300" b="0" i="0" kern="1200" dirty="0">
              <a:solidFill>
                <a:srgbClr val="FF0000"/>
              </a:solidFill>
            </a:rPr>
            <a:t>GLM</a:t>
          </a:r>
          <a:r>
            <a:rPr lang="en-US" sz="1300" b="0" i="0" kern="1200" dirty="0"/>
            <a:t>: All NLP Tasks Are Generation Tasks: A General Pretraining Framework</a:t>
          </a:r>
          <a:endParaRPr lang="en-US" sz="1300" kern="1200" dirty="0"/>
        </a:p>
      </dsp:txBody>
      <dsp:txXfrm>
        <a:off x="0" y="300380"/>
        <a:ext cx="6666833" cy="1187549"/>
      </dsp:txXfrm>
    </dsp:sp>
    <dsp:sp modelId="{E3337ACE-3768-7145-B5B5-9536B76CE4AC}">
      <dsp:nvSpPr>
        <dsp:cNvPr id="0" name=""/>
        <dsp:cNvSpPr/>
      </dsp:nvSpPr>
      <dsp:spPr>
        <a:xfrm>
          <a:off x="333341" y="108500"/>
          <a:ext cx="466678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US" sz="1300" kern="1200"/>
            <a:t>Combing autoregressive and autoencoding modeling</a:t>
          </a:r>
        </a:p>
      </dsp:txBody>
      <dsp:txXfrm>
        <a:off x="352075" y="127234"/>
        <a:ext cx="4629315" cy="346292"/>
      </dsp:txXfrm>
    </dsp:sp>
    <dsp:sp modelId="{FB30D242-193A-944E-AA58-E008CD98C396}">
      <dsp:nvSpPr>
        <dsp:cNvPr id="0" name=""/>
        <dsp:cNvSpPr/>
      </dsp:nvSpPr>
      <dsp:spPr>
        <a:xfrm>
          <a:off x="0" y="1750010"/>
          <a:ext cx="6666833" cy="1760849"/>
        </a:xfrm>
        <a:prstGeom prst="rect">
          <a:avLst/>
        </a:prstGeom>
        <a:solidFill>
          <a:schemeClr val="lt1">
            <a:alpha val="90000"/>
            <a:hueOff val="0"/>
            <a:satOff val="0"/>
            <a:lumOff val="0"/>
            <a:alphaOff val="0"/>
          </a:schemeClr>
        </a:solidFill>
        <a:ln w="6350" cap="flat" cmpd="sng" algn="ctr">
          <a:solidFill>
            <a:schemeClr val="accent2">
              <a:hueOff val="-485121"/>
              <a:satOff val="-27976"/>
              <a:lumOff val="287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solidFill>
                <a:srgbClr val="FF0000"/>
              </a:solidFill>
            </a:rPr>
            <a:t>MASS</a:t>
          </a:r>
          <a:r>
            <a:rPr lang="en-US" sz="1300" b="0" i="0" kern="1200" dirty="0"/>
            <a:t>: Masked Sequence to Sequence Pre-training for Language Generation</a:t>
          </a:r>
          <a:endParaRPr lang="en-US" sz="1300" kern="1200" dirty="0"/>
        </a:p>
        <a:p>
          <a:pPr marL="114300" lvl="1" indent="-114300" algn="l" defTabSz="577850">
            <a:lnSpc>
              <a:spcPct val="90000"/>
            </a:lnSpc>
            <a:spcBef>
              <a:spcPct val="0"/>
            </a:spcBef>
            <a:spcAft>
              <a:spcPct val="15000"/>
            </a:spcAft>
            <a:buChar char="•"/>
          </a:pPr>
          <a:r>
            <a:rPr lang="en-US" sz="1300" b="0" i="0" kern="1200" dirty="0">
              <a:solidFill>
                <a:srgbClr val="FF0000"/>
              </a:solidFill>
            </a:rPr>
            <a:t>T5</a:t>
          </a:r>
          <a:r>
            <a:rPr lang="en-US" sz="1300" b="0" i="0" kern="1200" dirty="0"/>
            <a:t>: Exploring the Limits of Transfer Learning with a Unified Text-to-Text Transformer</a:t>
          </a:r>
          <a:endParaRPr lang="en-US" sz="1300" kern="1200" dirty="0"/>
        </a:p>
        <a:p>
          <a:pPr marL="114300" lvl="1" indent="-114300" algn="l" defTabSz="577850">
            <a:lnSpc>
              <a:spcPct val="90000"/>
            </a:lnSpc>
            <a:spcBef>
              <a:spcPct val="0"/>
            </a:spcBef>
            <a:spcAft>
              <a:spcPct val="15000"/>
            </a:spcAft>
            <a:buChar char="•"/>
          </a:pPr>
          <a:r>
            <a:rPr lang="en-US" sz="1300" b="0" i="0" kern="1200" dirty="0" err="1">
              <a:solidFill>
                <a:srgbClr val="FF0000"/>
              </a:solidFill>
            </a:rPr>
            <a:t>BART</a:t>
          </a:r>
          <a:r>
            <a:rPr lang="en-US" sz="1300" b="0" i="0" kern="1200" dirty="0" err="1"/>
            <a:t>:Denoising</a:t>
          </a:r>
          <a:r>
            <a:rPr lang="en-US" sz="1300" b="0" i="0" kern="1200" dirty="0"/>
            <a:t> Sequence-to-Sequence Pre-training for Natural Language Generation, Translation, and Comprehension</a:t>
          </a:r>
          <a:endParaRPr lang="en-US" sz="1300" kern="1200" dirty="0"/>
        </a:p>
        <a:p>
          <a:pPr marL="114300" lvl="1" indent="-114300" algn="l" defTabSz="577850">
            <a:lnSpc>
              <a:spcPct val="90000"/>
            </a:lnSpc>
            <a:spcBef>
              <a:spcPct val="0"/>
            </a:spcBef>
            <a:spcAft>
              <a:spcPct val="15000"/>
            </a:spcAft>
            <a:buChar char="•"/>
          </a:pPr>
          <a:r>
            <a:rPr lang="en-US" sz="1300" b="0" i="0" kern="1200"/>
            <a:t>PEGASUS: Pre-training with Extracted Gap sentences for Abstractive Summarization</a:t>
          </a:r>
          <a:endParaRPr lang="en-US" sz="1300" kern="1200"/>
        </a:p>
      </dsp:txBody>
      <dsp:txXfrm>
        <a:off x="0" y="1750010"/>
        <a:ext cx="6666833" cy="1760849"/>
      </dsp:txXfrm>
    </dsp:sp>
    <dsp:sp modelId="{2E4284DD-6F5D-504F-833B-B692327E163C}">
      <dsp:nvSpPr>
        <dsp:cNvPr id="0" name=""/>
        <dsp:cNvSpPr/>
      </dsp:nvSpPr>
      <dsp:spPr>
        <a:xfrm>
          <a:off x="333341" y="1558130"/>
          <a:ext cx="4666783" cy="38376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US" sz="1300" kern="1200"/>
            <a:t>Applying generalized encoder-decoder</a:t>
          </a:r>
        </a:p>
      </dsp:txBody>
      <dsp:txXfrm>
        <a:off x="352075" y="1576864"/>
        <a:ext cx="4629315" cy="346292"/>
      </dsp:txXfrm>
    </dsp:sp>
    <dsp:sp modelId="{0C5C18F8-53AC-7449-B071-C6CFA00E0611}">
      <dsp:nvSpPr>
        <dsp:cNvPr id="0" name=""/>
        <dsp:cNvSpPr/>
      </dsp:nvSpPr>
      <dsp:spPr>
        <a:xfrm>
          <a:off x="0" y="3772940"/>
          <a:ext cx="6666833" cy="757574"/>
        </a:xfrm>
        <a:prstGeom prst="rect">
          <a:avLst/>
        </a:prstGeom>
        <a:solidFill>
          <a:schemeClr val="lt1">
            <a:alpha val="90000"/>
            <a:hueOff val="0"/>
            <a:satOff val="0"/>
            <a:lumOff val="0"/>
            <a:alphaOff val="0"/>
          </a:schemeClr>
        </a:solidFill>
        <a:ln w="6350" cap="flat" cmpd="sng" algn="ctr">
          <a:solidFill>
            <a:schemeClr val="accent2">
              <a:hueOff val="-970242"/>
              <a:satOff val="-55952"/>
              <a:lumOff val="575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a:t>Language Models as Knowledge Bases?</a:t>
          </a:r>
          <a:endParaRPr lang="en-US" sz="1300" kern="1200"/>
        </a:p>
        <a:p>
          <a:pPr marL="114300" lvl="1" indent="-114300" algn="l" defTabSz="577850">
            <a:lnSpc>
              <a:spcPct val="90000"/>
            </a:lnSpc>
            <a:spcBef>
              <a:spcPct val="0"/>
            </a:spcBef>
            <a:spcAft>
              <a:spcPct val="15000"/>
            </a:spcAft>
            <a:buChar char="•"/>
          </a:pPr>
          <a:r>
            <a:rPr lang="en-US" sz="1300" b="0" i="0" kern="1200"/>
            <a:t>REALM: Retrieval-Augmented Language Model Pre-Training</a:t>
          </a:r>
          <a:endParaRPr lang="en-US" sz="1300" kern="1200"/>
        </a:p>
      </dsp:txBody>
      <dsp:txXfrm>
        <a:off x="0" y="3772940"/>
        <a:ext cx="6666833" cy="757574"/>
      </dsp:txXfrm>
    </dsp:sp>
    <dsp:sp modelId="{7E4B1171-78E4-2547-801D-ECB4B778A436}">
      <dsp:nvSpPr>
        <dsp:cNvPr id="0" name=""/>
        <dsp:cNvSpPr/>
      </dsp:nvSpPr>
      <dsp:spPr>
        <a:xfrm>
          <a:off x="333341" y="3581060"/>
          <a:ext cx="4666783" cy="38376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US" sz="1300" kern="1200"/>
            <a:t>Cognitive-inspired architectures</a:t>
          </a:r>
        </a:p>
      </dsp:txBody>
      <dsp:txXfrm>
        <a:off x="352075" y="3599794"/>
        <a:ext cx="4629315" cy="346292"/>
      </dsp:txXfrm>
    </dsp:sp>
    <dsp:sp modelId="{9A6A4610-AF56-E74C-97B5-7D7DF7DD2319}">
      <dsp:nvSpPr>
        <dsp:cNvPr id="0" name=""/>
        <dsp:cNvSpPr/>
      </dsp:nvSpPr>
      <dsp:spPr>
        <a:xfrm>
          <a:off x="0" y="4792595"/>
          <a:ext cx="6666833" cy="5528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err="1">
              <a:solidFill>
                <a:srgbClr val="FF0000"/>
              </a:solidFill>
            </a:rPr>
            <a:t>SpanBERT</a:t>
          </a:r>
          <a:r>
            <a:rPr lang="en-US" sz="1300" b="0" i="0" kern="1200" dirty="0"/>
            <a:t>: Improving Pre-training by Representing and Predicting Spans</a:t>
          </a:r>
          <a:endParaRPr lang="en-US" sz="1300" kern="1200" dirty="0"/>
        </a:p>
      </dsp:txBody>
      <dsp:txXfrm>
        <a:off x="0" y="4792595"/>
        <a:ext cx="6666833" cy="552825"/>
      </dsp:txXfrm>
    </dsp:sp>
    <dsp:sp modelId="{7F8EAC36-FF3A-8B45-A30B-5A5F63E258A4}">
      <dsp:nvSpPr>
        <dsp:cNvPr id="0" name=""/>
        <dsp:cNvSpPr/>
      </dsp:nvSpPr>
      <dsp:spPr>
        <a:xfrm>
          <a:off x="333341" y="4600715"/>
          <a:ext cx="4666783" cy="3837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US" sz="1300" kern="1200"/>
            <a:t>More variants of existing PTMs: masking strategy</a:t>
          </a:r>
        </a:p>
      </dsp:txBody>
      <dsp:txXfrm>
        <a:off x="352075" y="4619449"/>
        <a:ext cx="462931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158A2-CE88-8C44-9437-16CFF090B638}" type="datetimeFigureOut">
              <a:rPr kumimoji="1" lang="ko-Kore-KR" altLang="en-US" smtClean="0"/>
              <a:t>2023. 5. 14.</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53143-04CB-EB4E-ABBE-4716E8AA2ACB}" type="slidenum">
              <a:rPr kumimoji="1" lang="ko-Kore-KR" altLang="en-US" smtClean="0"/>
              <a:t>‹#›</a:t>
            </a:fld>
            <a:endParaRPr kumimoji="1" lang="ko-Kore-KR" altLang="en-US"/>
          </a:p>
        </p:txBody>
      </p:sp>
    </p:spTree>
    <p:extLst>
      <p:ext uri="{BB962C8B-B14F-4D97-AF65-F5344CB8AC3E}">
        <p14:creationId xmlns:p14="http://schemas.microsoft.com/office/powerpoint/2010/main" val="75197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60253143-04CB-EB4E-ABBE-4716E8AA2ACB}" type="slidenum">
              <a:rPr kumimoji="1" lang="ko-Kore-KR" altLang="en-US" smtClean="0"/>
              <a:t>1</a:t>
            </a:fld>
            <a:endParaRPr kumimoji="1" lang="ko-Kore-KR" altLang="en-US"/>
          </a:p>
        </p:txBody>
      </p:sp>
    </p:spTree>
    <p:extLst>
      <p:ext uri="{BB962C8B-B14F-4D97-AF65-F5344CB8AC3E}">
        <p14:creationId xmlns:p14="http://schemas.microsoft.com/office/powerpoint/2010/main" val="2986708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rtl="0"/>
            <a:fld id="{5A9B2C62-FE30-453D-946B-754E9E42C845}" type="slidenum">
              <a:rPr lang="en-US" altLang="ko-KR" smtClean="0"/>
              <a:t>17</a:t>
            </a:fld>
            <a:endParaRPr lang="ko-KR" altLang="en-US"/>
          </a:p>
        </p:txBody>
      </p:sp>
    </p:spTree>
    <p:extLst>
      <p:ext uri="{BB962C8B-B14F-4D97-AF65-F5344CB8AC3E}">
        <p14:creationId xmlns:p14="http://schemas.microsoft.com/office/powerpoint/2010/main" val="3758774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20</a:t>
            </a:fld>
            <a:endParaRPr lang="ko-KR" altLang="en-US" dirty="0">
              <a:latin typeface="+mj-ea"/>
              <a:ea typeface="+mj-ea"/>
            </a:endParaRPr>
          </a:p>
        </p:txBody>
      </p:sp>
    </p:spTree>
    <p:extLst>
      <p:ext uri="{BB962C8B-B14F-4D97-AF65-F5344CB8AC3E}">
        <p14:creationId xmlns:p14="http://schemas.microsoft.com/office/powerpoint/2010/main" val="1167654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21</a:t>
            </a:fld>
            <a:endParaRPr lang="ko-KR" altLang="en-US" dirty="0">
              <a:latin typeface="+mj-ea"/>
              <a:ea typeface="+mj-ea"/>
            </a:endParaRPr>
          </a:p>
        </p:txBody>
      </p:sp>
    </p:spTree>
    <p:extLst>
      <p:ext uri="{BB962C8B-B14F-4D97-AF65-F5344CB8AC3E}">
        <p14:creationId xmlns:p14="http://schemas.microsoft.com/office/powerpoint/2010/main" val="131397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60253143-04CB-EB4E-ABBE-4716E8AA2ACB}" type="slidenum">
              <a:rPr kumimoji="1" lang="ko-Kore-KR" altLang="en-US" smtClean="0"/>
              <a:t>23</a:t>
            </a:fld>
            <a:endParaRPr kumimoji="1" lang="ko-Kore-KR" altLang="en-US"/>
          </a:p>
        </p:txBody>
      </p:sp>
    </p:spTree>
    <p:extLst>
      <p:ext uri="{BB962C8B-B14F-4D97-AF65-F5344CB8AC3E}">
        <p14:creationId xmlns:p14="http://schemas.microsoft.com/office/powerpoint/2010/main" val="220299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60253143-04CB-EB4E-ABBE-4716E8AA2ACB}" type="slidenum">
              <a:rPr kumimoji="1" lang="ko-Kore-KR" altLang="en-US" smtClean="0"/>
              <a:t>24</a:t>
            </a:fld>
            <a:endParaRPr kumimoji="1" lang="ko-Kore-KR" altLang="en-US"/>
          </a:p>
        </p:txBody>
      </p:sp>
    </p:spTree>
    <p:extLst>
      <p:ext uri="{BB962C8B-B14F-4D97-AF65-F5344CB8AC3E}">
        <p14:creationId xmlns:p14="http://schemas.microsoft.com/office/powerpoint/2010/main" val="3196908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60253143-04CB-EB4E-ABBE-4716E8AA2ACB}" type="slidenum">
              <a:rPr kumimoji="1" lang="ko-Kore-KR" altLang="en-US" smtClean="0"/>
              <a:t>25</a:t>
            </a:fld>
            <a:endParaRPr kumimoji="1" lang="ko-Kore-KR" altLang="en-US"/>
          </a:p>
        </p:txBody>
      </p:sp>
    </p:spTree>
    <p:extLst>
      <p:ext uri="{BB962C8B-B14F-4D97-AF65-F5344CB8AC3E}">
        <p14:creationId xmlns:p14="http://schemas.microsoft.com/office/powerpoint/2010/main" val="1510490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60253143-04CB-EB4E-ABBE-4716E8AA2ACB}" type="slidenum">
              <a:rPr kumimoji="1" lang="ko-Kore-KR" altLang="en-US" smtClean="0"/>
              <a:t>26</a:t>
            </a:fld>
            <a:endParaRPr kumimoji="1" lang="ko-Kore-KR" altLang="en-US"/>
          </a:p>
        </p:txBody>
      </p:sp>
    </p:spTree>
    <p:extLst>
      <p:ext uri="{BB962C8B-B14F-4D97-AF65-F5344CB8AC3E}">
        <p14:creationId xmlns:p14="http://schemas.microsoft.com/office/powerpoint/2010/main" val="384845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60253143-04CB-EB4E-ABBE-4716E8AA2ACB}" type="slidenum">
              <a:rPr kumimoji="1" lang="ko-Kore-KR" altLang="en-US" smtClean="0"/>
              <a:t>42</a:t>
            </a:fld>
            <a:endParaRPr kumimoji="1" lang="ko-Kore-KR" altLang="en-US"/>
          </a:p>
        </p:txBody>
      </p:sp>
    </p:spTree>
    <p:extLst>
      <p:ext uri="{BB962C8B-B14F-4D97-AF65-F5344CB8AC3E}">
        <p14:creationId xmlns:p14="http://schemas.microsoft.com/office/powerpoint/2010/main" val="3466040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60253143-04CB-EB4E-ABBE-4716E8AA2ACB}" type="slidenum">
              <a:rPr kumimoji="1" lang="ko-Kore-KR" altLang="en-US" smtClean="0"/>
              <a:t>43</a:t>
            </a:fld>
            <a:endParaRPr kumimoji="1" lang="ko-Kore-KR" altLang="en-US"/>
          </a:p>
        </p:txBody>
      </p:sp>
    </p:spTree>
    <p:extLst>
      <p:ext uri="{BB962C8B-B14F-4D97-AF65-F5344CB8AC3E}">
        <p14:creationId xmlns:p14="http://schemas.microsoft.com/office/powerpoint/2010/main" val="812673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64</a:t>
            </a:fld>
            <a:endParaRPr lang="ko-KR" altLang="en-US"/>
          </a:p>
        </p:txBody>
      </p:sp>
    </p:spTree>
    <p:extLst>
      <p:ext uri="{BB962C8B-B14F-4D97-AF65-F5344CB8AC3E}">
        <p14:creationId xmlns:p14="http://schemas.microsoft.com/office/powerpoint/2010/main" val="2201940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60253143-04CB-EB4E-ABBE-4716E8AA2ACB}" type="slidenum">
              <a:rPr kumimoji="1" lang="ko-Kore-KR" altLang="en-US" smtClean="0"/>
              <a:t>2</a:t>
            </a:fld>
            <a:endParaRPr kumimoji="1" lang="ko-Kore-KR" altLang="en-US"/>
          </a:p>
        </p:txBody>
      </p:sp>
    </p:spTree>
    <p:extLst>
      <p:ext uri="{BB962C8B-B14F-4D97-AF65-F5344CB8AC3E}">
        <p14:creationId xmlns:p14="http://schemas.microsoft.com/office/powerpoint/2010/main" val="3369295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Symbol" panose="05050102010706020507" pitchFamily="18" charset="2"/>
              <a:buNone/>
            </a:pPr>
            <a:endParaRPr lang="en-US" altLang="ko-KR"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65</a:t>
            </a:fld>
            <a:endParaRPr lang="ko-KR" altLang="en-US"/>
          </a:p>
        </p:txBody>
      </p:sp>
    </p:spTree>
    <p:extLst>
      <p:ext uri="{BB962C8B-B14F-4D97-AF65-F5344CB8AC3E}">
        <p14:creationId xmlns:p14="http://schemas.microsoft.com/office/powerpoint/2010/main" val="1995320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66</a:t>
            </a:fld>
            <a:endParaRPr lang="ko-KR" altLang="en-US"/>
          </a:p>
        </p:txBody>
      </p:sp>
    </p:spTree>
    <p:extLst>
      <p:ext uri="{BB962C8B-B14F-4D97-AF65-F5344CB8AC3E}">
        <p14:creationId xmlns:p14="http://schemas.microsoft.com/office/powerpoint/2010/main" val="2893591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67</a:t>
            </a:fld>
            <a:endParaRPr lang="ko-KR" altLang="en-US"/>
          </a:p>
        </p:txBody>
      </p:sp>
    </p:spTree>
    <p:extLst>
      <p:ext uri="{BB962C8B-B14F-4D97-AF65-F5344CB8AC3E}">
        <p14:creationId xmlns:p14="http://schemas.microsoft.com/office/powerpoint/2010/main" val="3486722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69</a:t>
            </a:fld>
            <a:endParaRPr lang="ko-KR" altLang="en-US"/>
          </a:p>
        </p:txBody>
      </p:sp>
    </p:spTree>
    <p:extLst>
      <p:ext uri="{BB962C8B-B14F-4D97-AF65-F5344CB8AC3E}">
        <p14:creationId xmlns:p14="http://schemas.microsoft.com/office/powerpoint/2010/main" val="4102813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70</a:t>
            </a:fld>
            <a:endParaRPr lang="ko-KR" altLang="en-US" dirty="0">
              <a:latin typeface="+mj-ea"/>
              <a:ea typeface="+mj-ea"/>
            </a:endParaRPr>
          </a:p>
        </p:txBody>
      </p:sp>
    </p:spTree>
    <p:extLst>
      <p:ext uri="{BB962C8B-B14F-4D97-AF65-F5344CB8AC3E}">
        <p14:creationId xmlns:p14="http://schemas.microsoft.com/office/powerpoint/2010/main" val="682001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71</a:t>
            </a:fld>
            <a:endParaRPr lang="ko-KR" altLang="en-US" dirty="0">
              <a:latin typeface="+mj-ea"/>
              <a:ea typeface="+mj-ea"/>
            </a:endParaRPr>
          </a:p>
        </p:txBody>
      </p:sp>
    </p:spTree>
    <p:extLst>
      <p:ext uri="{BB962C8B-B14F-4D97-AF65-F5344CB8AC3E}">
        <p14:creationId xmlns:p14="http://schemas.microsoft.com/office/powerpoint/2010/main" val="3639955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72</a:t>
            </a:fld>
            <a:endParaRPr lang="ko-KR" altLang="en-US" dirty="0">
              <a:latin typeface="+mj-ea"/>
              <a:ea typeface="+mj-ea"/>
            </a:endParaRPr>
          </a:p>
        </p:txBody>
      </p:sp>
    </p:spTree>
    <p:extLst>
      <p:ext uri="{BB962C8B-B14F-4D97-AF65-F5344CB8AC3E}">
        <p14:creationId xmlns:p14="http://schemas.microsoft.com/office/powerpoint/2010/main" val="3009672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73</a:t>
            </a:fld>
            <a:endParaRPr lang="ko-KR" altLang="en-US" dirty="0">
              <a:latin typeface="+mj-ea"/>
              <a:ea typeface="+mj-ea"/>
            </a:endParaRPr>
          </a:p>
        </p:txBody>
      </p:sp>
    </p:spTree>
    <p:extLst>
      <p:ext uri="{BB962C8B-B14F-4D97-AF65-F5344CB8AC3E}">
        <p14:creationId xmlns:p14="http://schemas.microsoft.com/office/powerpoint/2010/main" val="3387375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76</a:t>
            </a:fld>
            <a:endParaRPr lang="ko-KR" altLang="en-US"/>
          </a:p>
        </p:txBody>
      </p:sp>
    </p:spTree>
    <p:extLst>
      <p:ext uri="{BB962C8B-B14F-4D97-AF65-F5344CB8AC3E}">
        <p14:creationId xmlns:p14="http://schemas.microsoft.com/office/powerpoint/2010/main" val="1355253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77</a:t>
            </a:fld>
            <a:endParaRPr lang="ko-KR" altLang="en-US"/>
          </a:p>
        </p:txBody>
      </p:sp>
    </p:spTree>
    <p:extLst>
      <p:ext uri="{BB962C8B-B14F-4D97-AF65-F5344CB8AC3E}">
        <p14:creationId xmlns:p14="http://schemas.microsoft.com/office/powerpoint/2010/main" val="2992739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939589-3E79-4C82-AA4A-FE78234FAA5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34" charset="-127"/>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Tree>
    <p:extLst>
      <p:ext uri="{BB962C8B-B14F-4D97-AF65-F5344CB8AC3E}">
        <p14:creationId xmlns:p14="http://schemas.microsoft.com/office/powerpoint/2010/main" val="4038307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79</a:t>
            </a:fld>
            <a:endParaRPr lang="ko-KR" altLang="en-US"/>
          </a:p>
        </p:txBody>
      </p:sp>
    </p:spTree>
    <p:extLst>
      <p:ext uri="{BB962C8B-B14F-4D97-AF65-F5344CB8AC3E}">
        <p14:creationId xmlns:p14="http://schemas.microsoft.com/office/powerpoint/2010/main" val="375259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80</a:t>
            </a:fld>
            <a:endParaRPr lang="ko-KR" altLang="en-US" dirty="0">
              <a:latin typeface="+mj-ea"/>
              <a:ea typeface="+mj-ea"/>
            </a:endParaRPr>
          </a:p>
        </p:txBody>
      </p:sp>
    </p:spTree>
    <p:extLst>
      <p:ext uri="{BB962C8B-B14F-4D97-AF65-F5344CB8AC3E}">
        <p14:creationId xmlns:p14="http://schemas.microsoft.com/office/powerpoint/2010/main" val="642508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83</a:t>
            </a:fld>
            <a:endParaRPr lang="ko-KR" altLang="en-US" dirty="0">
              <a:latin typeface="+mj-ea"/>
              <a:ea typeface="+mj-ea"/>
            </a:endParaRPr>
          </a:p>
        </p:txBody>
      </p:sp>
    </p:spTree>
    <p:extLst>
      <p:ext uri="{BB962C8B-B14F-4D97-AF65-F5344CB8AC3E}">
        <p14:creationId xmlns:p14="http://schemas.microsoft.com/office/powerpoint/2010/main" val="4097105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84</a:t>
            </a:fld>
            <a:endParaRPr lang="ko-KR" altLang="en-US" dirty="0">
              <a:latin typeface="+mj-ea"/>
              <a:ea typeface="+mj-ea"/>
            </a:endParaRPr>
          </a:p>
        </p:txBody>
      </p:sp>
    </p:spTree>
    <p:extLst>
      <p:ext uri="{BB962C8B-B14F-4D97-AF65-F5344CB8AC3E}">
        <p14:creationId xmlns:p14="http://schemas.microsoft.com/office/powerpoint/2010/main" val="2182954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85</a:t>
            </a:fld>
            <a:endParaRPr lang="ko-KR" altLang="en-US" dirty="0">
              <a:latin typeface="+mj-ea"/>
              <a:ea typeface="+mj-ea"/>
            </a:endParaRPr>
          </a:p>
        </p:txBody>
      </p:sp>
    </p:spTree>
    <p:extLst>
      <p:ext uri="{BB962C8B-B14F-4D97-AF65-F5344CB8AC3E}">
        <p14:creationId xmlns:p14="http://schemas.microsoft.com/office/powerpoint/2010/main" val="3690699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86</a:t>
            </a:fld>
            <a:endParaRPr lang="ko-KR" altLang="en-US" dirty="0">
              <a:latin typeface="+mj-ea"/>
              <a:ea typeface="+mj-ea"/>
            </a:endParaRPr>
          </a:p>
        </p:txBody>
      </p:sp>
    </p:spTree>
    <p:extLst>
      <p:ext uri="{BB962C8B-B14F-4D97-AF65-F5344CB8AC3E}">
        <p14:creationId xmlns:p14="http://schemas.microsoft.com/office/powerpoint/2010/main" val="442541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91</a:t>
            </a:fld>
            <a:endParaRPr lang="ko-KR" altLang="en-US" dirty="0">
              <a:latin typeface="+mj-ea"/>
              <a:ea typeface="+mj-ea"/>
            </a:endParaRPr>
          </a:p>
        </p:txBody>
      </p:sp>
    </p:spTree>
    <p:extLst>
      <p:ext uri="{BB962C8B-B14F-4D97-AF65-F5344CB8AC3E}">
        <p14:creationId xmlns:p14="http://schemas.microsoft.com/office/powerpoint/2010/main" val="1765511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92</a:t>
            </a:fld>
            <a:endParaRPr lang="ko-KR" altLang="en-US" dirty="0">
              <a:latin typeface="+mj-ea"/>
              <a:ea typeface="+mj-ea"/>
            </a:endParaRPr>
          </a:p>
        </p:txBody>
      </p:sp>
    </p:spTree>
    <p:extLst>
      <p:ext uri="{BB962C8B-B14F-4D97-AF65-F5344CB8AC3E}">
        <p14:creationId xmlns:p14="http://schemas.microsoft.com/office/powerpoint/2010/main" val="1952765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95</a:t>
            </a:fld>
            <a:endParaRPr lang="ko-KR" altLang="en-US"/>
          </a:p>
        </p:txBody>
      </p:sp>
    </p:spTree>
    <p:extLst>
      <p:ext uri="{BB962C8B-B14F-4D97-AF65-F5344CB8AC3E}">
        <p14:creationId xmlns:p14="http://schemas.microsoft.com/office/powerpoint/2010/main" val="955570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96</a:t>
            </a:fld>
            <a:endParaRPr lang="ko-KR" altLang="en-US"/>
          </a:p>
        </p:txBody>
      </p:sp>
    </p:spTree>
    <p:extLst>
      <p:ext uri="{BB962C8B-B14F-4D97-AF65-F5344CB8AC3E}">
        <p14:creationId xmlns:p14="http://schemas.microsoft.com/office/powerpoint/2010/main" val="11846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939589-3E79-4C82-AA4A-FE78234FAA5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34" charset="-127"/>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Tree>
    <p:extLst>
      <p:ext uri="{BB962C8B-B14F-4D97-AF65-F5344CB8AC3E}">
        <p14:creationId xmlns:p14="http://schemas.microsoft.com/office/powerpoint/2010/main" val="1505760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97</a:t>
            </a:fld>
            <a:endParaRPr lang="ko-KR" altLang="en-US"/>
          </a:p>
        </p:txBody>
      </p:sp>
    </p:spTree>
    <p:extLst>
      <p:ext uri="{BB962C8B-B14F-4D97-AF65-F5344CB8AC3E}">
        <p14:creationId xmlns:p14="http://schemas.microsoft.com/office/powerpoint/2010/main" val="28959595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101</a:t>
            </a:fld>
            <a:endParaRPr lang="ko-KR" altLang="en-US"/>
          </a:p>
        </p:txBody>
      </p:sp>
    </p:spTree>
    <p:extLst>
      <p:ext uri="{BB962C8B-B14F-4D97-AF65-F5344CB8AC3E}">
        <p14:creationId xmlns:p14="http://schemas.microsoft.com/office/powerpoint/2010/main" val="941297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102</a:t>
            </a:fld>
            <a:endParaRPr lang="ko-KR" altLang="en-US"/>
          </a:p>
        </p:txBody>
      </p:sp>
    </p:spTree>
    <p:extLst>
      <p:ext uri="{BB962C8B-B14F-4D97-AF65-F5344CB8AC3E}">
        <p14:creationId xmlns:p14="http://schemas.microsoft.com/office/powerpoint/2010/main" val="3022671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103</a:t>
            </a:fld>
            <a:endParaRPr lang="ko-KR" altLang="en-US" dirty="0">
              <a:latin typeface="+mj-ea"/>
              <a:ea typeface="+mj-ea"/>
            </a:endParaRPr>
          </a:p>
        </p:txBody>
      </p:sp>
    </p:spTree>
    <p:extLst>
      <p:ext uri="{BB962C8B-B14F-4D97-AF65-F5344CB8AC3E}">
        <p14:creationId xmlns:p14="http://schemas.microsoft.com/office/powerpoint/2010/main" val="994414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104</a:t>
            </a:fld>
            <a:endParaRPr lang="ko-KR" altLang="en-US" dirty="0">
              <a:latin typeface="+mj-ea"/>
              <a:ea typeface="+mj-ea"/>
            </a:endParaRPr>
          </a:p>
        </p:txBody>
      </p:sp>
    </p:spTree>
    <p:extLst>
      <p:ext uri="{BB962C8B-B14F-4D97-AF65-F5344CB8AC3E}">
        <p14:creationId xmlns:p14="http://schemas.microsoft.com/office/powerpoint/2010/main" val="698183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60253143-04CB-EB4E-ABBE-4716E8AA2ACB}" type="slidenum">
              <a:rPr kumimoji="1" lang="ko-Kore-KR" altLang="en-US" smtClean="0"/>
              <a:t>105</a:t>
            </a:fld>
            <a:endParaRPr kumimoji="1" lang="ko-Kore-KR" altLang="en-US"/>
          </a:p>
        </p:txBody>
      </p:sp>
    </p:spTree>
    <p:extLst>
      <p:ext uri="{BB962C8B-B14F-4D97-AF65-F5344CB8AC3E}">
        <p14:creationId xmlns:p14="http://schemas.microsoft.com/office/powerpoint/2010/main" val="725219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60253143-04CB-EB4E-ABBE-4716E8AA2ACB}" type="slidenum">
              <a:rPr kumimoji="1" lang="ko-Kore-KR" altLang="en-US" smtClean="0"/>
              <a:t>106</a:t>
            </a:fld>
            <a:endParaRPr kumimoji="1" lang="ko-Kore-KR" altLang="en-US"/>
          </a:p>
        </p:txBody>
      </p:sp>
    </p:spTree>
    <p:extLst>
      <p:ext uri="{BB962C8B-B14F-4D97-AF65-F5344CB8AC3E}">
        <p14:creationId xmlns:p14="http://schemas.microsoft.com/office/powerpoint/2010/main" val="1805084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939589-3E79-4C82-AA4A-FE78234FAA5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34" charset="-127"/>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Tree>
    <p:extLst>
      <p:ext uri="{BB962C8B-B14F-4D97-AF65-F5344CB8AC3E}">
        <p14:creationId xmlns:p14="http://schemas.microsoft.com/office/powerpoint/2010/main" val="2028993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939589-3E79-4C82-AA4A-FE78234FAA5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34" charset="-127"/>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Tree>
    <p:extLst>
      <p:ext uri="{BB962C8B-B14F-4D97-AF65-F5344CB8AC3E}">
        <p14:creationId xmlns:p14="http://schemas.microsoft.com/office/powerpoint/2010/main" val="3060380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13FF86-F46A-4B38-A56A-1389D50F25F3}" type="slidenum">
              <a:rPr lang="ko-KR" altLang="en-US" smtClean="0"/>
              <a:t>12</a:t>
            </a:fld>
            <a:endParaRPr lang="ko-KR" altLang="en-US"/>
          </a:p>
        </p:txBody>
      </p:sp>
    </p:spTree>
    <p:extLst>
      <p:ext uri="{BB962C8B-B14F-4D97-AF65-F5344CB8AC3E}">
        <p14:creationId xmlns:p14="http://schemas.microsoft.com/office/powerpoint/2010/main" val="842969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13</a:t>
            </a:fld>
            <a:endParaRPr lang="ko-KR" altLang="en-US" dirty="0">
              <a:latin typeface="+mj-ea"/>
              <a:ea typeface="+mj-ea"/>
            </a:endParaRPr>
          </a:p>
        </p:txBody>
      </p:sp>
    </p:spTree>
    <p:extLst>
      <p:ext uri="{BB962C8B-B14F-4D97-AF65-F5344CB8AC3E}">
        <p14:creationId xmlns:p14="http://schemas.microsoft.com/office/powerpoint/2010/main" val="1027053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mj-ea"/>
              <a:ea typeface="+mj-ea"/>
            </a:endParaRPr>
          </a:p>
        </p:txBody>
      </p:sp>
      <p:sp>
        <p:nvSpPr>
          <p:cNvPr id="4" name="슬라이드 번호 개체 틀 3"/>
          <p:cNvSpPr>
            <a:spLocks noGrp="1"/>
          </p:cNvSpPr>
          <p:nvPr>
            <p:ph type="sldNum" sz="quarter" idx="10"/>
          </p:nvPr>
        </p:nvSpPr>
        <p:spPr/>
        <p:txBody>
          <a:bodyPr/>
          <a:lstStyle/>
          <a:p>
            <a:pPr rtl="0"/>
            <a:fld id="{D5939589-3E79-4C82-AA4A-FE78234FAA59}" type="slidenum">
              <a:rPr lang="en-US" altLang="ko-KR" smtClean="0">
                <a:latin typeface="+mj-ea"/>
                <a:ea typeface="+mj-ea"/>
              </a:rPr>
              <a:t>14</a:t>
            </a:fld>
            <a:endParaRPr lang="ko-KR" altLang="en-US" dirty="0">
              <a:latin typeface="+mj-ea"/>
              <a:ea typeface="+mj-ea"/>
            </a:endParaRPr>
          </a:p>
        </p:txBody>
      </p:sp>
    </p:spTree>
    <p:extLst>
      <p:ext uri="{BB962C8B-B14F-4D97-AF65-F5344CB8AC3E}">
        <p14:creationId xmlns:p14="http://schemas.microsoft.com/office/powerpoint/2010/main" val="3507287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ko-KR" altLang="en-US" noProof="0"/>
              <a:t>마스터 제목 스타일 편집</a:t>
            </a:r>
            <a:endParaRPr lang="ko-KR" altLang="en-US" noProof="0" dirty="0"/>
          </a:p>
        </p:txBody>
      </p:sp>
      <p:sp>
        <p:nvSpPr>
          <p:cNvPr id="3" name="부제목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US" noProof="0" dirty="0"/>
          </a:p>
        </p:txBody>
      </p:sp>
      <p:cxnSp>
        <p:nvCxnSpPr>
          <p:cNvPr id="11" name="직선 연결선(S)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844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텍스트 개체 틀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atin typeface="맑은 고딕" panose="020B0503020000020004" pitchFamily="50" charset="-127"/>
                <a:ea typeface="맑은 고딕"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noProof="0"/>
              <a:t>마스터 텍스트 스타일을 편집하려면 클릭</a:t>
            </a:r>
          </a:p>
        </p:txBody>
      </p:sp>
      <p:sp>
        <p:nvSpPr>
          <p:cNvPr id="4" name="내용 개체 틀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atin typeface="맑은 고딕" panose="020B0503020000020004" pitchFamily="50" charset="-127"/>
                <a:ea typeface="맑은 고딕" panose="020B0503020000020004" pitchFamily="50" charset="-127"/>
              </a:defRPr>
            </a:lvl1pPr>
            <a:lvl2pPr>
              <a:defRPr sz="1800">
                <a:latin typeface="맑은 고딕" panose="020B0503020000020004" pitchFamily="50" charset="-127"/>
                <a:ea typeface="맑은 고딕" panose="020B0503020000020004" pitchFamily="50" charset="-127"/>
              </a:defRPr>
            </a:lvl2pPr>
            <a:lvl3pPr>
              <a:defRPr sz="1600">
                <a:latin typeface="맑은 고딕" panose="020B0503020000020004" pitchFamily="50" charset="-127"/>
                <a:ea typeface="맑은 고딕" panose="020B0503020000020004" pitchFamily="50" charset="-127"/>
              </a:defRPr>
            </a:lvl3pPr>
            <a:lvl4pPr>
              <a:defRPr sz="1400">
                <a:latin typeface="맑은 고딕" panose="020B0503020000020004" pitchFamily="50" charset="-127"/>
                <a:ea typeface="맑은 고딕" panose="020B0503020000020004" pitchFamily="50" charset="-127"/>
              </a:defRPr>
            </a:lvl4pPr>
            <a:lvl5pPr>
              <a:defRPr sz="1400">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US" noProof="0" dirty="0"/>
          </a:p>
        </p:txBody>
      </p:sp>
      <p:sp>
        <p:nvSpPr>
          <p:cNvPr id="5" name="텍스트 개체 틀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atin typeface="맑은 고딕" panose="020B0503020000020004" pitchFamily="50" charset="-127"/>
                <a:ea typeface="맑은 고딕"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noProof="0"/>
              <a:t>마스터 텍스트 스타일을 편집하려면 클릭</a:t>
            </a:r>
          </a:p>
        </p:txBody>
      </p:sp>
      <p:sp>
        <p:nvSpPr>
          <p:cNvPr id="6" name="내용 개체 틀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atin typeface="맑은 고딕" panose="020B0503020000020004" pitchFamily="50" charset="-127"/>
                <a:ea typeface="맑은 고딕" panose="020B0503020000020004" pitchFamily="50" charset="-127"/>
              </a:defRPr>
            </a:lvl1pPr>
            <a:lvl2pPr>
              <a:defRPr sz="1800">
                <a:latin typeface="맑은 고딕" panose="020B0503020000020004" pitchFamily="50" charset="-127"/>
                <a:ea typeface="맑은 고딕" panose="020B0503020000020004" pitchFamily="50" charset="-127"/>
              </a:defRPr>
            </a:lvl2pPr>
            <a:lvl3pPr>
              <a:defRPr sz="1600">
                <a:latin typeface="맑은 고딕" panose="020B0503020000020004" pitchFamily="50" charset="-127"/>
                <a:ea typeface="맑은 고딕" panose="020B0503020000020004" pitchFamily="50" charset="-127"/>
              </a:defRPr>
            </a:lvl3pPr>
            <a:lvl4pPr>
              <a:defRPr sz="1400">
                <a:latin typeface="맑은 고딕" panose="020B0503020000020004" pitchFamily="50" charset="-127"/>
                <a:ea typeface="맑은 고딕" panose="020B0503020000020004" pitchFamily="50" charset="-127"/>
              </a:defRPr>
            </a:lvl4pPr>
            <a:lvl5pPr>
              <a:defRPr sz="1400">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US" noProof="0" dirty="0"/>
          </a:p>
        </p:txBody>
      </p:sp>
      <p:cxnSp>
        <p:nvCxnSpPr>
          <p:cNvPr id="10" name="직선 연결선(S)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그래픽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4" name="그래픽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6" name="그래픽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46667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텍스트 개체 틀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atin typeface="맑은 고딕" panose="020B0503020000020004" pitchFamily="50" charset="-127"/>
                <a:ea typeface="맑은 고딕"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noProof="0"/>
              <a:t>마스터 텍스트 스타일을 편집하려면 클릭</a:t>
            </a:r>
          </a:p>
        </p:txBody>
      </p:sp>
      <p:sp>
        <p:nvSpPr>
          <p:cNvPr id="4" name="내용 개체 틀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atin typeface="맑은 고딕" panose="020B0503020000020004" pitchFamily="50" charset="-127"/>
                <a:ea typeface="맑은 고딕" panose="020B0503020000020004" pitchFamily="50" charset="-127"/>
              </a:defRPr>
            </a:lvl1pPr>
            <a:lvl2pPr>
              <a:defRPr sz="1800">
                <a:latin typeface="맑은 고딕" panose="020B0503020000020004" pitchFamily="50" charset="-127"/>
                <a:ea typeface="맑은 고딕" panose="020B0503020000020004" pitchFamily="50" charset="-127"/>
              </a:defRPr>
            </a:lvl2pPr>
            <a:lvl3pPr>
              <a:defRPr sz="1600">
                <a:latin typeface="맑은 고딕" panose="020B0503020000020004" pitchFamily="50" charset="-127"/>
                <a:ea typeface="맑은 고딕" panose="020B0503020000020004" pitchFamily="50" charset="-127"/>
              </a:defRPr>
            </a:lvl3pPr>
            <a:lvl4pPr>
              <a:defRPr sz="1400"/>
            </a:lvl4pPr>
            <a:lvl5pPr>
              <a:defRPr sz="1400"/>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p:txBody>
      </p:sp>
      <p:sp>
        <p:nvSpPr>
          <p:cNvPr id="5" name="텍스트 개체 틀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atin typeface="맑은 고딕" panose="020B0503020000020004" pitchFamily="50" charset="-127"/>
                <a:ea typeface="맑은 고딕"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noProof="0"/>
              <a:t>마스터 텍스트 스타일을 편집하려면 클릭</a:t>
            </a:r>
          </a:p>
        </p:txBody>
      </p:sp>
      <p:sp>
        <p:nvSpPr>
          <p:cNvPr id="6" name="내용 개체 틀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atin typeface="맑은 고딕" panose="020B0503020000020004" pitchFamily="50" charset="-127"/>
                <a:ea typeface="맑은 고딕" panose="020B0503020000020004" pitchFamily="50" charset="-127"/>
              </a:defRPr>
            </a:lvl1pPr>
            <a:lvl2pPr>
              <a:defRPr sz="1800">
                <a:latin typeface="맑은 고딕" panose="020B0503020000020004" pitchFamily="50" charset="-127"/>
                <a:ea typeface="맑은 고딕" panose="020B0503020000020004" pitchFamily="50" charset="-127"/>
              </a:defRPr>
            </a:lvl2pPr>
            <a:lvl3pPr>
              <a:defRPr sz="1600">
                <a:latin typeface="맑은 고딕" panose="020B0503020000020004" pitchFamily="50" charset="-127"/>
                <a:ea typeface="맑은 고딕" panose="020B0503020000020004" pitchFamily="50" charset="-127"/>
              </a:defRPr>
            </a:lvl3pPr>
            <a:lvl4pPr>
              <a:defRPr sz="1400"/>
            </a:lvl4pPr>
            <a:lvl5pPr>
              <a:defRPr sz="1400"/>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p:txBody>
      </p:sp>
      <p:cxnSp>
        <p:nvCxnSpPr>
          <p:cNvPr id="10" name="직선 연결선(S)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그래픽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4" name="그래픽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6" name="그래픽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5" name="텍스트 개체 틀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atin typeface="맑은 고딕" panose="020B0503020000020004" pitchFamily="50" charset="-127"/>
                <a:ea typeface="맑은 고딕"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noProof="0"/>
              <a:t>마스터 텍스트 스타일을 편집하려면 클릭</a:t>
            </a:r>
          </a:p>
        </p:txBody>
      </p:sp>
      <p:sp>
        <p:nvSpPr>
          <p:cNvPr id="17" name="내용 개체 틀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atin typeface="맑은 고딕" panose="020B0503020000020004" pitchFamily="50" charset="-127"/>
                <a:ea typeface="맑은 고딕" panose="020B0503020000020004" pitchFamily="50" charset="-127"/>
              </a:defRPr>
            </a:lvl1pPr>
            <a:lvl2pPr>
              <a:defRPr sz="1800">
                <a:latin typeface="맑은 고딕" panose="020B0503020000020004" pitchFamily="50" charset="-127"/>
                <a:ea typeface="맑은 고딕" panose="020B0503020000020004" pitchFamily="50" charset="-127"/>
              </a:defRPr>
            </a:lvl2pPr>
            <a:lvl3pPr>
              <a:defRPr sz="1600">
                <a:latin typeface="맑은 고딕" panose="020B0503020000020004" pitchFamily="50" charset="-127"/>
                <a:ea typeface="맑은 고딕" panose="020B0503020000020004" pitchFamily="50" charset="-127"/>
              </a:defRPr>
            </a:lvl3pPr>
            <a:lvl4pPr>
              <a:defRPr sz="1400"/>
            </a:lvl4pPr>
            <a:lvl5pPr>
              <a:defRPr sz="1400"/>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p:txBody>
      </p:sp>
    </p:spTree>
    <p:extLst>
      <p:ext uri="{BB962C8B-B14F-4D97-AF65-F5344CB8AC3E}">
        <p14:creationId xmlns:p14="http://schemas.microsoft.com/office/powerpoint/2010/main" val="1911548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atin typeface="맑은 고딕" panose="020B0503020000020004" pitchFamily="50" charset="-127"/>
                <a:ea typeface="맑은 고딕" panose="020B0503020000020004" pitchFamily="50" charset="-127"/>
              </a:defRPr>
            </a:lvl1pPr>
          </a:lstStyle>
          <a:p>
            <a:pPr rtl="0"/>
            <a:r>
              <a:rPr lang="ko-KR" altLang="en-US" noProof="0" dirty="0"/>
              <a:t>직함</a:t>
            </a:r>
          </a:p>
        </p:txBody>
      </p:sp>
      <p:sp>
        <p:nvSpPr>
          <p:cNvPr id="3" name="부제목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US" noProof="0" dirty="0"/>
          </a:p>
        </p:txBody>
      </p:sp>
      <p:sp>
        <p:nvSpPr>
          <p:cNvPr id="5" name="바닥글 개체 틀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latin typeface="맑은 고딕" panose="020B0503020000020004" pitchFamily="50" charset="-127"/>
                <a:ea typeface="맑은 고딕" panose="020B0503020000020004" pitchFamily="50" charset="-127"/>
              </a:defRPr>
            </a:lvl1pPr>
          </a:lstStyle>
          <a:p>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6" name="슬라이드 번호 개체 틀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latin typeface="맑은 고딕" panose="020B0503020000020004" pitchFamily="50" charset="-127"/>
                <a:ea typeface="맑은 고딕" panose="020B0503020000020004" pitchFamily="50" charset="-127"/>
              </a:defRPr>
            </a:lvl1pPr>
          </a:lstStyle>
          <a:p>
            <a:fld id="{D8DA9DAA-006C-4F4B-980E-E3DF019B24E2}" type="slidenum">
              <a:rPr lang="en-US" altLang="ko-KR" noProof="0" smtClean="0"/>
              <a:pPr/>
              <a:t>‹#›</a:t>
            </a:fld>
            <a:endParaRPr lang="ko-KR" altLang="en-US" noProof="0" dirty="0"/>
          </a:p>
        </p:txBody>
      </p:sp>
      <p:cxnSp>
        <p:nvCxnSpPr>
          <p:cNvPr id="7" name="직선 연결선(S)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13" name="그림 개체 틀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
        <p:nvSpPr>
          <p:cNvPr id="10" name="그림 개체 틀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
        <p:nvSpPr>
          <p:cNvPr id="11" name="그림 개체 틀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Tree>
    <p:extLst>
      <p:ext uri="{BB962C8B-B14F-4D97-AF65-F5344CB8AC3E}">
        <p14:creationId xmlns:p14="http://schemas.microsoft.com/office/powerpoint/2010/main" val="2913905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제목만">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그림 개체 틀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
        <p:nvSpPr>
          <p:cNvPr id="32" name="그림 개체 틀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
        <p:nvSpPr>
          <p:cNvPr id="31" name="그림 개체 틀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
        <p:nvSpPr>
          <p:cNvPr id="30" name="그림 개체 틀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
        <p:nvSpPr>
          <p:cNvPr id="2" name="제목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날짜 개체 틀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latin typeface="맑은 고딕" panose="020B0503020000020004" pitchFamily="50" charset="-127"/>
                <a:ea typeface="맑은 고딕" panose="020B0503020000020004" pitchFamily="50" charset="-127"/>
              </a:defRPr>
            </a:lvl1pPr>
          </a:lstStyle>
          <a:p>
            <a:fld id="{D1B7C998-DD3B-CA49-94E0-6DFC9ED2052D}" type="datetime1">
              <a:rPr lang="ko-KR" altLang="en-US" noProof="0" smtClean="0"/>
              <a:t>2023. 5. 14.</a:t>
            </a:fld>
            <a:endParaRPr lang="ko-KR" altLang="en-US" noProof="0" dirty="0"/>
          </a:p>
        </p:txBody>
      </p:sp>
      <p:sp>
        <p:nvSpPr>
          <p:cNvPr id="4" name="바닥글 개체 틀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latin typeface="맑은 고딕" panose="020B0503020000020004" pitchFamily="50" charset="-127"/>
                <a:ea typeface="맑은 고딕" panose="020B0503020000020004" pitchFamily="50" charset="-127"/>
              </a:defRPr>
            </a:lvl1pPr>
          </a:lstStyle>
          <a:p>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5" name="슬라이드 번호 개체 틀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latin typeface="맑은 고딕" panose="020B0503020000020004" pitchFamily="50" charset="-127"/>
                <a:ea typeface="맑은 고딕" panose="020B0503020000020004" pitchFamily="50" charset="-127"/>
              </a:defRPr>
            </a:lvl1pPr>
          </a:lstStyle>
          <a:p>
            <a:fld id="{D8DA9DAA-006C-4F4B-980E-E3DF019B24E2}" type="slidenum">
              <a:rPr lang="en-US" altLang="ko-KR" noProof="0" smtClean="0"/>
              <a:pPr/>
              <a:t>‹#›</a:t>
            </a:fld>
            <a:endParaRPr lang="ko-KR" altLang="en-US" noProof="0" dirty="0"/>
          </a:p>
        </p:txBody>
      </p:sp>
      <p:sp>
        <p:nvSpPr>
          <p:cNvPr id="8" name="그래픽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0" name="그래픽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2" name="그래픽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cxnSp>
        <p:nvCxnSpPr>
          <p:cNvPr id="14" name="직선 연결선(S)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텍스트 개체 틀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latin typeface="맑은 고딕" panose="020B0503020000020004" pitchFamily="50" charset="-127"/>
                <a:ea typeface="맑은 고딕" panose="020B0503020000020004" pitchFamily="50" charset="-127"/>
              </a:defRPr>
            </a:lvl1pPr>
          </a:lstStyle>
          <a:p>
            <a:pPr lvl="0" rtl="0"/>
            <a:r>
              <a:rPr lang="ko-KR" altLang="en-US" noProof="0"/>
              <a:t>마스터 텍스트 스타일을 편집하려면 클릭</a:t>
            </a:r>
          </a:p>
        </p:txBody>
      </p:sp>
    </p:spTree>
    <p:extLst>
      <p:ext uri="{BB962C8B-B14F-4D97-AF65-F5344CB8AC3E}">
        <p14:creationId xmlns:p14="http://schemas.microsoft.com/office/powerpoint/2010/main" val="1889664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ko-KR" altLang="en-US" noProof="0"/>
              <a:t>마스터 제목 스타일 편집</a:t>
            </a:r>
            <a:endParaRPr lang="ko-KR" altLang="en-US" noProof="0" dirty="0"/>
          </a:p>
        </p:txBody>
      </p:sp>
      <p:sp>
        <p:nvSpPr>
          <p:cNvPr id="3" name="날짜 개체 틀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fld id="{F7C399E5-156E-C441-8AFB-AF2FD52B7BD4}" type="datetime1">
              <a:rPr lang="ko-KR" altLang="en-US" noProof="0" smtClean="0"/>
              <a:t>2023. 5. 14.</a:t>
            </a:fld>
            <a:endParaRPr lang="ko-KR" altLang="en-US" noProof="0" dirty="0"/>
          </a:p>
        </p:txBody>
      </p:sp>
      <p:sp>
        <p:nvSpPr>
          <p:cNvPr id="4" name="바닥글 개체 틀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5" name="슬라이드 번호 개체 틀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US" altLang="ko-KR" noProof="0" smtClean="0"/>
              <a:t>‹#›</a:t>
            </a:fld>
            <a:endParaRPr lang="ko-KR" altLang="en-US" noProof="0" dirty="0"/>
          </a:p>
        </p:txBody>
      </p:sp>
      <p:cxnSp>
        <p:nvCxnSpPr>
          <p:cNvPr id="6" name="직선 연결선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546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비어 있음">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fld id="{C8541BE8-E0E8-254B-A84B-9773D13EDFA7}" type="datetime1">
              <a:rPr lang="ko-KR" altLang="en-US" noProof="0" smtClean="0"/>
              <a:t>2023. 5. 14.</a:t>
            </a:fld>
            <a:endParaRPr lang="ko-KR" altLang="en-US" noProof="0" dirty="0"/>
          </a:p>
        </p:txBody>
      </p:sp>
      <p:sp>
        <p:nvSpPr>
          <p:cNvPr id="3" name="바닥글 개체 틀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4" name="슬라이드 번호 개체 틀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US" altLang="ko-KR" noProof="0" smtClean="0"/>
              <a:t>‹#›</a:t>
            </a:fld>
            <a:endParaRPr lang="ko-KR" altLang="en-US" noProof="0" dirty="0"/>
          </a:p>
        </p:txBody>
      </p:sp>
      <p:cxnSp>
        <p:nvCxnSpPr>
          <p:cNvPr id="5" name="직선 연결선(S)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243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ko-KR" altLang="en-US" noProof="0"/>
              <a:t>마스터 제목 스타일 편집</a:t>
            </a:r>
            <a:endParaRPr lang="ko-KR" altLang="en-US" noProof="0" dirty="0"/>
          </a:p>
        </p:txBody>
      </p:sp>
      <p:sp>
        <p:nvSpPr>
          <p:cNvPr id="3" name="내용 개체 틀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US" noProof="0" dirty="0"/>
          </a:p>
        </p:txBody>
      </p:sp>
      <p:sp>
        <p:nvSpPr>
          <p:cNvPr id="4" name="텍스트 개체 틀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noProof="0"/>
              <a:t>마스터 텍스트 스타일을 편집하려면 클릭</a:t>
            </a:r>
          </a:p>
        </p:txBody>
      </p:sp>
      <p:sp>
        <p:nvSpPr>
          <p:cNvPr id="5" name="날짜 개체 틀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fld id="{02C7AE57-EBDB-D64D-8B26-E960D1A30264}" type="datetime1">
              <a:rPr lang="ko-KR" altLang="en-US" noProof="0" smtClean="0"/>
              <a:t>2023. 5. 14.</a:t>
            </a:fld>
            <a:endParaRPr lang="ko-KR" altLang="en-US" noProof="0" dirty="0"/>
          </a:p>
        </p:txBody>
      </p:sp>
      <p:sp>
        <p:nvSpPr>
          <p:cNvPr id="6" name="바닥글 개체 틀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7" name="슬라이드 번호 개체 틀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US" altLang="ko-KR" noProof="0" smtClean="0"/>
              <a:t>‹#›</a:t>
            </a:fld>
            <a:endParaRPr lang="ko-KR" altLang="en-US" noProof="0" dirty="0"/>
          </a:p>
        </p:txBody>
      </p:sp>
      <p:cxnSp>
        <p:nvCxnSpPr>
          <p:cNvPr id="8" name="직선 연결선(S)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121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ko-KR" altLang="en-US" noProof="0"/>
              <a:t>마스터 제목 스타일 편집</a:t>
            </a:r>
            <a:endParaRPr lang="ko-KR" altLang="en-US" noProof="0" dirty="0"/>
          </a:p>
        </p:txBody>
      </p:sp>
      <p:sp>
        <p:nvSpPr>
          <p:cNvPr id="3" name="그림 개체 틀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ko-KR" altLang="en-US" noProof="0"/>
              <a:t>그림을 추가하려면 아이콘을 클릭하십시오</a:t>
            </a:r>
            <a:endParaRPr lang="en-US" altLang="ko-KR" noProof="0" dirty="0"/>
          </a:p>
        </p:txBody>
      </p:sp>
      <p:sp>
        <p:nvSpPr>
          <p:cNvPr id="4" name="텍스트 개체 틀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noProof="0"/>
              <a:t>마스터 텍스트 스타일을 편집하려면 클릭</a:t>
            </a:r>
          </a:p>
        </p:txBody>
      </p:sp>
      <p:sp>
        <p:nvSpPr>
          <p:cNvPr id="5" name="날짜 개체 틀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fld id="{8C242711-6CAB-724E-BCD2-A8D26ACDEF63}" type="datetime1">
              <a:rPr lang="ko-KR" altLang="en-US" noProof="0" smtClean="0"/>
              <a:t>2023. 5. 14.</a:t>
            </a:fld>
            <a:endParaRPr lang="ko-KR" altLang="en-US" noProof="0" dirty="0"/>
          </a:p>
        </p:txBody>
      </p:sp>
      <p:sp>
        <p:nvSpPr>
          <p:cNvPr id="6" name="바닥글 개체 틀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7" name="슬라이드 번호 개체 틀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US" altLang="ko-KR" noProof="0" smtClean="0"/>
              <a:t>‹#›</a:t>
            </a:fld>
            <a:endParaRPr lang="ko-KR" altLang="en-US" noProof="0" dirty="0"/>
          </a:p>
        </p:txBody>
      </p:sp>
      <p:cxnSp>
        <p:nvCxnSpPr>
          <p:cNvPr id="8" name="직선 연결선(S)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248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5DE7D274-9FA1-4142-AF5F-81914667BC56}" type="datetime1">
              <a:rPr kumimoji="1" lang="ko-KR" altLang="en-US" smtClean="0"/>
              <a:t>2023. 5. 14.</a:t>
            </a:fld>
            <a:endParaRPr kumimoji="1" lang="ko-Kore-KR" altLang="en-US"/>
          </a:p>
        </p:txBody>
      </p:sp>
      <p:sp>
        <p:nvSpPr>
          <p:cNvPr id="5" name="Footer Placeholder 4"/>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6" name="Slide Number Placeholder 5"/>
          <p:cNvSpPr>
            <a:spLocks noGrp="1"/>
          </p:cNvSpPr>
          <p:nvPr>
            <p:ph type="sldNum" sz="quarter" idx="12"/>
          </p:nvPr>
        </p:nvSpPr>
        <p:spPr/>
        <p:txBody>
          <a:body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3577170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EA262EB-FCFB-6B46-9C06-BE120027F4ED}" type="datetime1">
              <a:rPr kumimoji="1" lang="ko-KR" altLang="en-US" smtClean="0"/>
              <a:t>2023. 5. 14.</a:t>
            </a:fld>
            <a:endParaRPr kumimoji="1" lang="ko-Kore-KR" altLang="en-US"/>
          </a:p>
        </p:txBody>
      </p:sp>
      <p:sp>
        <p:nvSpPr>
          <p:cNvPr id="5" name="Footer Placeholder 4"/>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6" name="Slide Number Placeholder 5"/>
          <p:cNvSpPr>
            <a:spLocks noGrp="1"/>
          </p:cNvSpPr>
          <p:nvPr>
            <p:ph type="sldNum" sz="quarter" idx="12"/>
          </p:nvPr>
        </p:nvSpPr>
        <p:spPr/>
        <p:txBody>
          <a:body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2803827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제목 2 슬라이드">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부제목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US" noProof="0" dirty="0"/>
          </a:p>
        </p:txBody>
      </p:sp>
      <p:cxnSp>
        <p:nvCxnSpPr>
          <p:cNvPr id="9" name="직선 연결선(S)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그래픽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21" name="그래픽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23" name="그래픽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6454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B0CFDC54-A966-F84F-B58D-45BD8BC3026F}" type="datetime1">
              <a:rPr kumimoji="1" lang="ko-KR" altLang="en-US" smtClean="0"/>
              <a:t>2023. 5. 14.</a:t>
            </a:fld>
            <a:endParaRPr kumimoji="1" lang="ko-Kore-KR" altLang="en-US"/>
          </a:p>
        </p:txBody>
      </p:sp>
      <p:sp>
        <p:nvSpPr>
          <p:cNvPr id="5" name="Footer Placeholder 4"/>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6" name="Slide Number Placeholder 5"/>
          <p:cNvSpPr>
            <a:spLocks noGrp="1"/>
          </p:cNvSpPr>
          <p:nvPr>
            <p:ph type="sldNum" sz="quarter" idx="12"/>
          </p:nvPr>
        </p:nvSpPr>
        <p:spPr/>
        <p:txBody>
          <a:body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3311123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078877AA-0142-2D4D-B237-3E1DB9E4A3C6}" type="datetime1">
              <a:rPr kumimoji="1" lang="ko-KR" altLang="en-US" smtClean="0"/>
              <a:t>2023. 5. 14.</a:t>
            </a:fld>
            <a:endParaRPr kumimoji="1" lang="ko-Kore-KR" altLang="en-US"/>
          </a:p>
        </p:txBody>
      </p:sp>
      <p:sp>
        <p:nvSpPr>
          <p:cNvPr id="6" name="Footer Placeholder 5"/>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7" name="Slide Number Placeholder 6"/>
          <p:cNvSpPr>
            <a:spLocks noGrp="1"/>
          </p:cNvSpPr>
          <p:nvPr>
            <p:ph type="sldNum" sz="quarter" idx="12"/>
          </p:nvPr>
        </p:nvSpPr>
        <p:spPr/>
        <p:txBody>
          <a:body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6613537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C9711E4C-FC1B-FA4E-8E06-77CAEFE2908A}" type="datetime1">
              <a:rPr kumimoji="1" lang="ko-KR" altLang="en-US" smtClean="0"/>
              <a:t>2023. 5. 14.</a:t>
            </a:fld>
            <a:endParaRPr kumimoji="1" lang="ko-Kore-KR" altLang="en-US"/>
          </a:p>
        </p:txBody>
      </p:sp>
      <p:sp>
        <p:nvSpPr>
          <p:cNvPr id="8" name="Footer Placeholder 7"/>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9" name="Slide Number Placeholder 8"/>
          <p:cNvSpPr>
            <a:spLocks noGrp="1"/>
          </p:cNvSpPr>
          <p:nvPr>
            <p:ph type="sldNum" sz="quarter" idx="12"/>
          </p:nvPr>
        </p:nvSpPr>
        <p:spPr/>
        <p:txBody>
          <a:body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2281352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5C813D55-5BF3-2740-989A-979B8C33E280}" type="datetime1">
              <a:rPr kumimoji="1" lang="ko-KR" altLang="en-US" smtClean="0"/>
              <a:t>2023. 5. 14.</a:t>
            </a:fld>
            <a:endParaRPr kumimoji="1" lang="ko-Kore-KR" altLang="en-US"/>
          </a:p>
        </p:txBody>
      </p:sp>
      <p:sp>
        <p:nvSpPr>
          <p:cNvPr id="4" name="Footer Placeholder 3"/>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5" name="Slide Number Placeholder 4"/>
          <p:cNvSpPr>
            <a:spLocks noGrp="1"/>
          </p:cNvSpPr>
          <p:nvPr>
            <p:ph type="sldNum" sz="quarter" idx="12"/>
          </p:nvPr>
        </p:nvSpPr>
        <p:spPr/>
        <p:txBody>
          <a:body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37511194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9BB59-862F-4D4F-B44D-9FE443E00334}" type="datetime1">
              <a:rPr kumimoji="1" lang="ko-KR" altLang="en-US" smtClean="0"/>
              <a:t>2023. 5. 14.</a:t>
            </a:fld>
            <a:endParaRPr kumimoji="1" lang="ko-Kore-KR" altLang="en-US"/>
          </a:p>
        </p:txBody>
      </p:sp>
      <p:sp>
        <p:nvSpPr>
          <p:cNvPr id="3" name="Footer Placeholder 2"/>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4" name="Slide Number Placeholder 3"/>
          <p:cNvSpPr>
            <a:spLocks noGrp="1"/>
          </p:cNvSpPr>
          <p:nvPr>
            <p:ph type="sldNum" sz="quarter" idx="12"/>
          </p:nvPr>
        </p:nvSpPr>
        <p:spPr/>
        <p:txBody>
          <a:body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1160700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E1E3838E-C8A6-2142-A15B-663769EB6B82}" type="datetime1">
              <a:rPr kumimoji="1" lang="ko-KR" altLang="en-US" smtClean="0"/>
              <a:t>2023. 5. 14.</a:t>
            </a:fld>
            <a:endParaRPr kumimoji="1" lang="ko-Kore-KR" altLang="en-US"/>
          </a:p>
        </p:txBody>
      </p:sp>
      <p:sp>
        <p:nvSpPr>
          <p:cNvPr id="6" name="Footer Placeholder 5"/>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7" name="Slide Number Placeholder 6"/>
          <p:cNvSpPr>
            <a:spLocks noGrp="1"/>
          </p:cNvSpPr>
          <p:nvPr>
            <p:ph type="sldNum" sz="quarter" idx="12"/>
          </p:nvPr>
        </p:nvSpPr>
        <p:spPr/>
        <p:txBody>
          <a:body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1114928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6108100B-AC2D-0C48-A9FB-2B5838BB295F}" type="datetime1">
              <a:rPr kumimoji="1" lang="ko-KR" altLang="en-US" smtClean="0"/>
              <a:t>2023. 5. 14.</a:t>
            </a:fld>
            <a:endParaRPr kumimoji="1" lang="ko-Kore-KR" altLang="en-US"/>
          </a:p>
        </p:txBody>
      </p:sp>
      <p:sp>
        <p:nvSpPr>
          <p:cNvPr id="6" name="Footer Placeholder 5"/>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7" name="Slide Number Placeholder 6"/>
          <p:cNvSpPr>
            <a:spLocks noGrp="1"/>
          </p:cNvSpPr>
          <p:nvPr>
            <p:ph type="sldNum" sz="quarter" idx="12"/>
          </p:nvPr>
        </p:nvSpPr>
        <p:spPr/>
        <p:txBody>
          <a:body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20388938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F9C2C2B8-2F6E-B040-B80E-E71E130D17CA}" type="datetime1">
              <a:rPr kumimoji="1" lang="ko-KR" altLang="en-US" smtClean="0"/>
              <a:t>2023. 5. 14.</a:t>
            </a:fld>
            <a:endParaRPr kumimoji="1" lang="ko-Kore-KR" altLang="en-US"/>
          </a:p>
        </p:txBody>
      </p:sp>
      <p:sp>
        <p:nvSpPr>
          <p:cNvPr id="5" name="Footer Placeholder 4"/>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6" name="Slide Number Placeholder 5"/>
          <p:cNvSpPr>
            <a:spLocks noGrp="1"/>
          </p:cNvSpPr>
          <p:nvPr>
            <p:ph type="sldNum" sz="quarter" idx="12"/>
          </p:nvPr>
        </p:nvSpPr>
        <p:spPr/>
        <p:txBody>
          <a:body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2620221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B71C6DE9-45F3-8749-BCD5-C13C9A636EEA}" type="datetime1">
              <a:rPr kumimoji="1" lang="ko-KR" altLang="en-US" smtClean="0"/>
              <a:t>2023. 5. 14.</a:t>
            </a:fld>
            <a:endParaRPr kumimoji="1" lang="ko-Kore-KR" altLang="en-US"/>
          </a:p>
        </p:txBody>
      </p:sp>
      <p:sp>
        <p:nvSpPr>
          <p:cNvPr id="5" name="Footer Placeholder 4"/>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6" name="Slide Number Placeholder 5"/>
          <p:cNvSpPr>
            <a:spLocks noGrp="1"/>
          </p:cNvSpPr>
          <p:nvPr>
            <p:ph type="sldNum" sz="quarter" idx="12"/>
          </p:nvPr>
        </p:nvSpPr>
        <p:spPr/>
        <p:txBody>
          <a:body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18693976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시간 표시줄">
    <p:bg>
      <p:bgRef idx="1001">
        <a:schemeClr val="bg2"/>
      </p:bgRef>
    </p:bg>
    <p:spTree>
      <p:nvGrpSpPr>
        <p:cNvPr id="1" name=""/>
        <p:cNvGrpSpPr/>
        <p:nvPr/>
      </p:nvGrpSpPr>
      <p:grpSpPr>
        <a:xfrm>
          <a:off x="0" y="0"/>
          <a:ext cx="0" cy="0"/>
          <a:chOff x="0" y="0"/>
          <a:chExt cx="0" cy="0"/>
        </a:xfrm>
      </p:grpSpPr>
      <p:sp>
        <p:nvSpPr>
          <p:cNvPr id="15" name="날짜 개체 틀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latin typeface="맑은 고딕" panose="020B0503020000020004" pitchFamily="50" charset="-127"/>
                <a:ea typeface="맑은 고딕" panose="020B0503020000020004" pitchFamily="50" charset="-127"/>
              </a:defRPr>
            </a:lvl1pPr>
          </a:lstStyle>
          <a:p>
            <a:fld id="{5A8BCEFE-5C76-7C4B-AB6D-65D808A362E4}" type="datetime1">
              <a:rPr lang="ko-KR" altLang="en-US" smtClean="0"/>
              <a:t>2023. 5. 14.</a:t>
            </a:fld>
            <a:endParaRPr lang="ko-KR" altLang="en-US"/>
          </a:p>
        </p:txBody>
      </p:sp>
      <p:sp>
        <p:nvSpPr>
          <p:cNvPr id="16" name="슬라이드 번호 개체 틀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맑은 고딕" panose="020B0503020000020004" pitchFamily="50" charset="-127"/>
                <a:ea typeface="맑은 고딕" panose="020B0503020000020004" pitchFamily="50" charset="-127"/>
                <a:cs typeface="Biome Light" panose="020B0303030204020804" pitchFamily="34" charset="0"/>
              </a:defRPr>
            </a:lvl1pPr>
          </a:lstStyle>
          <a:p>
            <a:fld id="{294A09A9-5501-47C1-A89A-A340965A2BE2}" type="slidenum">
              <a:rPr lang="en-US" altLang="ko-KR" smtClean="0"/>
              <a:pPr/>
              <a:t>‹#›</a:t>
            </a:fld>
            <a:endParaRPr lang="ko-KR" altLang="en-US">
              <a:latin typeface="맑은 고딕" panose="020B0503020000020004" pitchFamily="50" charset="-127"/>
            </a:endParaRPr>
          </a:p>
        </p:txBody>
      </p:sp>
      <p:sp>
        <p:nvSpPr>
          <p:cNvPr id="3" name="내용 개체 틀 2">
            <a:extLst>
              <a:ext uri="{FF2B5EF4-FFF2-40B4-BE49-F238E27FC236}">
                <a16:creationId xmlns:a16="http://schemas.microsoft.com/office/drawing/2014/main" id="{822BA076-F3B9-47CB-80C2-BE29F157D044}"/>
              </a:ext>
            </a:extLst>
          </p:cNvPr>
          <p:cNvSpPr>
            <a:spLocks noGrp="1"/>
          </p:cNvSpPr>
          <p:nvPr>
            <p:ph sz="quarter" idx="11" hasCustomPrompt="1"/>
          </p:nvPr>
        </p:nvSpPr>
        <p:spPr>
          <a:xfrm>
            <a:off x="854075" y="1625600"/>
            <a:ext cx="10499725" cy="4860925"/>
          </a:xfrm>
        </p:spPr>
        <p:txBody>
          <a:bodyPr rtlCol="0"/>
          <a:lstStyle>
            <a:lvl1pPr>
              <a:defRPr>
                <a:latin typeface="맑은 고딕" panose="020B0503020000020004" pitchFamily="50" charset="-127"/>
                <a:ea typeface="맑은 고딕" panose="020B0503020000020004" pitchFamily="50" charset="-127"/>
              </a:defRPr>
            </a:lvl1pPr>
            <a:lvl2pP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클릭하세요</a:t>
            </a:r>
            <a:r>
              <a:rPr lang="en-US" altLang="ko-KR" noProof="0"/>
              <a:t>.</a:t>
            </a:r>
          </a:p>
          <a:p>
            <a:pPr lvl="1" rtl="0"/>
            <a:r>
              <a:rPr lang="ko-KR" altLang="en-US" noProof="0"/>
              <a:t>둘째 수준</a:t>
            </a:r>
          </a:p>
          <a:p>
            <a:pPr lvl="2" rtl="0"/>
            <a:r>
              <a:rPr lang="ko-KR" altLang="en-US" noProof="0"/>
              <a:t>셋째 수준</a:t>
            </a:r>
          </a:p>
          <a:p>
            <a:pPr lvl="3" rtl="0"/>
            <a:r>
              <a:rPr lang="ko-KR" altLang="en-US" noProof="0"/>
              <a:t>넷째 수준</a:t>
            </a:r>
          </a:p>
          <a:p>
            <a:pPr lvl="4" rtl="0"/>
            <a:r>
              <a:rPr lang="ko-KR" altLang="en-US" noProof="0"/>
              <a:t>다섯째 수준</a:t>
            </a:r>
          </a:p>
        </p:txBody>
      </p:sp>
      <p:sp>
        <p:nvSpPr>
          <p:cNvPr id="4" name="제목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pPr lvl="0" rtl="0"/>
            <a:r>
              <a:rPr lang="ko-KR" altLang="en-US" noProof="0"/>
              <a:t>마스터 텍스트 스타일을 편집하려면 클릭하세요</a:t>
            </a:r>
            <a:r>
              <a:rPr lang="en-US" altLang="ko-KR" noProof="0"/>
              <a:t>.</a:t>
            </a:r>
          </a:p>
        </p:txBody>
      </p:sp>
    </p:spTree>
    <p:extLst>
      <p:ext uri="{BB962C8B-B14F-4D97-AF65-F5344CB8AC3E}">
        <p14:creationId xmlns:p14="http://schemas.microsoft.com/office/powerpoint/2010/main" val="35574944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제목만">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그림 개체 틀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
        <p:nvSpPr>
          <p:cNvPr id="2" name="제목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직함</a:t>
            </a:r>
          </a:p>
        </p:txBody>
      </p:sp>
      <p:sp>
        <p:nvSpPr>
          <p:cNvPr id="3" name="날짜 개체 틀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latin typeface="맑은 고딕" panose="020B0503020000020004" pitchFamily="50" charset="-127"/>
                <a:ea typeface="맑은 고딕" panose="020B0503020000020004" pitchFamily="50" charset="-127"/>
              </a:defRPr>
            </a:lvl1pPr>
          </a:lstStyle>
          <a:p>
            <a:fld id="{180D9145-9633-A14E-8C5C-D6F75CAEF575}" type="datetime1">
              <a:rPr lang="ko-KR" altLang="en-US" noProof="0" smtClean="0"/>
              <a:t>2023. 5. 14.</a:t>
            </a:fld>
            <a:endParaRPr lang="ko-KR" altLang="en-US" noProof="0" dirty="0"/>
          </a:p>
        </p:txBody>
      </p:sp>
      <p:sp>
        <p:nvSpPr>
          <p:cNvPr id="4" name="바닥글 개체 틀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latin typeface="맑은 고딕" panose="020B0503020000020004" pitchFamily="50" charset="-127"/>
                <a:ea typeface="맑은 고딕" panose="020B0503020000020004" pitchFamily="50" charset="-127"/>
              </a:defRPr>
            </a:lvl1pPr>
          </a:lstStyle>
          <a:p>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5" name="슬라이드 번호 개체 틀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latin typeface="맑은 고딕" panose="020B0503020000020004" pitchFamily="50" charset="-127"/>
                <a:ea typeface="맑은 고딕" panose="020B0503020000020004" pitchFamily="50" charset="-127"/>
              </a:defRPr>
            </a:lvl1pPr>
          </a:lstStyle>
          <a:p>
            <a:fld id="{D8DA9DAA-006C-4F4B-980E-E3DF019B24E2}" type="slidenum">
              <a:rPr lang="en-US" altLang="ko-KR" noProof="0" smtClean="0"/>
              <a:pPr/>
              <a:t>‹#›</a:t>
            </a:fld>
            <a:endParaRPr lang="ko-KR" altLang="en-US" noProof="0" dirty="0"/>
          </a:p>
        </p:txBody>
      </p:sp>
      <p:cxnSp>
        <p:nvCxnSpPr>
          <p:cNvPr id="14" name="직선 연결선(S)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텍스트 개체 틀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latin typeface="맑은 고딕" panose="020B0503020000020004" pitchFamily="50" charset="-127"/>
                <a:ea typeface="맑은 고딕" panose="020B0503020000020004" pitchFamily="50" charset="-127"/>
              </a:defRPr>
            </a:lvl1pPr>
          </a:lstStyle>
          <a:p>
            <a:pPr lvl="0" rtl="0"/>
            <a:r>
              <a:rPr lang="ko-KR" altLang="en-US" noProof="0"/>
              <a:t>마스터 텍스트 스타일을 편집하려면 클릭</a:t>
            </a:r>
          </a:p>
        </p:txBody>
      </p:sp>
      <p:sp>
        <p:nvSpPr>
          <p:cNvPr id="11" name="그래픽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3" name="그래픽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7" name="그래픽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4878590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15" name="그림 개체 틀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
        <p:nvSpPr>
          <p:cNvPr id="2" name="제목 1">
            <a:extLst>
              <a:ext uri="{FF2B5EF4-FFF2-40B4-BE49-F238E27FC236}">
                <a16:creationId xmlns:a16="http://schemas.microsoft.com/office/drawing/2014/main" id="{9696CF8C-1EA0-4E47-AC60-CAC3B80A3C5D}"/>
              </a:ext>
            </a:extLst>
          </p:cNvPr>
          <p:cNvSpPr>
            <a:spLocks noGrp="1"/>
          </p:cNvSpPr>
          <p:nvPr>
            <p:ph type="title"/>
          </p:nvPr>
        </p:nvSpPr>
        <p:spPr>
          <a:xfrm>
            <a:off x="804672" y="1061890"/>
            <a:ext cx="6190488" cy="1179576"/>
          </a:xfrm>
        </p:spPr>
        <p:txBody>
          <a:bodyPr lIns="91440" tIns="45720" rIns="91440" bIns="45720" rtlCol="0" anchor="b"/>
          <a:lstStyle>
            <a:lvl1pPr>
              <a:defRPr sz="5400">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내용 개체 틀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atin typeface="맑은 고딕" panose="020B0503020000020004" pitchFamily="50" charset="-127"/>
                <a:ea typeface="맑은 고딕" panose="020B0503020000020004" pitchFamily="50" charset="-127"/>
              </a:defRPr>
            </a:lvl1pPr>
            <a:lvl2pPr marL="228600">
              <a:defRPr sz="1800">
                <a:latin typeface="맑은 고딕" panose="020B0503020000020004" pitchFamily="50" charset="-127"/>
                <a:ea typeface="맑은 고딕" panose="020B0503020000020004" pitchFamily="50" charset="-127"/>
              </a:defRPr>
            </a:lvl2pPr>
            <a:lvl3pPr marL="457200">
              <a:defRPr sz="1600">
                <a:latin typeface="맑은 고딕" panose="020B0503020000020004" pitchFamily="50" charset="-127"/>
                <a:ea typeface="맑은 고딕" panose="020B0503020000020004" pitchFamily="50" charset="-127"/>
              </a:defRPr>
            </a:lvl3pPr>
            <a:lvl4pPr marL="685800">
              <a:defRPr sz="1400">
                <a:latin typeface="맑은 고딕" panose="020B0503020000020004" pitchFamily="50" charset="-127"/>
                <a:ea typeface="맑은 고딕" panose="020B0503020000020004" pitchFamily="50" charset="-127"/>
              </a:defRPr>
            </a:lvl4pPr>
            <a:lvl5pPr>
              <a:defRPr sz="1400"/>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p:txBody>
      </p:sp>
      <p:sp>
        <p:nvSpPr>
          <p:cNvPr id="4" name="날짜 개체 틀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latin typeface="맑은 고딕" panose="020B0503020000020004" pitchFamily="50" charset="-127"/>
                <a:ea typeface="맑은 고딕" panose="020B0503020000020004" pitchFamily="50" charset="-127"/>
              </a:defRPr>
            </a:lvl1pPr>
          </a:lstStyle>
          <a:p>
            <a:fld id="{B2B13F06-18DB-8547-BBBC-66EA89EC8387}" type="datetime1">
              <a:rPr lang="ko-KR" altLang="en-US" noProof="0" smtClean="0"/>
              <a:t>2023. 5. 14.</a:t>
            </a:fld>
            <a:endParaRPr lang="ko-KR" altLang="en-US" noProof="0" dirty="0"/>
          </a:p>
        </p:txBody>
      </p:sp>
      <p:sp>
        <p:nvSpPr>
          <p:cNvPr id="5" name="바닥글 개체 틀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latin typeface="맑은 고딕" panose="020B0503020000020004" pitchFamily="50" charset="-127"/>
                <a:ea typeface="맑은 고딕" panose="020B0503020000020004" pitchFamily="50" charset="-127"/>
              </a:defRPr>
            </a:lvl1pPr>
          </a:lstStyle>
          <a:p>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6" name="슬라이드 번호 개체 틀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latin typeface="맑은 고딕" panose="020B0503020000020004" pitchFamily="50" charset="-127"/>
                <a:ea typeface="맑은 고딕" panose="020B0503020000020004" pitchFamily="50" charset="-127"/>
              </a:defRPr>
            </a:lvl1pPr>
          </a:lstStyle>
          <a:p>
            <a:fld id="{D8DA9DAA-006C-4F4B-980E-E3DF019B24E2}" type="slidenum">
              <a:rPr lang="en-US" altLang="ko-KR" smtClean="0"/>
              <a:pPr/>
              <a:t>‹#›</a:t>
            </a:fld>
            <a:endParaRPr lang="ko-KR" altLang="en-US" noProof="0" dirty="0"/>
          </a:p>
        </p:txBody>
      </p:sp>
      <p:cxnSp>
        <p:nvCxnSpPr>
          <p:cNvPr id="9" name="직선 연결선(S)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그래픽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9" name="그래픽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49627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안건">
    <p:bg>
      <p:bgRef idx="1001">
        <a:schemeClr val="bg2"/>
      </p:bgRef>
    </p:bg>
    <p:spTree>
      <p:nvGrpSpPr>
        <p:cNvPr id="1" name=""/>
        <p:cNvGrpSpPr/>
        <p:nvPr/>
      </p:nvGrpSpPr>
      <p:grpSpPr>
        <a:xfrm>
          <a:off x="0" y="0"/>
          <a:ext cx="0" cy="0"/>
          <a:chOff x="0" y="0"/>
          <a:chExt cx="0" cy="0"/>
        </a:xfrm>
      </p:grpSpPr>
      <p:sp>
        <p:nvSpPr>
          <p:cNvPr id="28" name="텍스트 개체 틀 27">
            <a:extLst>
              <a:ext uri="{FF2B5EF4-FFF2-40B4-BE49-F238E27FC236}">
                <a16:creationId xmlns:a16="http://schemas.microsoft.com/office/drawing/2014/main" id="{661D25CF-5413-4949-A54A-8716608406B5}"/>
              </a:ext>
            </a:extLst>
          </p:cNvPr>
          <p:cNvSpPr>
            <a:spLocks noGrp="1"/>
          </p:cNvSpPr>
          <p:nvPr>
            <p:ph type="body" sz="quarter" idx="11" hasCustomPrompt="1"/>
          </p:nvPr>
        </p:nvSpPr>
        <p:spPr>
          <a:xfrm>
            <a:off x="7258050" y="2000250"/>
            <a:ext cx="4667250" cy="3398837"/>
          </a:xfrm>
        </p:spPr>
        <p:txBody>
          <a:bodyPr rtlCol="0">
            <a:normAutofit/>
          </a:bodyPr>
          <a:lstStyle>
            <a:lvl1pPr marL="0" indent="0">
              <a:lnSpc>
                <a:spcPct val="150000"/>
              </a:lnSpc>
              <a:buNone/>
              <a:defRPr sz="2000">
                <a:solidFill>
                  <a:schemeClr val="accent2">
                    <a:lumMod val="50000"/>
                  </a:schemeClr>
                </a:solidFill>
                <a:latin typeface="맑은 고딕" panose="020B0503020000020004" pitchFamily="50" charset="-127"/>
                <a:ea typeface="맑은 고딕" panose="020B0503020000020004" pitchFamily="50" charset="-127"/>
              </a:defRPr>
            </a:lvl1pPr>
          </a:lstStyle>
          <a:p>
            <a:pPr lvl="0" rtl="0"/>
            <a:r>
              <a:rPr lang="ko-KR" altLang="en-US" noProof="0"/>
              <a:t>마스터 텍스트 스타일을 편집하려면 클릭하세요</a:t>
            </a:r>
            <a:r>
              <a:rPr lang="en-US" altLang="ko-KR" noProof="0"/>
              <a:t>.</a:t>
            </a:r>
          </a:p>
        </p:txBody>
      </p:sp>
      <p:sp>
        <p:nvSpPr>
          <p:cNvPr id="35" name="날짜 개체 틀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latin typeface="맑은 고딕" panose="020B0503020000020004" pitchFamily="50" charset="-127"/>
                <a:ea typeface="맑은 고딕" panose="020B0503020000020004" pitchFamily="50" charset="-127"/>
              </a:defRPr>
            </a:lvl1pPr>
          </a:lstStyle>
          <a:p>
            <a:fld id="{E5AA07A7-D7FD-274B-9399-821FC13DA7FC}" type="datetime1">
              <a:rPr lang="ko-KR" altLang="en-US" smtClean="0"/>
              <a:t>2023. 5. 14.</a:t>
            </a:fld>
            <a:endParaRPr lang="ko-KR" altLang="en-US"/>
          </a:p>
        </p:txBody>
      </p:sp>
      <p:sp>
        <p:nvSpPr>
          <p:cNvPr id="36" name="슬라이드 번호 개체 틀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맑은 고딕" panose="020B0503020000020004" pitchFamily="50" charset="-127"/>
                <a:ea typeface="맑은 고딕" panose="020B0503020000020004" pitchFamily="50" charset="-127"/>
                <a:cs typeface="Biome Light" panose="020B0303030204020804" pitchFamily="34" charset="0"/>
              </a:defRPr>
            </a:lvl1pPr>
          </a:lstStyle>
          <a:p>
            <a:fld id="{294A09A9-5501-47C1-A89A-A340965A2BE2}" type="slidenum">
              <a:rPr lang="en-US" altLang="ko-KR" smtClean="0"/>
              <a:pPr/>
              <a:t>‹#›</a:t>
            </a:fld>
            <a:endParaRPr lang="ko-KR" altLang="en-US">
              <a:latin typeface="맑은 고딕" panose="020B0503020000020004" pitchFamily="50" charset="-127"/>
            </a:endParaRPr>
          </a:p>
        </p:txBody>
      </p:sp>
      <p:sp>
        <p:nvSpPr>
          <p:cNvPr id="2" name="제목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pPr marL="0" lvl="0" indent="0" rtl="0">
              <a:lnSpc>
                <a:spcPts val="6500"/>
              </a:lnSpc>
              <a:spcBef>
                <a:spcPts val="1000"/>
              </a:spcBef>
              <a:buFont typeface="Arial" panose="020B0604020202020204" pitchFamily="34" charset="0"/>
            </a:pPr>
            <a:r>
              <a:rPr lang="ko-KR" altLang="en-US" noProof="0"/>
              <a:t>마스터 제목 스타일 편집</a:t>
            </a:r>
          </a:p>
        </p:txBody>
      </p:sp>
      <p:cxnSp>
        <p:nvCxnSpPr>
          <p:cNvPr id="3" name="직선 연결선(S)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15357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팀">
    <p:bg>
      <p:bgPr>
        <a:solidFill>
          <a:schemeClr val="accent2"/>
        </a:solidFill>
        <a:effectLst/>
      </p:bgPr>
    </p:bg>
    <p:spTree>
      <p:nvGrpSpPr>
        <p:cNvPr id="1" name=""/>
        <p:cNvGrpSpPr/>
        <p:nvPr/>
      </p:nvGrpSpPr>
      <p:grpSpPr>
        <a:xfrm>
          <a:off x="0" y="0"/>
          <a:ext cx="0" cy="0"/>
          <a:chOff x="0" y="0"/>
          <a:chExt cx="0" cy="0"/>
        </a:xfrm>
      </p:grpSpPr>
      <p:sp>
        <p:nvSpPr>
          <p:cNvPr id="34" name="텍스트 개체 틀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rtlCol="0">
            <a:noAutofit/>
          </a:bodyPr>
          <a:lstStyle>
            <a:lvl1pPr marL="0" indent="0">
              <a:lnSpc>
                <a:spcPct val="90000"/>
              </a:lnSpc>
              <a:buNone/>
              <a:defRPr sz="8800" b="1">
                <a:solidFill>
                  <a:schemeClr val="tx1"/>
                </a:solidFill>
                <a:latin typeface="맑은 고딕" panose="020B0503020000020004" pitchFamily="50" charset="-127"/>
                <a:ea typeface="맑은 고딕" panose="020B0503020000020004" pitchFamily="50" charset="-127"/>
              </a:defRPr>
            </a:lvl1pPr>
          </a:lstStyle>
          <a:p>
            <a:pPr lvl="0" rtl="0"/>
            <a:r>
              <a:rPr lang="en-US" altLang="ko-KR" noProof="0"/>
              <a:t>01</a:t>
            </a:r>
          </a:p>
        </p:txBody>
      </p:sp>
      <p:sp>
        <p:nvSpPr>
          <p:cNvPr id="21" name="그림 개체 틀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22" name="그림 개체 틀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23" name="그림 개체 틀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24" name="그림 개체 틀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25" name="그림 개체 틀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30" name="날짜 개체 틀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latin typeface="맑은 고딕" panose="020B0503020000020004" pitchFamily="50" charset="-127"/>
                <a:ea typeface="맑은 고딕" panose="020B0503020000020004" pitchFamily="50" charset="-127"/>
              </a:defRPr>
            </a:lvl1pPr>
          </a:lstStyle>
          <a:p>
            <a:fld id="{BCBE4B2D-14AB-A54A-9814-ECD62520E81A}" type="datetime1">
              <a:rPr lang="ko-KR" altLang="en-US" smtClean="0"/>
              <a:t>2023. 5. 14.</a:t>
            </a:fld>
            <a:endParaRPr lang="ko-KR" altLang="en-US"/>
          </a:p>
        </p:txBody>
      </p:sp>
      <p:sp>
        <p:nvSpPr>
          <p:cNvPr id="31" name="슬라이드 번호 개체 틀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맑은 고딕" panose="020B0503020000020004" pitchFamily="50" charset="-127"/>
                <a:ea typeface="맑은 고딕" panose="020B0503020000020004" pitchFamily="50" charset="-127"/>
                <a:cs typeface="Biome Light" panose="020B0303030204020804" pitchFamily="34" charset="0"/>
              </a:defRPr>
            </a:lvl1pPr>
          </a:lstStyle>
          <a:p>
            <a:fld id="{294A09A9-5501-47C1-A89A-A340965A2BE2}" type="slidenum">
              <a:rPr lang="en-US" altLang="ko-KR" smtClean="0"/>
              <a:pPr/>
              <a:t>‹#›</a:t>
            </a:fld>
            <a:endParaRPr lang="ko-KR" altLang="en-US">
              <a:latin typeface="맑은 고딕" panose="020B0503020000020004" pitchFamily="50" charset="-127"/>
            </a:endParaRPr>
          </a:p>
        </p:txBody>
      </p:sp>
      <p:sp>
        <p:nvSpPr>
          <p:cNvPr id="2" name="제목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pPr marL="0" lvl="0" indent="0" rtl="0">
              <a:spcBef>
                <a:spcPts val="1000"/>
              </a:spcBef>
              <a:buFont typeface="Arial" panose="020B0604020202020204" pitchFamily="34" charset="0"/>
            </a:pPr>
            <a:r>
              <a:rPr lang="ko-KR" altLang="en-US" noProof="0"/>
              <a:t>마스터 제목 스타일 편집</a:t>
            </a:r>
          </a:p>
        </p:txBody>
      </p:sp>
      <p:sp>
        <p:nvSpPr>
          <p:cNvPr id="4" name="텍스트 개체 틀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맑은 고딕" panose="020B0503020000020004" pitchFamily="50" charset="-127"/>
                <a:ea typeface="맑은 고딕" panose="020B0503020000020004" pitchFamily="50" charset="-127"/>
              </a:defRPr>
            </a:lvl1pPr>
            <a:lvl2pPr>
              <a:defRPr sz="1400"/>
            </a:lvl2pPr>
            <a:lvl3pPr>
              <a:defRPr sz="1400"/>
            </a:lvl3pPr>
            <a:lvl4pPr>
              <a:defRPr sz="1400"/>
            </a:lvl4pPr>
            <a:lvl5pPr>
              <a:defRPr sz="1400"/>
            </a:lvl5pPr>
          </a:lstStyle>
          <a:p>
            <a:pPr lvl="0" rtl="0"/>
            <a:r>
              <a:rPr lang="ko-KR" altLang="en-US" noProof="0"/>
              <a:t>이름</a:t>
            </a:r>
          </a:p>
          <a:p>
            <a:pPr lvl="0" rtl="0"/>
            <a:r>
              <a:rPr lang="ko-KR" altLang="en-US" noProof="0"/>
              <a:t>제목</a:t>
            </a:r>
          </a:p>
        </p:txBody>
      </p:sp>
      <p:sp>
        <p:nvSpPr>
          <p:cNvPr id="26" name="텍스트 개체 틀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맑은 고딕" panose="020B0503020000020004" pitchFamily="50" charset="-127"/>
                <a:ea typeface="맑은 고딕" panose="020B0503020000020004" pitchFamily="50" charset="-127"/>
              </a:defRPr>
            </a:lvl1pPr>
            <a:lvl2pPr>
              <a:defRPr sz="1400"/>
            </a:lvl2pPr>
            <a:lvl3pPr>
              <a:defRPr sz="1400"/>
            </a:lvl3pPr>
            <a:lvl4pPr>
              <a:defRPr sz="1400"/>
            </a:lvl4pPr>
            <a:lvl5pPr>
              <a:defRPr sz="1400"/>
            </a:lvl5pPr>
          </a:lstStyle>
          <a:p>
            <a:pPr lvl="0" rtl="0"/>
            <a:r>
              <a:rPr lang="ko-KR" altLang="en-US" noProof="0"/>
              <a:t>이름</a:t>
            </a:r>
          </a:p>
          <a:p>
            <a:pPr lvl="0" rtl="0"/>
            <a:r>
              <a:rPr lang="ko-KR" altLang="en-US" noProof="0"/>
              <a:t>제목</a:t>
            </a:r>
          </a:p>
        </p:txBody>
      </p:sp>
      <p:sp>
        <p:nvSpPr>
          <p:cNvPr id="27" name="텍스트 개체 틀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맑은 고딕" panose="020B0503020000020004" pitchFamily="50" charset="-127"/>
                <a:ea typeface="맑은 고딕" panose="020B0503020000020004" pitchFamily="50" charset="-127"/>
              </a:defRPr>
            </a:lvl1pPr>
            <a:lvl2pPr>
              <a:defRPr sz="1400"/>
            </a:lvl2pPr>
            <a:lvl3pPr>
              <a:defRPr sz="1400"/>
            </a:lvl3pPr>
            <a:lvl4pPr>
              <a:defRPr sz="1400"/>
            </a:lvl4pPr>
            <a:lvl5pPr>
              <a:defRPr sz="1400"/>
            </a:lvl5pPr>
          </a:lstStyle>
          <a:p>
            <a:pPr lvl="0" rtl="0"/>
            <a:r>
              <a:rPr lang="ko-KR" altLang="en-US" noProof="0"/>
              <a:t>이름</a:t>
            </a:r>
          </a:p>
          <a:p>
            <a:pPr lvl="0" rtl="0"/>
            <a:r>
              <a:rPr lang="ko-KR" altLang="en-US" noProof="0"/>
              <a:t>제목</a:t>
            </a:r>
          </a:p>
        </p:txBody>
      </p:sp>
      <p:sp>
        <p:nvSpPr>
          <p:cNvPr id="28" name="텍스트 개체 틀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맑은 고딕" panose="020B0503020000020004" pitchFamily="50" charset="-127"/>
                <a:ea typeface="맑은 고딕" panose="020B0503020000020004" pitchFamily="50" charset="-127"/>
              </a:defRPr>
            </a:lvl1pPr>
            <a:lvl2pPr>
              <a:defRPr sz="1400"/>
            </a:lvl2pPr>
            <a:lvl3pPr>
              <a:defRPr sz="1400"/>
            </a:lvl3pPr>
            <a:lvl4pPr>
              <a:defRPr sz="1400"/>
            </a:lvl4pPr>
            <a:lvl5pPr>
              <a:defRPr sz="1400"/>
            </a:lvl5pPr>
          </a:lstStyle>
          <a:p>
            <a:pPr lvl="0" rtl="0"/>
            <a:r>
              <a:rPr lang="ko-KR" altLang="en-US" noProof="0"/>
              <a:t>이름</a:t>
            </a:r>
          </a:p>
          <a:p>
            <a:pPr lvl="0" rtl="0"/>
            <a:r>
              <a:rPr lang="ko-KR" altLang="en-US" noProof="0"/>
              <a:t>제목</a:t>
            </a:r>
          </a:p>
        </p:txBody>
      </p:sp>
      <p:sp>
        <p:nvSpPr>
          <p:cNvPr id="29" name="텍스트 개체 틀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맑은 고딕" panose="020B0503020000020004" pitchFamily="50" charset="-127"/>
                <a:ea typeface="맑은 고딕" panose="020B0503020000020004" pitchFamily="50" charset="-127"/>
              </a:defRPr>
            </a:lvl1pPr>
            <a:lvl2pPr>
              <a:defRPr sz="1400"/>
            </a:lvl2pPr>
            <a:lvl3pPr>
              <a:defRPr sz="1400"/>
            </a:lvl3pPr>
            <a:lvl4pPr>
              <a:defRPr sz="1400"/>
            </a:lvl4pPr>
            <a:lvl5pPr>
              <a:defRPr sz="1400"/>
            </a:lvl5pPr>
          </a:lstStyle>
          <a:p>
            <a:pPr lvl="0" rtl="0"/>
            <a:r>
              <a:rPr lang="ko-KR" altLang="en-US" noProof="0"/>
              <a:t>이름</a:t>
            </a:r>
          </a:p>
          <a:p>
            <a:pPr lvl="0" rtl="0"/>
            <a:r>
              <a:rPr lang="ko-KR" altLang="en-US" noProof="0"/>
              <a:t>제목</a:t>
            </a:r>
          </a:p>
        </p:txBody>
      </p:sp>
    </p:spTree>
    <p:extLst>
      <p:ext uri="{BB962C8B-B14F-4D97-AF65-F5344CB8AC3E}">
        <p14:creationId xmlns:p14="http://schemas.microsoft.com/office/powerpoint/2010/main" val="2437103172"/>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개요">
    <p:bg>
      <p:bgPr>
        <a:solidFill>
          <a:schemeClr val="accent1"/>
        </a:solidFill>
        <a:effectLst/>
      </p:bgPr>
    </p:bg>
    <p:spTree>
      <p:nvGrpSpPr>
        <p:cNvPr id="1" name=""/>
        <p:cNvGrpSpPr/>
        <p:nvPr/>
      </p:nvGrpSpPr>
      <p:grpSpPr>
        <a:xfrm>
          <a:off x="0" y="0"/>
          <a:ext cx="0" cy="0"/>
          <a:chOff x="0" y="0"/>
          <a:chExt cx="0" cy="0"/>
        </a:xfrm>
      </p:grpSpPr>
      <p:sp>
        <p:nvSpPr>
          <p:cNvPr id="17" name="그림 개체 틀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16" name="그림 개체 틀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14" name="그림 개체 틀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p>
        </p:txBody>
      </p:sp>
      <p:sp>
        <p:nvSpPr>
          <p:cNvPr id="23" name="텍스트 개체 틀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latin typeface="맑은 고딕" panose="020B0503020000020004" pitchFamily="50" charset="-127"/>
                <a:ea typeface="맑은 고딕" panose="020B0503020000020004" pitchFamily="50" charset="-127"/>
              </a:defRPr>
            </a:lvl1pPr>
          </a:lstStyle>
          <a:p>
            <a:pPr lvl="0" rtl="0"/>
            <a:r>
              <a:rPr lang="en-US" altLang="ko-KR" noProof="0"/>
              <a:t>01</a:t>
            </a:r>
          </a:p>
        </p:txBody>
      </p:sp>
      <p:sp>
        <p:nvSpPr>
          <p:cNvPr id="19" name="텍스트 개체 틀 18">
            <a:extLst>
              <a:ext uri="{FF2B5EF4-FFF2-40B4-BE49-F238E27FC236}">
                <a16:creationId xmlns:a16="http://schemas.microsoft.com/office/drawing/2014/main" id="{65757DE8-43D6-4A47-ABC9-B39EC8016CB2}"/>
              </a:ext>
            </a:extLst>
          </p:cNvPr>
          <p:cNvSpPr>
            <a:spLocks noGrp="1"/>
          </p:cNvSpPr>
          <p:nvPr>
            <p:ph type="body" sz="quarter" idx="13" hasCustomPrompt="1"/>
          </p:nvPr>
        </p:nvSpPr>
        <p:spPr>
          <a:xfrm>
            <a:off x="1040130" y="2009775"/>
            <a:ext cx="3924300" cy="4391025"/>
          </a:xfrm>
        </p:spPr>
        <p:txBody>
          <a:bodyPr rtlCol="0">
            <a:normAutofit/>
          </a:bodyPr>
          <a:lstStyle>
            <a:lvl1pPr marL="0" indent="0">
              <a:lnSpc>
                <a:spcPct val="150000"/>
              </a:lnSpc>
              <a:buNone/>
              <a:defRPr sz="1600">
                <a:solidFill>
                  <a:schemeClr val="accent2">
                    <a:lumMod val="50000"/>
                  </a:schemeClr>
                </a:solidFill>
                <a:latin typeface="맑은 고딕" panose="020B0503020000020004" pitchFamily="50" charset="-127"/>
                <a:ea typeface="맑은 고딕" panose="020B0503020000020004" pitchFamily="50" charset="-127"/>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ko-KR" altLang="en-US" noProof="0"/>
              <a:t>마스터 텍스트 스타일을 편집하려면 클릭하세요</a:t>
            </a:r>
            <a:r>
              <a:rPr lang="en-US" altLang="ko-KR" noProof="0"/>
              <a:t>.</a:t>
            </a:r>
          </a:p>
        </p:txBody>
      </p:sp>
      <p:sp>
        <p:nvSpPr>
          <p:cNvPr id="30" name="날짜 개체 틀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latin typeface="맑은 고딕" panose="020B0503020000020004" pitchFamily="50" charset="-127"/>
                <a:ea typeface="맑은 고딕" panose="020B0503020000020004" pitchFamily="50" charset="-127"/>
              </a:defRPr>
            </a:lvl1pPr>
          </a:lstStyle>
          <a:p>
            <a:endParaRPr lang="ko-KR" altLang="en-US"/>
          </a:p>
        </p:txBody>
      </p:sp>
      <p:sp>
        <p:nvSpPr>
          <p:cNvPr id="31" name="슬라이드 번호 개체 틀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맑은 고딕" panose="020B0503020000020004" pitchFamily="50" charset="-127"/>
                <a:ea typeface="맑은 고딕" panose="020B0503020000020004" pitchFamily="50" charset="-127"/>
                <a:cs typeface="Biome Light" panose="020B0303030204020804" pitchFamily="34" charset="0"/>
              </a:defRPr>
            </a:lvl1pPr>
          </a:lstStyle>
          <a:p>
            <a:fld id="{294A09A9-5501-47C1-A89A-A340965A2BE2}" type="slidenum">
              <a:rPr lang="en-US" altLang="ko-KR" smtClean="0"/>
              <a:pPr/>
              <a:t>‹#›</a:t>
            </a:fld>
            <a:endParaRPr lang="ko-KR" altLang="en-US">
              <a:latin typeface="맑은 고딕" panose="020B0503020000020004" pitchFamily="50" charset="-127"/>
            </a:endParaRPr>
          </a:p>
        </p:txBody>
      </p:sp>
      <p:sp>
        <p:nvSpPr>
          <p:cNvPr id="2" name="제목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pPr marL="0" lvl="0" indent="0" rtl="0">
              <a:spcBef>
                <a:spcPts val="1000"/>
              </a:spcBef>
              <a:buFont typeface="Arial" panose="020B0604020202020204" pitchFamily="34" charset="0"/>
            </a:pPr>
            <a:r>
              <a:rPr lang="ko-KR" altLang="en-US" noProof="0"/>
              <a:t>제목</a:t>
            </a:r>
          </a:p>
        </p:txBody>
      </p:sp>
    </p:spTree>
    <p:extLst>
      <p:ext uri="{BB962C8B-B14F-4D97-AF65-F5344CB8AC3E}">
        <p14:creationId xmlns:p14="http://schemas.microsoft.com/office/powerpoint/2010/main" val="34396966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9E2A2D98-7882-453E-ACF5-0E0AACEEB6E6}" type="datetime1">
              <a:rPr lang="ko-KR" altLang="en-US" smtClean="0"/>
              <a:t>2023. 5. 14.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967D654-9F61-43EA-8344-FB63D58665B5}" type="slidenum">
              <a:rPr lang="ko-KR" altLang="en-US" smtClean="0"/>
              <a:t>‹#›</a:t>
            </a:fld>
            <a:endParaRPr lang="ko-KR" altLang="en-US" dirty="0"/>
          </a:p>
        </p:txBody>
      </p:sp>
    </p:spTree>
    <p:extLst>
      <p:ext uri="{BB962C8B-B14F-4D97-AF65-F5344CB8AC3E}">
        <p14:creationId xmlns:p14="http://schemas.microsoft.com/office/powerpoint/2010/main" val="36877891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7422"/>
          </a:xfrm>
        </p:spPr>
        <p:txBody>
          <a:bodyPr/>
          <a:lstStyle>
            <a:lvl1pPr>
              <a:defRPr b="1"/>
            </a:lvl1pPr>
          </a:lstStyle>
          <a:p>
            <a:r>
              <a:rPr lang="en-US" altLang="ko-KR" dirty="0"/>
              <a:t>Click to edit Master title style</a:t>
            </a:r>
            <a:endParaRPr lang="ko-KR" altLang="en-US" dirty="0"/>
          </a:p>
        </p:txBody>
      </p:sp>
      <p:sp>
        <p:nvSpPr>
          <p:cNvPr id="3" name="Content Placeholder 2"/>
          <p:cNvSpPr>
            <a:spLocks noGrp="1"/>
          </p:cNvSpPr>
          <p:nvPr>
            <p:ph idx="1"/>
          </p:nvPr>
        </p:nvSpPr>
        <p:spPr>
          <a:xfrm>
            <a:off x="838200" y="1227551"/>
            <a:ext cx="10515600" cy="4949412"/>
          </a:xfrm>
        </p:spPr>
        <p:txBody>
          <a:bodyPr/>
          <a:lstStyle>
            <a:lvl2pPr>
              <a:defRPr sz="2000"/>
            </a:lvl2pPr>
            <a:lvl3pPr>
              <a:defRPr sz="1600"/>
            </a:lvl3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Date Placeholder 3"/>
          <p:cNvSpPr>
            <a:spLocks noGrp="1"/>
          </p:cNvSpPr>
          <p:nvPr>
            <p:ph type="dt" sz="half" idx="10"/>
          </p:nvPr>
        </p:nvSpPr>
        <p:spPr/>
        <p:txBody>
          <a:bodyPr/>
          <a:lstStyle/>
          <a:p>
            <a:fld id="{E7A6FC65-6D7A-4B4E-9B70-4CAA6F5812DC}" type="datetime1">
              <a:rPr lang="ko-KR" altLang="en-US" smtClean="0"/>
              <a:t>2023. 5. 14.</a:t>
            </a:fld>
            <a:endParaRPr lang="ko-KR" altLang="en-US"/>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8967D654-9F61-43EA-8344-FB63D58665B5}" type="slidenum">
              <a:rPr lang="ko-KR" altLang="en-US" smtClean="0"/>
              <a:pPr/>
              <a:t>‹#›</a:t>
            </a:fld>
            <a:endParaRPr lang="ko-KR" altLang="en-US" dirty="0"/>
          </a:p>
        </p:txBody>
      </p:sp>
      <p:cxnSp>
        <p:nvCxnSpPr>
          <p:cNvPr id="7" name="직선 연결선 6"/>
          <p:cNvCxnSpPr/>
          <p:nvPr userDrawn="1"/>
        </p:nvCxnSpPr>
        <p:spPr>
          <a:xfrm>
            <a:off x="0" y="1116964"/>
            <a:ext cx="12192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1595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66191B4C-ABDC-4446-9B59-3BE2EBE0313F}" type="datetime1">
              <a:rPr lang="ko-KR" altLang="en-US" smtClean="0"/>
              <a:t>2023. 5. 14.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967D654-9F61-43EA-8344-FB63D58665B5}" type="slidenum">
              <a:rPr lang="ko-KR" altLang="en-US" smtClean="0"/>
              <a:t>‹#›</a:t>
            </a:fld>
            <a:endParaRPr lang="ko-KR" altLang="en-US"/>
          </a:p>
        </p:txBody>
      </p:sp>
    </p:spTree>
    <p:extLst>
      <p:ext uri="{BB962C8B-B14F-4D97-AF65-F5344CB8AC3E}">
        <p14:creationId xmlns:p14="http://schemas.microsoft.com/office/powerpoint/2010/main" val="6519400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6073"/>
          </a:xfrm>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244530"/>
            <a:ext cx="5181600" cy="4932433"/>
          </a:xfrm>
        </p:spPr>
        <p:txBody>
          <a:body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Content Placeholder 3"/>
          <p:cNvSpPr>
            <a:spLocks noGrp="1"/>
          </p:cNvSpPr>
          <p:nvPr>
            <p:ph sz="half" idx="2"/>
          </p:nvPr>
        </p:nvSpPr>
        <p:spPr>
          <a:xfrm>
            <a:off x="6172200" y="1244530"/>
            <a:ext cx="5181600" cy="4932433"/>
          </a:xfrm>
        </p:spPr>
        <p:txBody>
          <a:bodyPr/>
          <a:lstStyle/>
          <a:p>
            <a:pPr lvl="0"/>
            <a:r>
              <a:rPr lang="en-US" altLang="ko-KR"/>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5" name="Date Placeholder 4"/>
          <p:cNvSpPr>
            <a:spLocks noGrp="1"/>
          </p:cNvSpPr>
          <p:nvPr>
            <p:ph type="dt" sz="half" idx="10"/>
          </p:nvPr>
        </p:nvSpPr>
        <p:spPr/>
        <p:txBody>
          <a:bodyPr/>
          <a:lstStyle/>
          <a:p>
            <a:fld id="{2DF44A1E-4461-457A-8877-73037EDF43B9}" type="datetime1">
              <a:rPr lang="ko-KR" altLang="en-US" smtClean="0"/>
              <a:t>2023. 5. 14.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967D654-9F61-43EA-8344-FB63D58665B5}" type="slidenum">
              <a:rPr lang="ko-KR" altLang="en-US" smtClean="0"/>
              <a:t>‹#›</a:t>
            </a:fld>
            <a:endParaRPr lang="ko-KR" altLang="en-US"/>
          </a:p>
        </p:txBody>
      </p:sp>
      <p:cxnSp>
        <p:nvCxnSpPr>
          <p:cNvPr id="8" name="직선 연결선 7"/>
          <p:cNvCxnSpPr/>
          <p:nvPr userDrawn="1"/>
        </p:nvCxnSpPr>
        <p:spPr>
          <a:xfrm>
            <a:off x="0" y="1119708"/>
            <a:ext cx="121920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90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D33DCEF1-11AB-4304-B12C-A16E7B134EA0}" type="datetime1">
              <a:rPr lang="ko-KR" altLang="en-US" smtClean="0"/>
              <a:t>2023. 5. 14.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8967D654-9F61-43EA-8344-FB63D58665B5}" type="slidenum">
              <a:rPr lang="ko-KR" altLang="en-US" smtClean="0"/>
              <a:t>‹#›</a:t>
            </a:fld>
            <a:endParaRPr lang="ko-KR" altLang="en-US"/>
          </a:p>
        </p:txBody>
      </p:sp>
    </p:spTree>
    <p:extLst>
      <p:ext uri="{BB962C8B-B14F-4D97-AF65-F5344CB8AC3E}">
        <p14:creationId xmlns:p14="http://schemas.microsoft.com/office/powerpoint/2010/main" val="2844184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B4D39F09-EC8A-4AC1-B84E-1E035BF191BF}" type="datetime1">
              <a:rPr lang="ko-KR" altLang="en-US" smtClean="0"/>
              <a:t>2023. 5. 14.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8967D654-9F61-43EA-8344-FB63D58665B5}" type="slidenum">
              <a:rPr lang="ko-KR" altLang="en-US" smtClean="0"/>
              <a:t>‹#›</a:t>
            </a:fld>
            <a:endParaRPr lang="ko-KR" altLang="en-US"/>
          </a:p>
        </p:txBody>
      </p:sp>
    </p:spTree>
    <p:extLst>
      <p:ext uri="{BB962C8B-B14F-4D97-AF65-F5344CB8AC3E}">
        <p14:creationId xmlns:p14="http://schemas.microsoft.com/office/powerpoint/2010/main" val="3940056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15" name="그림 개체 틀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
        <p:nvSpPr>
          <p:cNvPr id="2" name="제목 1">
            <a:extLst>
              <a:ext uri="{FF2B5EF4-FFF2-40B4-BE49-F238E27FC236}">
                <a16:creationId xmlns:a16="http://schemas.microsoft.com/office/drawing/2014/main" id="{9696CF8C-1EA0-4E47-AC60-CAC3B80A3C5D}"/>
              </a:ext>
            </a:extLst>
          </p:cNvPr>
          <p:cNvSpPr>
            <a:spLocks noGrp="1"/>
          </p:cNvSpPr>
          <p:nvPr>
            <p:ph type="title"/>
          </p:nvPr>
        </p:nvSpPr>
        <p:spPr>
          <a:xfrm>
            <a:off x="804672" y="1061890"/>
            <a:ext cx="6190488" cy="1179576"/>
          </a:xfrm>
        </p:spPr>
        <p:txBody>
          <a:bodyPr lIns="91440" tIns="45720" rIns="91440" bIns="45720" rtlCol="0" anchor="b"/>
          <a:lstStyle>
            <a:lvl1pPr>
              <a:defRPr sz="5400">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내용 개체 틀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atin typeface="맑은 고딕" panose="020B0503020000020004" pitchFamily="50" charset="-127"/>
                <a:ea typeface="맑은 고딕" panose="020B0503020000020004" pitchFamily="50" charset="-127"/>
              </a:defRPr>
            </a:lvl1pPr>
            <a:lvl2pPr marL="228600">
              <a:defRPr sz="1800">
                <a:latin typeface="맑은 고딕" panose="020B0503020000020004" pitchFamily="50" charset="-127"/>
                <a:ea typeface="맑은 고딕" panose="020B0503020000020004" pitchFamily="50" charset="-127"/>
              </a:defRPr>
            </a:lvl2pPr>
            <a:lvl3pPr marL="457200">
              <a:defRPr sz="1600">
                <a:latin typeface="맑은 고딕" panose="020B0503020000020004" pitchFamily="50" charset="-127"/>
                <a:ea typeface="맑은 고딕" panose="020B0503020000020004" pitchFamily="50" charset="-127"/>
              </a:defRPr>
            </a:lvl3pPr>
            <a:lvl4pPr marL="685800">
              <a:defRPr sz="1400">
                <a:latin typeface="맑은 고딕" panose="020B0503020000020004" pitchFamily="50" charset="-127"/>
                <a:ea typeface="맑은 고딕" panose="020B0503020000020004" pitchFamily="50" charset="-127"/>
              </a:defRPr>
            </a:lvl4pPr>
            <a:lvl5pPr>
              <a:defRPr sz="1400"/>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p:txBody>
      </p:sp>
      <p:sp>
        <p:nvSpPr>
          <p:cNvPr id="4" name="날짜 개체 틀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latin typeface="맑은 고딕" panose="020B0503020000020004" pitchFamily="50" charset="-127"/>
                <a:ea typeface="맑은 고딕" panose="020B0503020000020004" pitchFamily="50" charset="-127"/>
              </a:defRPr>
            </a:lvl1pPr>
          </a:lstStyle>
          <a:p>
            <a:fld id="{75D864A0-A078-5449-9F85-835D16ABD96F}" type="datetime1">
              <a:rPr lang="ko-KR" altLang="en-US" noProof="0" smtClean="0"/>
              <a:t>2023. 5. 14.</a:t>
            </a:fld>
            <a:endParaRPr lang="ko-KR" altLang="en-US" noProof="0" dirty="0"/>
          </a:p>
        </p:txBody>
      </p:sp>
      <p:sp>
        <p:nvSpPr>
          <p:cNvPr id="5" name="바닥글 개체 틀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latin typeface="맑은 고딕" panose="020B0503020000020004" pitchFamily="50" charset="-127"/>
                <a:ea typeface="맑은 고딕" panose="020B0503020000020004" pitchFamily="50" charset="-127"/>
              </a:defRPr>
            </a:lvl1pPr>
          </a:lstStyle>
          <a:p>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6" name="슬라이드 번호 개체 틀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latin typeface="맑은 고딕" panose="020B0503020000020004" pitchFamily="50" charset="-127"/>
                <a:ea typeface="맑은 고딕" panose="020B0503020000020004" pitchFamily="50" charset="-127"/>
              </a:defRPr>
            </a:lvl1pPr>
          </a:lstStyle>
          <a:p>
            <a:fld id="{D8DA9DAA-006C-4F4B-980E-E3DF019B24E2}" type="slidenum">
              <a:rPr lang="en-US" altLang="ko-KR" smtClean="0"/>
              <a:pPr/>
              <a:t>‹#›</a:t>
            </a:fld>
            <a:endParaRPr lang="ko-KR" altLang="en-US" noProof="0" dirty="0"/>
          </a:p>
        </p:txBody>
      </p:sp>
      <p:cxnSp>
        <p:nvCxnSpPr>
          <p:cNvPr id="9" name="직선 연결선(S)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그래픽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9" name="그래픽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625946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C58BA5-5880-4737-9C59-8152A5BD3FDF}" type="datetime1">
              <a:rPr lang="ko-KR" altLang="en-US" smtClean="0"/>
              <a:t>2023. 5. 14.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8967D654-9F61-43EA-8344-FB63D58665B5}" type="slidenum">
              <a:rPr lang="ko-KR" altLang="en-US" smtClean="0"/>
              <a:t>‹#›</a:t>
            </a:fld>
            <a:endParaRPr lang="ko-KR" altLang="en-US"/>
          </a:p>
        </p:txBody>
      </p:sp>
    </p:spTree>
    <p:extLst>
      <p:ext uri="{BB962C8B-B14F-4D97-AF65-F5344CB8AC3E}">
        <p14:creationId xmlns:p14="http://schemas.microsoft.com/office/powerpoint/2010/main" val="30502543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7173D3CF-CD48-4452-A4FF-178F0EFF556B}" type="datetime1">
              <a:rPr lang="ko-KR" altLang="en-US" smtClean="0"/>
              <a:t>2023. 5. 14.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967D654-9F61-43EA-8344-FB63D58665B5}" type="slidenum">
              <a:rPr lang="ko-KR" altLang="en-US" smtClean="0"/>
              <a:t>‹#›</a:t>
            </a:fld>
            <a:endParaRPr lang="ko-KR" altLang="en-US"/>
          </a:p>
        </p:txBody>
      </p:sp>
    </p:spTree>
    <p:extLst>
      <p:ext uri="{BB962C8B-B14F-4D97-AF65-F5344CB8AC3E}">
        <p14:creationId xmlns:p14="http://schemas.microsoft.com/office/powerpoint/2010/main" val="37038911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B3D3012A-B4B5-447D-8B13-750039D16D88}" type="datetime1">
              <a:rPr lang="ko-KR" altLang="en-US" smtClean="0"/>
              <a:t>2023. 5. 14.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967D654-9F61-43EA-8344-FB63D58665B5}" type="slidenum">
              <a:rPr lang="ko-KR" altLang="en-US" smtClean="0"/>
              <a:t>‹#›</a:t>
            </a:fld>
            <a:endParaRPr lang="ko-KR" altLang="en-US"/>
          </a:p>
        </p:txBody>
      </p:sp>
    </p:spTree>
    <p:extLst>
      <p:ext uri="{BB962C8B-B14F-4D97-AF65-F5344CB8AC3E}">
        <p14:creationId xmlns:p14="http://schemas.microsoft.com/office/powerpoint/2010/main" val="30795648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EEFCD276-D1E4-48EC-9D2E-6EB12CA36CE5}" type="datetime1">
              <a:rPr lang="ko-KR" altLang="en-US" smtClean="0"/>
              <a:t>2023. 5. 14.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967D654-9F61-43EA-8344-FB63D58665B5}" type="slidenum">
              <a:rPr lang="ko-KR" altLang="en-US" smtClean="0"/>
              <a:t>‹#›</a:t>
            </a:fld>
            <a:endParaRPr lang="ko-KR" altLang="en-US"/>
          </a:p>
        </p:txBody>
      </p:sp>
    </p:spTree>
    <p:extLst>
      <p:ext uri="{BB962C8B-B14F-4D97-AF65-F5344CB8AC3E}">
        <p14:creationId xmlns:p14="http://schemas.microsoft.com/office/powerpoint/2010/main" val="2317784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26D73F01-06BC-45C2-9294-AD2FDD7749E9}" type="datetime1">
              <a:rPr lang="ko-KR" altLang="en-US" smtClean="0"/>
              <a:t>2023. 5. 14.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967D654-9F61-43EA-8344-FB63D58665B5}" type="slidenum">
              <a:rPr lang="ko-KR" altLang="en-US" smtClean="0"/>
              <a:t>‹#›</a:t>
            </a:fld>
            <a:endParaRPr lang="ko-KR" altLang="en-US"/>
          </a:p>
        </p:txBody>
      </p:sp>
    </p:spTree>
    <p:extLst>
      <p:ext uri="{BB962C8B-B14F-4D97-AF65-F5344CB8AC3E}">
        <p14:creationId xmlns:p14="http://schemas.microsoft.com/office/powerpoint/2010/main" val="212481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구역 머리글">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부제목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US" noProof="0" dirty="0"/>
          </a:p>
        </p:txBody>
      </p:sp>
      <p:sp>
        <p:nvSpPr>
          <p:cNvPr id="4" name="그래픽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5" name="그래픽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6" name="그래픽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7" name="그래픽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1" name="그래픽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3" name="그래픽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584497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ko-KR" altLang="en-US" noProof="0"/>
              <a:t>마스터 제목 스타일 편집</a:t>
            </a:r>
            <a:endParaRPr lang="ko-KR" altLang="en-US" noProof="0" dirty="0"/>
          </a:p>
        </p:txBody>
      </p:sp>
      <p:sp>
        <p:nvSpPr>
          <p:cNvPr id="3" name="내용 개체 틀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US" noProof="0" dirty="0"/>
          </a:p>
        </p:txBody>
      </p:sp>
      <p:sp>
        <p:nvSpPr>
          <p:cNvPr id="6" name="슬라이드 번호 개체 틀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US" altLang="ko-KR" noProof="0" smtClean="0"/>
              <a:t>‹#›</a:t>
            </a:fld>
            <a:endParaRPr lang="ko-KR" altLang="en-US" noProof="0" dirty="0"/>
          </a:p>
        </p:txBody>
      </p:sp>
      <p:cxnSp>
        <p:nvCxnSpPr>
          <p:cNvPr id="7" name="직선 연결선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471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부제목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ko-KR" altLang="en-US" noProof="0"/>
              <a:t>클릭하여 마스터 부제목 스타일 편집</a:t>
            </a:r>
            <a:endParaRPr lang="ko-KR" altLang="en-US" noProof="0" dirty="0"/>
          </a:p>
        </p:txBody>
      </p:sp>
      <p:sp>
        <p:nvSpPr>
          <p:cNvPr id="5" name="바닥글 개체 틀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latin typeface="맑은 고딕" panose="020B0503020000020004" pitchFamily="50" charset="-127"/>
                <a:ea typeface="맑은 고딕" panose="020B0503020000020004" pitchFamily="50" charset="-127"/>
              </a:defRPr>
            </a:lvl1pPr>
          </a:lstStyle>
          <a:p>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6" name="슬라이드 번호 개체 틀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latin typeface="맑은 고딕" panose="020B0503020000020004" pitchFamily="50" charset="-127"/>
                <a:ea typeface="맑은 고딕" panose="020B0503020000020004" pitchFamily="50" charset="-127"/>
              </a:defRPr>
            </a:lvl1pPr>
          </a:lstStyle>
          <a:p>
            <a:fld id="{D8DA9DAA-006C-4F4B-980E-E3DF019B24E2}" type="slidenum">
              <a:rPr lang="en-US" altLang="ko-KR" noProof="0" smtClean="0"/>
              <a:pPr/>
              <a:t>‹#›</a:t>
            </a:fld>
            <a:endParaRPr lang="ko-KR" altLang="en-US" noProof="0" dirty="0"/>
          </a:p>
        </p:txBody>
      </p:sp>
      <p:cxnSp>
        <p:nvCxnSpPr>
          <p:cNvPr id="7" name="직선 연결선(S)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noProof="0" dirty="0">
              <a:latin typeface="맑은 고딕" panose="020B0503020000020004" pitchFamily="50" charset="-127"/>
              <a:ea typeface="맑은 고딕" panose="020B0503020000020004" pitchFamily="50" charset="-127"/>
            </a:endParaRPr>
          </a:p>
        </p:txBody>
      </p:sp>
      <p:sp>
        <p:nvSpPr>
          <p:cNvPr id="13" name="그림 개체 틀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그림을 추가하려면 아이콘을 클릭하십시오</a:t>
            </a:r>
            <a:endParaRPr lang="ko-KR" altLang="en-US" noProof="0" dirty="0"/>
          </a:p>
        </p:txBody>
      </p:sp>
    </p:spTree>
    <p:extLst>
      <p:ext uri="{BB962C8B-B14F-4D97-AF65-F5344CB8AC3E}">
        <p14:creationId xmlns:p14="http://schemas.microsoft.com/office/powerpoint/2010/main" val="2369683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제목 및 콘텐츠">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직함</a:t>
            </a:r>
          </a:p>
        </p:txBody>
      </p:sp>
      <p:sp>
        <p:nvSpPr>
          <p:cNvPr id="3" name="내용 개체 틀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latin typeface="맑은 고딕" panose="020B0503020000020004" pitchFamily="50" charset="-127"/>
                <a:ea typeface="맑은 고딕" panose="020B0503020000020004" pitchFamily="50" charset="-127"/>
              </a:defRPr>
            </a:lvl1pPr>
            <a:lvl2pPr>
              <a:defRPr>
                <a:solidFill>
                  <a:schemeClr val="bg1"/>
                </a:solidFill>
                <a:latin typeface="맑은 고딕" panose="020B0503020000020004" pitchFamily="50" charset="-127"/>
                <a:ea typeface="맑은 고딕" panose="020B0503020000020004" pitchFamily="50" charset="-127"/>
              </a:defRPr>
            </a:lvl2pPr>
            <a:lvl3pPr>
              <a:defRPr>
                <a:solidFill>
                  <a:schemeClr val="bg1"/>
                </a:solidFill>
                <a:latin typeface="맑은 고딕" panose="020B0503020000020004" pitchFamily="50" charset="-127"/>
                <a:ea typeface="맑은 고딕" panose="020B0503020000020004" pitchFamily="50" charset="-127"/>
              </a:defRPr>
            </a:lvl3pPr>
            <a:lvl4pPr>
              <a:defRPr>
                <a:solidFill>
                  <a:schemeClr val="bg1"/>
                </a:solidFill>
                <a:latin typeface="맑은 고딕" panose="020B0503020000020004" pitchFamily="50" charset="-127"/>
                <a:ea typeface="맑은 고딕" panose="020B0503020000020004" pitchFamily="50" charset="-127"/>
              </a:defRPr>
            </a:lvl4pPr>
            <a:lvl5pPr>
              <a:defRPr>
                <a:solidFill>
                  <a:schemeClr val="bg1"/>
                </a:solidFill>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US" noProof="0" dirty="0"/>
          </a:p>
        </p:txBody>
      </p:sp>
      <p:sp>
        <p:nvSpPr>
          <p:cNvPr id="4" name="날짜 개체 틀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latin typeface="맑은 고딕" panose="020B0503020000020004" pitchFamily="50" charset="-127"/>
                <a:ea typeface="맑은 고딕" panose="020B0503020000020004" pitchFamily="50" charset="-127"/>
              </a:defRPr>
            </a:lvl1pPr>
          </a:lstStyle>
          <a:p>
            <a:fld id="{9985B0CE-4868-3448-85FF-84B74027996C}" type="datetime1">
              <a:rPr lang="ko-KR" altLang="en-US" noProof="0" smtClean="0"/>
              <a:t>2023. 5. 14.</a:t>
            </a:fld>
            <a:endParaRPr lang="ko-KR" altLang="en-US" noProof="0" dirty="0"/>
          </a:p>
        </p:txBody>
      </p:sp>
      <p:sp>
        <p:nvSpPr>
          <p:cNvPr id="5" name="바닥글 개체 틀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latin typeface="맑은 고딕" panose="020B0503020000020004" pitchFamily="50" charset="-127"/>
                <a:ea typeface="맑은 고딕" panose="020B0503020000020004" pitchFamily="50" charset="-127"/>
              </a:defRPr>
            </a:lvl1pPr>
          </a:lstStyle>
          <a:p>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6" name="슬라이드 번호 개체 틀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latin typeface="맑은 고딕" panose="020B0503020000020004" pitchFamily="50" charset="-127"/>
                <a:ea typeface="맑은 고딕" panose="020B0503020000020004" pitchFamily="50" charset="-127"/>
              </a:defRPr>
            </a:lvl1pPr>
          </a:lstStyle>
          <a:p>
            <a:fld id="{D8DA9DAA-006C-4F4B-980E-E3DF019B24E2}" type="slidenum">
              <a:rPr lang="en-US" altLang="ko-KR" noProof="0" smtClean="0"/>
              <a:pPr/>
              <a:t>‹#›</a:t>
            </a:fld>
            <a:endParaRPr lang="ko-KR" altLang="en-US" noProof="0" dirty="0"/>
          </a:p>
        </p:txBody>
      </p:sp>
      <p:sp>
        <p:nvSpPr>
          <p:cNvPr id="9" name="그래픽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1" name="그래픽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686507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두 개의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3" name="내용 개체 틀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atin typeface="맑은 고딕" panose="020B0503020000020004" pitchFamily="50" charset="-127"/>
                <a:ea typeface="맑은 고딕" panose="020B0503020000020004" pitchFamily="50" charset="-127"/>
              </a:defRPr>
            </a:lvl1pPr>
            <a:lvl2pPr>
              <a:defRPr sz="2000">
                <a:latin typeface="맑은 고딕" panose="020B0503020000020004" pitchFamily="50" charset="-127"/>
                <a:ea typeface="맑은 고딕" panose="020B0503020000020004" pitchFamily="50" charset="-127"/>
              </a:defRPr>
            </a:lvl2pPr>
            <a:lvl3pPr>
              <a:defRPr sz="1800">
                <a:latin typeface="맑은 고딕" panose="020B0503020000020004" pitchFamily="50" charset="-127"/>
                <a:ea typeface="맑은 고딕" panose="020B0503020000020004" pitchFamily="50" charset="-127"/>
              </a:defRPr>
            </a:lvl3pPr>
            <a:lvl4pPr>
              <a:defRPr sz="1600">
                <a:latin typeface="맑은 고딕" panose="020B0503020000020004" pitchFamily="50" charset="-127"/>
                <a:ea typeface="맑은 고딕" panose="020B0503020000020004" pitchFamily="50" charset="-127"/>
              </a:defRPr>
            </a:lvl4pPr>
            <a:lvl5pPr>
              <a:defRPr sz="1600">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US" noProof="0" dirty="0"/>
          </a:p>
        </p:txBody>
      </p:sp>
      <p:sp>
        <p:nvSpPr>
          <p:cNvPr id="4" name="내용 개체 틀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atin typeface="맑은 고딕" panose="020B0503020000020004" pitchFamily="50" charset="-127"/>
                <a:ea typeface="맑은 고딕" panose="020B0503020000020004" pitchFamily="50" charset="-127"/>
              </a:defRPr>
            </a:lvl1pPr>
            <a:lvl2pPr>
              <a:defRPr sz="2000">
                <a:latin typeface="맑은 고딕" panose="020B0503020000020004" pitchFamily="50" charset="-127"/>
                <a:ea typeface="맑은 고딕" panose="020B0503020000020004" pitchFamily="50" charset="-127"/>
              </a:defRPr>
            </a:lvl2pPr>
            <a:lvl3pPr>
              <a:defRPr sz="1800">
                <a:latin typeface="맑은 고딕" panose="020B0503020000020004" pitchFamily="50" charset="-127"/>
                <a:ea typeface="맑은 고딕" panose="020B0503020000020004" pitchFamily="50" charset="-127"/>
              </a:defRPr>
            </a:lvl3pPr>
            <a:lvl4pPr>
              <a:defRPr sz="1600">
                <a:latin typeface="맑은 고딕" panose="020B0503020000020004" pitchFamily="50" charset="-127"/>
                <a:ea typeface="맑은 고딕" panose="020B0503020000020004" pitchFamily="50" charset="-127"/>
              </a:defRPr>
            </a:lvl4pPr>
            <a:lvl5pPr>
              <a:defRPr sz="1600">
                <a:latin typeface="맑은 고딕" panose="020B0503020000020004" pitchFamily="50" charset="-127"/>
                <a:ea typeface="맑은 고딕" panose="020B0503020000020004" pitchFamily="50" charset="-127"/>
              </a:defRPr>
            </a:lvl5pPr>
          </a:lstStyle>
          <a:p>
            <a:pPr lvl="0" rtl="0"/>
            <a:r>
              <a:rPr lang="ko-KR" altLang="en-US" noProof="0"/>
              <a:t>마스터 텍스트 스타일을 편집하려면 클릭</a:t>
            </a:r>
          </a:p>
          <a:p>
            <a:pPr lvl="1" rtl="0"/>
            <a:r>
              <a:rPr lang="ko-KR" altLang="en-US" noProof="0"/>
              <a:t>두 번째 수준</a:t>
            </a:r>
          </a:p>
          <a:p>
            <a:pPr lvl="2" rtl="0"/>
            <a:r>
              <a:rPr lang="ko-KR" altLang="en-US" noProof="0"/>
              <a:t>세 번째 수준</a:t>
            </a:r>
          </a:p>
          <a:p>
            <a:pPr lvl="3" rtl="0"/>
            <a:r>
              <a:rPr lang="ko-KR" altLang="en-US" noProof="0"/>
              <a:t>네 번째 수준</a:t>
            </a:r>
          </a:p>
          <a:p>
            <a:pPr lvl="4" rtl="0"/>
            <a:r>
              <a:rPr lang="ko-KR" altLang="en-US" noProof="0"/>
              <a:t>다섯 번째 수준</a:t>
            </a:r>
            <a:endParaRPr lang="ko-KR" altLang="en-US" noProof="0" dirty="0"/>
          </a:p>
        </p:txBody>
      </p:sp>
      <p:cxnSp>
        <p:nvCxnSpPr>
          <p:cNvPr id="8" name="직선 연결선(S)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그래픽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2" name="그래픽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
        <p:nvSpPr>
          <p:cNvPr id="14" name="그래픽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ko-KR" altLang="en-US" noProof="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15166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ko-KR" altLang="en-US" noProof="0" dirty="0"/>
              <a:t>마스터 제목 스타일 편집</a:t>
            </a:r>
          </a:p>
        </p:txBody>
      </p:sp>
      <p:sp>
        <p:nvSpPr>
          <p:cNvPr id="3" name="텍스트 개체 틀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ko-KR" altLang="en-US" noProof="0" dirty="0"/>
              <a:t>마스터 텍스트 스타일을 편집하려면 클릭하세요</a:t>
            </a:r>
            <a:r>
              <a:rPr lang="en-US" altLang="ko-KR" noProof="0" dirty="0"/>
              <a:t>.</a:t>
            </a:r>
          </a:p>
          <a:p>
            <a:pPr lvl="1" rtl="0"/>
            <a:r>
              <a:rPr lang="ko-KR" altLang="en-US" noProof="0" dirty="0"/>
              <a:t>둘째 수준</a:t>
            </a:r>
          </a:p>
          <a:p>
            <a:pPr lvl="2" rtl="0"/>
            <a:r>
              <a:rPr lang="ko-KR" altLang="en-US" noProof="0" dirty="0"/>
              <a:t>셋째 수준</a:t>
            </a:r>
          </a:p>
          <a:p>
            <a:pPr lvl="3" rtl="0"/>
            <a:r>
              <a:rPr lang="ko-KR" altLang="en-US" noProof="0" dirty="0"/>
              <a:t>넷째 수준</a:t>
            </a:r>
          </a:p>
          <a:p>
            <a:pPr lvl="4" rtl="0"/>
            <a:r>
              <a:rPr lang="ko-KR" altLang="en-US" noProof="0" dirty="0"/>
              <a:t>다섯째 수준</a:t>
            </a:r>
          </a:p>
        </p:txBody>
      </p:sp>
      <p:sp>
        <p:nvSpPr>
          <p:cNvPr id="4" name="날짜 개체 틀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latin typeface="맑은 고딕" panose="020B0503020000020004" pitchFamily="50" charset="-127"/>
                <a:ea typeface="맑은 고딕" panose="020B0503020000020004" pitchFamily="50" charset="-127"/>
              </a:defRPr>
            </a:lvl1pPr>
          </a:lstStyle>
          <a:p>
            <a:fld id="{97080F89-15A6-BA4F-B9F3-86F6DB263020}" type="datetime1">
              <a:rPr lang="ko-KR" altLang="en-US" noProof="0" smtClean="0"/>
              <a:t>2023. 5. 14.</a:t>
            </a:fld>
            <a:endParaRPr lang="ko-KR" altLang="en-US" noProof="0" dirty="0"/>
          </a:p>
        </p:txBody>
      </p:sp>
      <p:sp>
        <p:nvSpPr>
          <p:cNvPr id="5" name="바닥글 개체 틀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latin typeface="맑은 고딕" panose="020B0503020000020004" pitchFamily="50" charset="-127"/>
                <a:ea typeface="맑은 고딕" panose="020B0503020000020004" pitchFamily="50" charset="-127"/>
              </a:defRPr>
            </a:lvl1pPr>
          </a:lstStyle>
          <a:p>
            <a:r>
              <a:rPr lang="ko-KR" altLang="en-US" noProof="0"/>
              <a:t>자연어처리의 최신동향</a:t>
            </a:r>
            <a:r>
              <a:rPr lang="en-US" altLang="ko-KR" noProof="0"/>
              <a:t>-3: </a:t>
            </a:r>
            <a:r>
              <a:rPr lang="en" altLang="ko-KR" noProof="0"/>
              <a:t>Transformer</a:t>
            </a:r>
            <a:r>
              <a:rPr lang="ko-KR" altLang="en-US" noProof="0"/>
              <a:t>기반의 사전학습모델들 </a:t>
            </a:r>
            <a:endParaRPr lang="ko-KR" altLang="en-US" noProof="0" dirty="0"/>
          </a:p>
        </p:txBody>
      </p:sp>
      <p:sp>
        <p:nvSpPr>
          <p:cNvPr id="6" name="슬라이드 번호 개체 틀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latin typeface="맑은 고딕" panose="020B0503020000020004" pitchFamily="50" charset="-127"/>
                <a:ea typeface="맑은 고딕" panose="020B0503020000020004" pitchFamily="50" charset="-127"/>
              </a:defRPr>
            </a:lvl1pPr>
          </a:lstStyle>
          <a:p>
            <a:fld id="{D8DA9DAA-006C-4F4B-980E-E3DF019B24E2}" type="slidenum">
              <a:rPr lang="en-US" altLang="ko-KR" smtClean="0"/>
              <a:pPr/>
              <a:t>‹#›</a:t>
            </a:fld>
            <a:endParaRPr lang="ko-KR" altLang="en-US" noProof="0" dirty="0"/>
          </a:p>
        </p:txBody>
      </p:sp>
    </p:spTree>
    <p:extLst>
      <p:ext uri="{BB962C8B-B14F-4D97-AF65-F5344CB8AC3E}">
        <p14:creationId xmlns:p14="http://schemas.microsoft.com/office/powerpoint/2010/main" val="374692220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hf hdr="0" dt="0"/>
  <p:txStyles>
    <p:titleStyle>
      <a:lvl1pPr algn="l" defTabSz="914400" rtl="0" eaLnBrk="1" latinLnBrk="1" hangingPunct="1">
        <a:lnSpc>
          <a:spcPct val="90000"/>
        </a:lnSpc>
        <a:spcBef>
          <a:spcPct val="0"/>
        </a:spcBef>
        <a:buNone/>
        <a:defRPr sz="44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맑은 고딕" panose="020B0503020000020004" pitchFamily="50" charset="-127"/>
          <a:ea typeface="맑은 고딕" panose="020B0503020000020004"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70D52-D50C-F747-A653-289521E71286}" type="datetime1">
              <a:rPr kumimoji="1" lang="ko-KR" altLang="en-US" smtClean="0"/>
              <a:t>2023. 5. 14.</a:t>
            </a:fld>
            <a:endParaRPr kumimoji="1" lang="ko-Kore-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73AF4-D88F-3F41-8654-7D350C01DD39}" type="slidenum">
              <a:rPr kumimoji="1" lang="ko-Kore-KR" altLang="en-US" smtClean="0"/>
              <a:t>‹#›</a:t>
            </a:fld>
            <a:endParaRPr kumimoji="1" lang="ko-Kore-KR" altLang="en-US"/>
          </a:p>
        </p:txBody>
      </p:sp>
    </p:spTree>
    <p:extLst>
      <p:ext uri="{BB962C8B-B14F-4D97-AF65-F5344CB8AC3E}">
        <p14:creationId xmlns:p14="http://schemas.microsoft.com/office/powerpoint/2010/main" val="395952643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34"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737165"/>
          </a:xfrm>
          <a:prstGeom prst="rect">
            <a:avLst/>
          </a:prstGeom>
        </p:spPr>
        <p:txBody>
          <a:bodyPr vert="horz" lIns="91440" tIns="45720" rIns="91440" bIns="45720" rtlCol="0" anchor="ctr">
            <a:normAutofit/>
          </a:bodyPr>
          <a:lstStyle/>
          <a:p>
            <a:r>
              <a:rPr lang="en-US" altLang="ko-KR" dirty="0"/>
              <a:t>Click to edit Master title style</a:t>
            </a:r>
            <a:endParaRPr lang="ko-KR" altLang="en-US" dirty="0"/>
          </a:p>
        </p:txBody>
      </p:sp>
      <p:sp>
        <p:nvSpPr>
          <p:cNvPr id="3" name="Text Placeholder 2"/>
          <p:cNvSpPr>
            <a:spLocks noGrp="1"/>
          </p:cNvSpPr>
          <p:nvPr>
            <p:ph type="body" idx="1"/>
          </p:nvPr>
        </p:nvSpPr>
        <p:spPr>
          <a:xfrm>
            <a:off x="838200" y="1202499"/>
            <a:ext cx="10515600" cy="4974464"/>
          </a:xfrm>
          <a:prstGeom prst="rect">
            <a:avLst/>
          </a:prstGeom>
        </p:spPr>
        <p:txBody>
          <a:bodyPr vert="horz" lIns="91440" tIns="45720" rIns="91440" bIns="45720" rtlCol="0">
            <a:normAutofit/>
          </a:bodyPr>
          <a:lstStyle/>
          <a:p>
            <a:pPr lvl="0"/>
            <a:r>
              <a:rPr lang="en-US" altLang="ko-KR" dirty="0"/>
              <a:t>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12792-D4AC-4D76-9F5A-5443442E5997}" type="datetime1">
              <a:rPr lang="ko-KR" altLang="en-US" smtClean="0"/>
              <a:t>2023. 5. 14.</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7D654-9F61-43EA-8344-FB63D58665B5}" type="slidenum">
              <a:rPr lang="ko-KR" altLang="en-US" smtClean="0"/>
              <a:pPr/>
              <a:t>‹#›</a:t>
            </a:fld>
            <a:r>
              <a:rPr lang="en-US" altLang="ko-KR" dirty="0"/>
              <a:t>/10</a:t>
            </a:r>
            <a:endParaRPr lang="ko-KR" altLang="en-US" dirty="0"/>
          </a:p>
        </p:txBody>
      </p:sp>
    </p:spTree>
    <p:extLst>
      <p:ext uri="{BB962C8B-B14F-4D97-AF65-F5344CB8AC3E}">
        <p14:creationId xmlns:p14="http://schemas.microsoft.com/office/powerpoint/2010/main" val="75849789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hdr="0" ftr="0" dt="0"/>
  <p:txStyles>
    <p:titleStyle>
      <a:lvl1pPr algn="l" defTabSz="914400" rtl="0" eaLnBrk="1" latinLnBrk="1"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pshin@snu.ac.kr"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hyperlink" Target="https://www.sciencedirect.com/science/article/pii/S2666651021000231" TargetMode="External"/><Relationship Id="rId4" Type="http://schemas.openxmlformats.org/officeDocument/2006/relationships/hyperlink" Target="http://knlp.snu.ac.k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emf"/><Relationship Id="rId2" Type="http://schemas.openxmlformats.org/officeDocument/2006/relationships/image" Target="../media/image267.png"/><Relationship Id="rId1" Type="http://schemas.openxmlformats.org/officeDocument/2006/relationships/slideLayout" Target="../slideLayouts/slideLayout29.xml"/><Relationship Id="rId6" Type="http://schemas.openxmlformats.org/officeDocument/2006/relationships/image" Target="../media/image271.emf"/><Relationship Id="rId11" Type="http://schemas.openxmlformats.org/officeDocument/2006/relationships/image" Target="../media/image276.emf"/><Relationship Id="rId5" Type="http://schemas.openxmlformats.org/officeDocument/2006/relationships/image" Target="../media/image270.png"/><Relationship Id="rId10" Type="http://schemas.openxmlformats.org/officeDocument/2006/relationships/image" Target="../media/image275.emf"/><Relationship Id="rId4" Type="http://schemas.openxmlformats.org/officeDocument/2006/relationships/image" Target="../media/image269.png"/><Relationship Id="rId9" Type="http://schemas.openxmlformats.org/officeDocument/2006/relationships/image" Target="../media/image274.emf"/></Relationships>
</file>

<file path=ppt/slides/_rels/slide101.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12" Type="http://schemas.openxmlformats.org/officeDocument/2006/relationships/image" Target="../media/image286.emf"/><Relationship Id="rId2" Type="http://schemas.openxmlformats.org/officeDocument/2006/relationships/notesSlide" Target="../notesSlides/notesSlide41.xml"/><Relationship Id="rId1" Type="http://schemas.openxmlformats.org/officeDocument/2006/relationships/slideLayout" Target="../slideLayouts/slideLayout29.xml"/><Relationship Id="rId6" Type="http://schemas.openxmlformats.org/officeDocument/2006/relationships/image" Target="../media/image280.png"/><Relationship Id="rId11" Type="http://schemas.openxmlformats.org/officeDocument/2006/relationships/image" Target="../media/image285.png"/><Relationship Id="rId5" Type="http://schemas.openxmlformats.org/officeDocument/2006/relationships/image" Target="../media/image279.png"/><Relationship Id="rId10" Type="http://schemas.openxmlformats.org/officeDocument/2006/relationships/image" Target="../media/image284.png"/><Relationship Id="rId4" Type="http://schemas.openxmlformats.org/officeDocument/2006/relationships/image" Target="../media/image278.png"/><Relationship Id="rId9" Type="http://schemas.openxmlformats.org/officeDocument/2006/relationships/image" Target="../media/image283.png"/></Relationships>
</file>

<file path=ppt/slides/_rels/slide10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42.xml"/><Relationship Id="rId1" Type="http://schemas.openxmlformats.org/officeDocument/2006/relationships/slideLayout" Target="../slideLayouts/slideLayout29.xml"/><Relationship Id="rId4" Type="http://schemas.openxmlformats.org/officeDocument/2006/relationships/image" Target="../media/image288.emf"/></Relationships>
</file>

<file path=ppt/slides/_rels/slide103.xml.rels><?xml version="1.0" encoding="UTF-8" standalone="yes"?>
<Relationships xmlns="http://schemas.openxmlformats.org/package/2006/relationships"><Relationship Id="rId8" Type="http://schemas.openxmlformats.org/officeDocument/2006/relationships/image" Target="../media/image8.png"/><Relationship Id="rId7" Type="http://schemas.openxmlformats.org/officeDocument/2006/relationships/slide" Target="slide15.xml"/><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openxmlformats.org/officeDocument/2006/relationships/image" Target="../media/image289.png"/><Relationship Id="rId5" Type="http://schemas.openxmlformats.org/officeDocument/2006/relationships/hyperlink" Target="https://arxiv.org/abs/2103.10385" TargetMode="External"/><Relationship Id="rId4" Type="http://schemas.openxmlformats.org/officeDocument/2006/relationships/image" Target="../media/image3360.png"/></Relationships>
</file>

<file path=ppt/slides/_rels/slide104.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hyperlink" Target="https://github.com/THUDM/P-tuning" TargetMode="External"/><Relationship Id="rId7" Type="http://schemas.openxmlformats.org/officeDocument/2006/relationships/image" Target="../media/image292.png"/><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291.png"/><Relationship Id="rId5" Type="http://schemas.openxmlformats.org/officeDocument/2006/relationships/image" Target="../media/image290.png"/><Relationship Id="rId10" Type="http://schemas.openxmlformats.org/officeDocument/2006/relationships/image" Target="../media/image8.png"/><Relationship Id="rId4" Type="http://schemas.openxmlformats.org/officeDocument/2006/relationships/hyperlink" Target="https://arxiv.org/abs/2103.10385" TargetMode="External"/><Relationship Id="rId9" Type="http://schemas.openxmlformats.org/officeDocument/2006/relationships/slide" Target="slide15.xml"/></Relationships>
</file>

<file path=ppt/slides/_rels/slide105.xml.rels><?xml version="1.0" encoding="UTF-8" standalone="yes"?>
<Relationships xmlns="http://schemas.openxmlformats.org/package/2006/relationships"><Relationship Id="rId8" Type="http://schemas.openxmlformats.org/officeDocument/2006/relationships/hyperlink" Target="https://aclanthology.org/2020.acl-main.703/" TargetMode="External"/><Relationship Id="rId13" Type="http://schemas.openxmlformats.org/officeDocument/2006/relationships/hyperlink" Target="https://arxiv.org/abs/1908.06066" TargetMode="External"/><Relationship Id="rId3" Type="http://schemas.openxmlformats.org/officeDocument/2006/relationships/hyperlink" Target="https://www.sciencedirect.com/science/article/pii/S2666651021000231" TargetMode="External"/><Relationship Id="rId7" Type="http://schemas.openxmlformats.org/officeDocument/2006/relationships/hyperlink" Target="https://arxiv.org/abs/1905.02450" TargetMode="External"/><Relationship Id="rId12" Type="http://schemas.openxmlformats.org/officeDocument/2006/relationships/hyperlink" Target="https://proceedings.neurips.cc/paper/2019/file/c74d97b01eae257e44aa9d5bade97baf-Paper.pdf" TargetMode="External"/><Relationship Id="rId17" Type="http://schemas.openxmlformats.org/officeDocument/2006/relationships/hyperlink" Target="https://aclanthology.org/P19-1598/" TargetMode="External"/><Relationship Id="rId2" Type="http://schemas.openxmlformats.org/officeDocument/2006/relationships/notesSlide" Target="../notesSlides/notesSlide45.xml"/><Relationship Id="rId16" Type="http://schemas.openxmlformats.org/officeDocument/2006/relationships/hyperlink" Target="https://arxiv.org/abs/1904.09223" TargetMode="External"/><Relationship Id="rId1" Type="http://schemas.openxmlformats.org/officeDocument/2006/relationships/slideLayout" Target="../slideLayouts/slideLayout19.xml"/><Relationship Id="rId6" Type="http://schemas.openxmlformats.org/officeDocument/2006/relationships/hyperlink" Target="https://arxiv.org/abs/2103.10360" TargetMode="External"/><Relationship Id="rId11" Type="http://schemas.openxmlformats.org/officeDocument/2006/relationships/hyperlink" Target="https://arxiv.org/abs/1909.00964" TargetMode="External"/><Relationship Id="rId5" Type="http://schemas.openxmlformats.org/officeDocument/2006/relationships/hyperlink" Target="https://arxiv.org/abs/1906.08237" TargetMode="External"/><Relationship Id="rId15" Type="http://schemas.openxmlformats.org/officeDocument/2006/relationships/hyperlink" Target="https://arxiv.org/abs/1911.06136" TargetMode="External"/><Relationship Id="rId10" Type="http://schemas.openxmlformats.org/officeDocument/2006/relationships/hyperlink" Target="https://arxiv.org/abs/1907.10529" TargetMode="External"/><Relationship Id="rId4" Type="http://schemas.openxmlformats.org/officeDocument/2006/relationships/hyperlink" Target="https://arxiv.org/abs/2107.13586" TargetMode="External"/><Relationship Id="rId9" Type="http://schemas.openxmlformats.org/officeDocument/2006/relationships/hyperlink" Target="https://arxiv.org/abs/1910.10683" TargetMode="External"/><Relationship Id="rId14" Type="http://schemas.openxmlformats.org/officeDocument/2006/relationships/hyperlink" Target="https://arxiv.org/abs/2102.12092"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s://aclanthology.org/N19-1112/" TargetMode="External"/><Relationship Id="rId3" Type="http://schemas.openxmlformats.org/officeDocument/2006/relationships/hyperlink" Target="https://arxiv.org/abs/1909.08053" TargetMode="External"/><Relationship Id="rId7" Type="http://schemas.openxmlformats.org/officeDocument/2006/relationships/hyperlink" Target="https://aclanthology.org/N19-1419/" TargetMode="External"/><Relationship Id="rId12" Type="http://schemas.openxmlformats.org/officeDocument/2006/relationships/hyperlink" Target="https://aclanthology.org/2021.eacl-main.20.pdf" TargetMode="External"/><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hyperlink" Target="https://proceedings.neurips.cc/paper/2020/file/3f5ee243547dee91fbd053c1c4a845aa-Paper.pdf" TargetMode="External"/><Relationship Id="rId11" Type="http://schemas.openxmlformats.org/officeDocument/2006/relationships/hyperlink" Target="https://arxiv.org/abs/2103.10385" TargetMode="External"/><Relationship Id="rId5" Type="http://schemas.openxmlformats.org/officeDocument/2006/relationships/hyperlink" Target="https://arxiv.org/abs/2002.08307" TargetMode="External"/><Relationship Id="rId10" Type="http://schemas.openxmlformats.org/officeDocument/2006/relationships/hyperlink" Target="https://arxiv.org/abs/1906.04341" TargetMode="External"/><Relationship Id="rId4" Type="http://schemas.openxmlformats.org/officeDocument/2006/relationships/hyperlink" Target="https://arxiv.org/abs/2010.13369" TargetMode="External"/><Relationship Id="rId9" Type="http://schemas.openxmlformats.org/officeDocument/2006/relationships/hyperlink" Target="https://aclanthology.org/P19-1356/"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9.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1810.04805" TargetMode="External"/><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slide" Target="slide4.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hyperlink" Target="https://github.com/%20google-research/bert" TargetMode="External"/><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arxiv.org/abs/1810.04805" TargetMode="Externa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901.02860" TargetMode="External"/><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slide" Target="slide5.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kimiyoung/%20transformer-xl" TargetMode="External"/><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32.png"/><Relationship Id="rId11" Type="http://schemas.openxmlformats.org/officeDocument/2006/relationships/image" Target="../media/image8.png"/><Relationship Id="rId5" Type="http://schemas.openxmlformats.org/officeDocument/2006/relationships/image" Target="../media/image31.png"/><Relationship Id="rId10" Type="http://schemas.openxmlformats.org/officeDocument/2006/relationships/slide" Target="slide5.xml"/><Relationship Id="rId4" Type="http://schemas.openxmlformats.org/officeDocument/2006/relationships/hyperlink" Target="https://arxiv.org/abs/1901.02860" TargetMode="Externa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hyperlink" Target="https://huggingface.co/blog/reformer" TargetMode="External"/><Relationship Id="rId3" Type="http://schemas.openxmlformats.org/officeDocument/2006/relationships/hyperlink" Target="https://github.com/google/trax/tree/master/trax/models/reformer"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slide" Target="slide4.xml"/><Relationship Id="rId4" Type="http://schemas.openxmlformats.org/officeDocument/2006/relationships/image" Target="../media/image4.png"/><Relationship Id="rId9" Type="http://schemas.openxmlformats.org/officeDocument/2006/relationships/hyperlink" Target="https://arxiv.org/abs/2001.04451"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9.xml"/><Relationship Id="rId4" Type="http://schemas.openxmlformats.org/officeDocument/2006/relationships/image" Target="../media/image68.emf"/></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emf"/><Relationship Id="rId1" Type="http://schemas.openxmlformats.org/officeDocument/2006/relationships/slideLayout" Target="../slideLayouts/slideLayout29.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64.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png"/><Relationship Id="rId2" Type="http://schemas.openxmlformats.org/officeDocument/2006/relationships/image" Target="../media/image83.emf"/><Relationship Id="rId1" Type="http://schemas.openxmlformats.org/officeDocument/2006/relationships/slideLayout" Target="../slideLayouts/slideLayout29.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9" Type="http://schemas.openxmlformats.org/officeDocument/2006/relationships/image" Target="../media/image90.emf"/></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hyperlink" Target="https://arxiv.org/abs/2004.05150" TargetMode="Externa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hyperlink" Target="https://github.com/allenai/longformer/blob/master/scripts/convert_model_to_long.ipynb" TargetMode="External"/><Relationship Id="rId4" Type="http://schemas.openxmlformats.org/officeDocument/2006/relationships/hyperlink" Target="https://github.com/allenai/longformer" TargetMode="External"/><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92.emf"/><Relationship Id="rId7" Type="http://schemas.openxmlformats.org/officeDocument/2006/relationships/image" Target="../media/image96.png"/><Relationship Id="rId2" Type="http://schemas.openxmlformats.org/officeDocument/2006/relationships/image" Target="../media/image91.emf"/><Relationship Id="rId1" Type="http://schemas.openxmlformats.org/officeDocument/2006/relationships/slideLayout" Target="../slideLayouts/slideLayout29.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emf"/></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emf"/><Relationship Id="rId1" Type="http://schemas.openxmlformats.org/officeDocument/2006/relationships/slideLayout" Target="../slideLayouts/slideLayout29.xml"/><Relationship Id="rId4" Type="http://schemas.openxmlformats.org/officeDocument/2006/relationships/image" Target="../media/image99.emf"/></Relationships>
</file>

<file path=ppt/slides/_rels/slide6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9.xml"/><Relationship Id="rId6" Type="http://schemas.openxmlformats.org/officeDocument/2006/relationships/image" Target="../media/image104.png"/><Relationship Id="rId5" Type="http://schemas.openxmlformats.org/officeDocument/2006/relationships/image" Target="../media/image103.emf"/><Relationship Id="rId4" Type="http://schemas.openxmlformats.org/officeDocument/2006/relationships/image" Target="../media/image102.emf"/></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9.xml"/><Relationship Id="rId6" Type="http://schemas.openxmlformats.org/officeDocument/2006/relationships/image" Target="../media/image109.emf"/><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6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emf"/><Relationship Id="rId3" Type="http://schemas.openxmlformats.org/officeDocument/2006/relationships/image" Target="../media/image113.png"/><Relationship Id="rId7" Type="http://schemas.openxmlformats.org/officeDocument/2006/relationships/image" Target="../media/image117.emf"/><Relationship Id="rId12"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6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emf"/><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s>
</file>

<file path=ppt/slides/_rels/slide6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emf"/><Relationship Id="rId3" Type="http://schemas.openxmlformats.org/officeDocument/2006/relationships/image" Target="../media/image134.emf"/><Relationship Id="rId7" Type="http://schemas.openxmlformats.org/officeDocument/2006/relationships/image" Target="../media/image138.png"/><Relationship Id="rId12" Type="http://schemas.openxmlformats.org/officeDocument/2006/relationships/image" Target="../media/image143.emf"/><Relationship Id="rId2" Type="http://schemas.openxmlformats.org/officeDocument/2006/relationships/notesSlide" Target="../notesSlides/notesSlide22.xml"/><Relationship Id="rId16" Type="http://schemas.openxmlformats.org/officeDocument/2006/relationships/image" Target="../media/image147.emf"/><Relationship Id="rId1" Type="http://schemas.openxmlformats.org/officeDocument/2006/relationships/slideLayout" Target="../slideLayouts/slideLayout29.xml"/><Relationship Id="rId6" Type="http://schemas.openxmlformats.org/officeDocument/2006/relationships/image" Target="../media/image137.emf"/><Relationship Id="rId11" Type="http://schemas.openxmlformats.org/officeDocument/2006/relationships/image" Target="../media/image142.emf"/><Relationship Id="rId5" Type="http://schemas.openxmlformats.org/officeDocument/2006/relationships/image" Target="../media/image136.emf"/><Relationship Id="rId15" Type="http://schemas.openxmlformats.org/officeDocument/2006/relationships/image" Target="../media/image146.emf"/><Relationship Id="rId10" Type="http://schemas.openxmlformats.org/officeDocument/2006/relationships/image" Target="../media/image141.emf"/><Relationship Id="rId4" Type="http://schemas.openxmlformats.org/officeDocument/2006/relationships/image" Target="../media/image135.png"/><Relationship Id="rId9" Type="http://schemas.openxmlformats.org/officeDocument/2006/relationships/image" Target="../media/image140.emf"/><Relationship Id="rId14" Type="http://schemas.openxmlformats.org/officeDocument/2006/relationships/image" Target="../media/image145.png"/></Relationships>
</file>

<file path=ppt/slides/_rels/slide6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9.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155.png"/></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emf"/><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159.png"/><Relationship Id="rId5" Type="http://schemas.openxmlformats.org/officeDocument/2006/relationships/image" Target="../media/image158.emf"/><Relationship Id="rId4" Type="http://schemas.openxmlformats.org/officeDocument/2006/relationships/image" Target="../media/image157.emf"/></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007.14062" TargetMode="Externa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slide" Target="slide4.xml"/><Relationship Id="rId5" Type="http://schemas.openxmlformats.org/officeDocument/2006/relationships/image" Target="../media/image11.png"/><Relationship Id="rId4" Type="http://schemas.openxmlformats.org/officeDocument/2006/relationships/hyperlink" Target="https://github.com/google-research/bigbird"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904.09223" TargetMode="External"/><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slide" Target="slide7.xml"/><Relationship Id="rId5" Type="http://schemas.openxmlformats.org/officeDocument/2006/relationships/image" Target="../media/image162.png"/><Relationship Id="rId4" Type="http://schemas.openxmlformats.org/officeDocument/2006/relationships/image" Target="../media/image161.png"/></Relationships>
</file>

<file path=ppt/slides/_rels/slide7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hyperlink" Target="https://github.com/PaddlePaddle/ERNIE" TargetMode="External"/><Relationship Id="rId7" Type="http://schemas.openxmlformats.org/officeDocument/2006/relationships/image" Target="../media/image165.png"/><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image" Target="../media/image164.png"/><Relationship Id="rId5" Type="http://schemas.openxmlformats.org/officeDocument/2006/relationships/image" Target="../media/image163.png"/><Relationship Id="rId10" Type="http://schemas.openxmlformats.org/officeDocument/2006/relationships/image" Target="../media/image8.png"/><Relationship Id="rId4" Type="http://schemas.openxmlformats.org/officeDocument/2006/relationships/hyperlink" Target="https://arxiv.org/abs/1904.09223" TargetMode="External"/><Relationship Id="rId9" Type="http://schemas.openxmlformats.org/officeDocument/2006/relationships/slide" Target="slide7.xml"/></Relationships>
</file>

<file path=ppt/slides/_rels/slide7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hyperlink" Target="https://arxiv.org/abs/1907.12412" TargetMode="External"/><Relationship Id="rId7"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8.png"/></Relationships>
</file>

<file path=ppt/slides/_rels/slide73.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hyperlink" Target="https://github.com/PaddlePaddle/ERNIE" TargetMode="External"/><Relationship Id="rId7" Type="http://schemas.openxmlformats.org/officeDocument/2006/relationships/image" Target="../media/image173.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172.png"/><Relationship Id="rId11" Type="http://schemas.openxmlformats.org/officeDocument/2006/relationships/image" Target="../media/image8.png"/><Relationship Id="rId5" Type="http://schemas.openxmlformats.org/officeDocument/2006/relationships/image" Target="../media/image171.png"/><Relationship Id="rId10" Type="http://schemas.openxmlformats.org/officeDocument/2006/relationships/slide" Target="slide7.xml"/><Relationship Id="rId4" Type="http://schemas.openxmlformats.org/officeDocument/2006/relationships/hyperlink" Target="https://arxiv.org/abs/1907.12412" TargetMode="External"/><Relationship Id="rId9" Type="http://schemas.openxmlformats.org/officeDocument/2006/relationships/image" Target="../media/image175.png"/></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emf"/><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s>
</file>

<file path=ppt/slides/_rels/slide77.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emf"/><Relationship Id="rId7" Type="http://schemas.openxmlformats.org/officeDocument/2006/relationships/image" Target="../media/image190.png"/><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7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9.xml"/><Relationship Id="rId5" Type="http://schemas.openxmlformats.org/officeDocument/2006/relationships/image" Target="../media/image195.emf"/><Relationship Id="rId4" Type="http://schemas.openxmlformats.org/officeDocument/2006/relationships/image" Target="../media/image194.emf"/></Relationships>
</file>

<file path=ppt/slides/_rels/slide79.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image" Target="../media/image196.png"/><Relationship Id="rId7" Type="http://schemas.openxmlformats.org/officeDocument/2006/relationships/image" Target="../media/image200.emf"/><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199.emf"/><Relationship Id="rId11" Type="http://schemas.openxmlformats.org/officeDocument/2006/relationships/image" Target="../media/image204.png"/><Relationship Id="rId5" Type="http://schemas.openxmlformats.org/officeDocument/2006/relationships/image" Target="../media/image198.emf"/><Relationship Id="rId10" Type="http://schemas.openxmlformats.org/officeDocument/2006/relationships/image" Target="../media/image203.png"/><Relationship Id="rId4" Type="http://schemas.openxmlformats.org/officeDocument/2006/relationships/image" Target="../media/image197.png"/><Relationship Id="rId9" Type="http://schemas.openxmlformats.org/officeDocument/2006/relationships/image" Target="../media/image202.emf"/></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8.png"/><Relationship Id="rId3" Type="http://schemas.openxmlformats.org/officeDocument/2006/relationships/hyperlink" Target="https://github.com/google-research/google-research/tree/master/performer" TargetMode="External"/><Relationship Id="rId7" Type="http://schemas.openxmlformats.org/officeDocument/2006/relationships/image" Target="../media/image13.png"/><Relationship Id="rId12"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hyperlink" Target="https://arxiv.org/abs/2009.14794" TargetMode="External"/><Relationship Id="rId10" Type="http://schemas.openxmlformats.org/officeDocument/2006/relationships/image" Target="../media/image16.png"/><Relationship Id="rId4" Type="http://schemas.openxmlformats.org/officeDocument/2006/relationships/hyperlink" Target="https://github.com/tenexcoder/huggingface-tutorials/tree/main/performer" TargetMode="External"/><Relationship Id="rId9"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abs/2002.10957" TargetMode="External"/><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8.png"/><Relationship Id="rId5" Type="http://schemas.openxmlformats.org/officeDocument/2006/relationships/slide" Target="slide8.xml"/><Relationship Id="rId4" Type="http://schemas.openxmlformats.org/officeDocument/2006/relationships/image" Target="../media/image205.png"/></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aclanthology.org/N19-1419" TargetMode="External"/><Relationship Id="rId7" Type="http://schemas.openxmlformats.org/officeDocument/2006/relationships/slide" Target="slide8.xml"/><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abs/1903.08855"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image" Target="../media/image8.png"/><Relationship Id="rId5" Type="http://schemas.openxmlformats.org/officeDocument/2006/relationships/slide" Target="slide8.xml"/><Relationship Id="rId4" Type="http://schemas.openxmlformats.org/officeDocument/2006/relationships/image" Target="../media/image209.png"/></Relationships>
</file>

<file path=ppt/slides/_rels/slide85.xml.rels><?xml version="1.0" encoding="UTF-8" standalone="yes"?>
<Relationships xmlns="http://schemas.openxmlformats.org/package/2006/relationships"><Relationship Id="rId3" Type="http://schemas.openxmlformats.org/officeDocument/2006/relationships/hyperlink" Target="https://aclanthology.org/P19-1356/" TargetMode="External"/><Relationship Id="rId7"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slide" Target="slide8.xml"/><Relationship Id="rId5" Type="http://schemas.openxmlformats.org/officeDocument/2006/relationships/image" Target="../media/image211.png"/><Relationship Id="rId4" Type="http://schemas.openxmlformats.org/officeDocument/2006/relationships/image" Target="../media/image210.png"/></Relationships>
</file>

<file path=ppt/slides/_rels/slide8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hyperlink" Target="https://github.com/XuhuiZhou/CATS" TargetMode="External"/><Relationship Id="rId7" Type="http://schemas.openxmlformats.org/officeDocument/2006/relationships/image" Target="../media/image214.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hyperlink" Target="https://arxiv.org/abs/1911.11931" TargetMode="External"/><Relationship Id="rId9"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emf"/><Relationship Id="rId1" Type="http://schemas.openxmlformats.org/officeDocument/2006/relationships/slideLayout" Target="../slideLayouts/slideLayout33.xml"/><Relationship Id="rId6" Type="http://schemas.openxmlformats.org/officeDocument/2006/relationships/image" Target="../media/image219.emf"/><Relationship Id="rId5" Type="http://schemas.openxmlformats.org/officeDocument/2006/relationships/image" Target="../media/image218.emf"/><Relationship Id="rId4" Type="http://schemas.openxmlformats.org/officeDocument/2006/relationships/image" Target="../media/image217.emf"/></Relationships>
</file>

<file path=ppt/slides/_rels/slide88.xml.rels><?xml version="1.0" encoding="UTF-8" standalone="yes"?>
<Relationships xmlns="http://schemas.openxmlformats.org/package/2006/relationships"><Relationship Id="rId3" Type="http://schemas.openxmlformats.org/officeDocument/2006/relationships/image" Target="../media/image221.emf"/><Relationship Id="rId2" Type="http://schemas.openxmlformats.org/officeDocument/2006/relationships/image" Target="../media/image220.emf"/><Relationship Id="rId1" Type="http://schemas.openxmlformats.org/officeDocument/2006/relationships/slideLayout" Target="../slideLayouts/slideLayout33.xml"/><Relationship Id="rId6" Type="http://schemas.openxmlformats.org/officeDocument/2006/relationships/image" Target="../media/image224.emf"/><Relationship Id="rId5" Type="http://schemas.openxmlformats.org/officeDocument/2006/relationships/image" Target="../media/image223.emf"/><Relationship Id="rId4" Type="http://schemas.openxmlformats.org/officeDocument/2006/relationships/image" Target="../media/image222.emf"/></Relationships>
</file>

<file path=ppt/slides/_rels/slide8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emf"/><Relationship Id="rId1" Type="http://schemas.openxmlformats.org/officeDocument/2006/relationships/slideLayout" Target="../slideLayouts/slideLayout33.xml"/><Relationship Id="rId5" Type="http://schemas.openxmlformats.org/officeDocument/2006/relationships/image" Target="../media/image228.png"/><Relationship Id="rId4" Type="http://schemas.openxmlformats.org/officeDocument/2006/relationships/image" Target="../media/image227.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2.xml"/></Relationships>
</file>

<file path=ppt/slides/_rels/slide9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33.xml"/><Relationship Id="rId4" Type="http://schemas.openxmlformats.org/officeDocument/2006/relationships/image" Target="../media/image231.png"/></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abs/1908.08593" TargetMode="External"/><Relationship Id="rId7"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slide" Target="slide8.xml"/><Relationship Id="rId5" Type="http://schemas.openxmlformats.org/officeDocument/2006/relationships/image" Target="../media/image233.png"/><Relationship Id="rId4" Type="http://schemas.openxmlformats.org/officeDocument/2006/relationships/image" Target="../media/image232.png"/></Relationships>
</file>

<file path=ppt/slides/_rels/slide92.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hyperlink" Target="https://github.com/text-machine-lab/dark-secrets-of-BERT" TargetMode="External"/><Relationship Id="rId7" Type="http://schemas.openxmlformats.org/officeDocument/2006/relationships/image" Target="../media/image236.png"/><Relationship Id="rId2" Type="http://schemas.openxmlformats.org/officeDocument/2006/relationships/notesSlide" Target="../notesSlides/notesSlide37.xml"/><Relationship Id="rId1" Type="http://schemas.openxmlformats.org/officeDocument/2006/relationships/slideLayout" Target="../slideLayouts/slideLayout30.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hyperlink" Target="https://arxiv.org/abs/1908.08593" TargetMode="External"/><Relationship Id="rId9" Type="http://schemas.openxmlformats.org/officeDocument/2006/relationships/image" Target="../media/image8.png"/></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3" Type="http://schemas.openxmlformats.org/officeDocument/2006/relationships/image" Target="../media/image238.emf"/><Relationship Id="rId2" Type="http://schemas.openxmlformats.org/officeDocument/2006/relationships/notesSlide" Target="../notesSlides/notesSlide38.xml"/><Relationship Id="rId1" Type="http://schemas.openxmlformats.org/officeDocument/2006/relationships/slideLayout" Target="../slideLayouts/slideLayout29.xml"/><Relationship Id="rId4" Type="http://schemas.openxmlformats.org/officeDocument/2006/relationships/image" Target="../media/image239.png"/></Relationships>
</file>

<file path=ppt/slides/_rels/slide9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9.xml"/><Relationship Id="rId1" Type="http://schemas.openxmlformats.org/officeDocument/2006/relationships/slideLayout" Target="../slideLayouts/slideLayout29.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emf"/></Relationships>
</file>

<file path=ppt/slides/_rels/slide97.xml.rels><?xml version="1.0" encoding="UTF-8" standalone="yes"?>
<Relationships xmlns="http://schemas.openxmlformats.org/package/2006/relationships"><Relationship Id="rId3" Type="http://schemas.openxmlformats.org/officeDocument/2006/relationships/image" Target="../media/image244.emf"/><Relationship Id="rId2" Type="http://schemas.openxmlformats.org/officeDocument/2006/relationships/notesSlide" Target="../notesSlides/notesSlide40.xml"/><Relationship Id="rId1" Type="http://schemas.openxmlformats.org/officeDocument/2006/relationships/slideLayout" Target="../slideLayouts/slideLayout29.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emf"/></Relationships>
</file>

<file path=ppt/slides/_rels/slide98.xml.rels><?xml version="1.0" encoding="UTF-8" standalone="yes"?>
<Relationships xmlns="http://schemas.openxmlformats.org/package/2006/relationships"><Relationship Id="rId3" Type="http://schemas.openxmlformats.org/officeDocument/2006/relationships/image" Target="../media/image249.emf"/><Relationship Id="rId2" Type="http://schemas.openxmlformats.org/officeDocument/2006/relationships/image" Target="../media/image248.png"/><Relationship Id="rId1" Type="http://schemas.openxmlformats.org/officeDocument/2006/relationships/slideLayout" Target="../slideLayouts/slideLayout29.xml"/><Relationship Id="rId5" Type="http://schemas.openxmlformats.org/officeDocument/2006/relationships/image" Target="../media/image251.emf"/><Relationship Id="rId4" Type="http://schemas.openxmlformats.org/officeDocument/2006/relationships/image" Target="../media/image250.png"/></Relationships>
</file>

<file path=ppt/slides/_rels/slide99.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openxmlformats.org/officeDocument/2006/relationships/image" Target="../media/image252.emf"/><Relationship Id="rId7" Type="http://schemas.openxmlformats.org/officeDocument/2006/relationships/image" Target="../media/image256.png"/><Relationship Id="rId12" Type="http://schemas.openxmlformats.org/officeDocument/2006/relationships/image" Target="../media/image261.emf"/><Relationship Id="rId17" Type="http://schemas.openxmlformats.org/officeDocument/2006/relationships/image" Target="../media/image266.png"/><Relationship Id="rId2" Type="http://schemas.openxmlformats.org/officeDocument/2006/relationships/image" Target="../media/image250.png"/><Relationship Id="rId16" Type="http://schemas.openxmlformats.org/officeDocument/2006/relationships/image" Target="../media/image265.png"/><Relationship Id="rId1" Type="http://schemas.openxmlformats.org/officeDocument/2006/relationships/slideLayout" Target="../slideLayouts/slideLayout29.xml"/><Relationship Id="rId6" Type="http://schemas.openxmlformats.org/officeDocument/2006/relationships/image" Target="../media/image255.png"/><Relationship Id="rId11" Type="http://schemas.openxmlformats.org/officeDocument/2006/relationships/image" Target="../media/image260.png"/><Relationship Id="rId5" Type="http://schemas.openxmlformats.org/officeDocument/2006/relationships/image" Target="../media/image254.png"/><Relationship Id="rId15" Type="http://schemas.openxmlformats.org/officeDocument/2006/relationships/image" Target="../media/image264.png"/><Relationship Id="rId10" Type="http://schemas.openxmlformats.org/officeDocument/2006/relationships/image" Target="../media/image259.png"/><Relationship Id="rId4" Type="http://schemas.openxmlformats.org/officeDocument/2006/relationships/image" Target="../media/image253.emf"/><Relationship Id="rId9" Type="http://schemas.openxmlformats.org/officeDocument/2006/relationships/image" Target="../media/image258.png"/><Relationship Id="rId14" Type="http://schemas.openxmlformats.org/officeDocument/2006/relationships/image" Target="../media/image26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제목 1">
            <a:extLst>
              <a:ext uri="{FF2B5EF4-FFF2-40B4-BE49-F238E27FC236}">
                <a16:creationId xmlns:a16="http://schemas.microsoft.com/office/drawing/2014/main" id="{CA709EC6-3133-2F46-83A7-BA9ED5ECDF73}"/>
              </a:ext>
            </a:extLst>
          </p:cNvPr>
          <p:cNvSpPr>
            <a:spLocks noGrp="1"/>
          </p:cNvSpPr>
          <p:nvPr>
            <p:ph type="ctrTitle"/>
          </p:nvPr>
        </p:nvSpPr>
        <p:spPr>
          <a:xfrm>
            <a:off x="1314824" y="735106"/>
            <a:ext cx="10053763" cy="2928470"/>
          </a:xfrm>
        </p:spPr>
        <p:txBody>
          <a:bodyPr anchor="b">
            <a:normAutofit/>
          </a:bodyPr>
          <a:lstStyle/>
          <a:p>
            <a:pPr algn="l"/>
            <a:r>
              <a:rPr lang="ko-KR" altLang="en-US" sz="4800" dirty="0">
                <a:solidFill>
                  <a:srgbClr val="FFFFFF"/>
                </a:solidFill>
              </a:rPr>
              <a:t>자연어처리의 최신동향</a:t>
            </a:r>
            <a:r>
              <a:rPr lang="en-US" altLang="ko-KR" sz="4800" dirty="0">
                <a:solidFill>
                  <a:srgbClr val="FFFFFF"/>
                </a:solidFill>
              </a:rPr>
              <a:t>-3</a:t>
            </a:r>
            <a:r>
              <a:rPr lang="ko-KR" altLang="en-US" sz="4800" dirty="0">
                <a:solidFill>
                  <a:srgbClr val="FFFFFF"/>
                </a:solidFill>
              </a:rPr>
              <a:t> </a:t>
            </a:r>
            <a:r>
              <a:rPr lang="en-US" altLang="ko-KR" sz="4800" dirty="0">
                <a:solidFill>
                  <a:srgbClr val="FFFFFF"/>
                </a:solidFill>
              </a:rPr>
              <a:t>:</a:t>
            </a:r>
            <a:r>
              <a:rPr lang="ko-KR" altLang="en-US" sz="4800" dirty="0">
                <a:solidFill>
                  <a:srgbClr val="FFFFFF"/>
                </a:solidFill>
              </a:rPr>
              <a:t> </a:t>
            </a:r>
            <a:r>
              <a:rPr lang="en-US" altLang="ko-KR" sz="4800" dirty="0">
                <a:solidFill>
                  <a:srgbClr val="FFFFFF"/>
                </a:solidFill>
              </a:rPr>
              <a:t>Transformer</a:t>
            </a:r>
            <a:r>
              <a:rPr lang="ko-KR" altLang="en-US" sz="4800" dirty="0">
                <a:solidFill>
                  <a:srgbClr val="FFFFFF"/>
                </a:solidFill>
              </a:rPr>
              <a:t>기반 사전학습모델</a:t>
            </a:r>
            <a:r>
              <a:rPr lang="en-US" altLang="ko-KR" sz="4800" dirty="0">
                <a:solidFill>
                  <a:srgbClr val="FFFFFF"/>
                </a:solidFill>
              </a:rPr>
              <a:t>(Pre-trained Models)</a:t>
            </a:r>
            <a:endParaRPr lang="ko-Kore-KR" altLang="en-US" sz="4800" dirty="0">
              <a:solidFill>
                <a:srgbClr val="FFFFFF"/>
              </a:solidFill>
            </a:endParaRPr>
          </a:p>
        </p:txBody>
      </p:sp>
      <p:sp>
        <p:nvSpPr>
          <p:cNvPr id="3" name="부제목 2">
            <a:extLst>
              <a:ext uri="{FF2B5EF4-FFF2-40B4-BE49-F238E27FC236}">
                <a16:creationId xmlns:a16="http://schemas.microsoft.com/office/drawing/2014/main" id="{126FB7BE-C015-FB42-852F-DDFEDAFD1D88}"/>
              </a:ext>
            </a:extLst>
          </p:cNvPr>
          <p:cNvSpPr>
            <a:spLocks noGrp="1"/>
          </p:cNvSpPr>
          <p:nvPr>
            <p:ph type="subTitle" idx="1"/>
          </p:nvPr>
        </p:nvSpPr>
        <p:spPr>
          <a:xfrm>
            <a:off x="1350682" y="4870824"/>
            <a:ext cx="10005951" cy="1458258"/>
          </a:xfrm>
        </p:spPr>
        <p:txBody>
          <a:bodyPr anchor="ctr">
            <a:normAutofit fontScale="85000" lnSpcReduction="20000"/>
          </a:bodyPr>
          <a:lstStyle/>
          <a:p>
            <a:pPr algn="l"/>
            <a:r>
              <a:rPr lang="en-US" altLang="ko-KR" dirty="0"/>
              <a:t>Hyopil Shin(Seoul National University)</a:t>
            </a:r>
            <a:r>
              <a:rPr lang="ko-KR" altLang="en-US" dirty="0"/>
              <a:t> </a:t>
            </a:r>
            <a:endParaRPr lang="en-US" altLang="ko-KR" dirty="0"/>
          </a:p>
          <a:p>
            <a:pPr algn="l"/>
            <a:r>
              <a:rPr lang="en-US" altLang="ko-KR" dirty="0">
                <a:hlinkClick r:id="rId3"/>
              </a:rPr>
              <a:t>hpshin@snu.ac.kr</a:t>
            </a:r>
            <a:r>
              <a:rPr lang="en-US" altLang="ko-KR" dirty="0"/>
              <a:t>  </a:t>
            </a:r>
            <a:r>
              <a:rPr lang="en-US" altLang="ko-KR" dirty="0">
                <a:hlinkClick r:id="rId4"/>
              </a:rPr>
              <a:t>http://knlp.snu.ac.kr</a:t>
            </a:r>
            <a:endParaRPr lang="en-US" altLang="ko-KR" dirty="0"/>
          </a:p>
          <a:p>
            <a:pPr algn="l"/>
            <a:r>
              <a:rPr lang="ko-KR" altLang="en-US" dirty="0"/>
              <a:t> </a:t>
            </a:r>
            <a:r>
              <a:rPr lang="en-US" altLang="ko-KR" dirty="0"/>
              <a:t>Based on </a:t>
            </a:r>
            <a:r>
              <a:rPr kumimoji="1" lang="en-US" altLang="ko-Kore-KR" sz="2400" dirty="0"/>
              <a:t>Xu Han et al. (2021), Pre-trained Models: Past, present and Future, </a:t>
            </a:r>
            <a:r>
              <a:rPr kumimoji="1" lang="en-US" altLang="ko-Kore-KR" sz="2400" dirty="0">
                <a:hlinkClick r:id="rId5"/>
              </a:rPr>
              <a:t>https://www.sciencedirect.com/science/article/pii/S2666651021000231</a:t>
            </a:r>
            <a:r>
              <a:rPr kumimoji="1" lang="en-US" altLang="ko-Kore-KR" sz="2400" dirty="0"/>
              <a:t> and 2021 Spring Class </a:t>
            </a:r>
            <a:r>
              <a:rPr kumimoji="1" lang="en-US" altLang="ko-Kore-KR" sz="2400"/>
              <a:t>Student Presentations</a:t>
            </a:r>
            <a:endParaRPr lang="en-US" altLang="ko-KR" dirty="0"/>
          </a:p>
        </p:txBody>
      </p:sp>
      <p:sp>
        <p:nvSpPr>
          <p:cNvPr id="4" name="TextBox 3">
            <a:extLst>
              <a:ext uri="{FF2B5EF4-FFF2-40B4-BE49-F238E27FC236}">
                <a16:creationId xmlns:a16="http://schemas.microsoft.com/office/drawing/2014/main" id="{86E1A760-05CF-EE70-AE3E-9D2675CE3F36}"/>
              </a:ext>
            </a:extLst>
          </p:cNvPr>
          <p:cNvSpPr txBox="1"/>
          <p:nvPr/>
        </p:nvSpPr>
        <p:spPr>
          <a:xfrm>
            <a:off x="6596743" y="5537200"/>
            <a:ext cx="184731" cy="369332"/>
          </a:xfrm>
          <a:prstGeom prst="rect">
            <a:avLst/>
          </a:prstGeom>
          <a:noFill/>
        </p:spPr>
        <p:txBody>
          <a:bodyPr wrap="none" rtlCol="0">
            <a:spAutoFit/>
          </a:bodyPr>
          <a:lstStyle/>
          <a:p>
            <a:endParaRPr kumimoji="1" lang="ko-Kore-KR" altLang="en-US" dirty="0"/>
          </a:p>
        </p:txBody>
      </p:sp>
    </p:spTree>
    <p:extLst>
      <p:ext uri="{BB962C8B-B14F-4D97-AF65-F5344CB8AC3E}">
        <p14:creationId xmlns:p14="http://schemas.microsoft.com/office/powerpoint/2010/main" val="2311189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CFCA41D-293E-9C0F-C554-57559EA6827E}"/>
              </a:ext>
            </a:extLst>
          </p:cNvPr>
          <p:cNvSpPr/>
          <p:nvPr/>
        </p:nvSpPr>
        <p:spPr>
          <a:xfrm>
            <a:off x="7824196" y="1625600"/>
            <a:ext cx="3869037" cy="46684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10</a:t>
            </a:fld>
            <a:endParaRPr lang="ko-KR" altLang="en-US" dirty="0">
              <a:latin typeface="맑은 고딕" panose="020B0503020000020004" pitchFamily="50" charset="-127"/>
            </a:endParaRPr>
          </a:p>
        </p:txBody>
      </p:sp>
      <p:sp>
        <p:nvSpPr>
          <p:cNvPr id="6" name="내용 개체 틀 5">
            <a:extLst>
              <a:ext uri="{FF2B5EF4-FFF2-40B4-BE49-F238E27FC236}">
                <a16:creationId xmlns:a16="http://schemas.microsoft.com/office/drawing/2014/main" id="{D87E64FF-0822-FC36-B3E5-7B7409750C1D}"/>
              </a:ext>
            </a:extLst>
          </p:cNvPr>
          <p:cNvSpPr>
            <a:spLocks noGrp="1"/>
          </p:cNvSpPr>
          <p:nvPr>
            <p:ph sz="quarter" idx="11"/>
          </p:nvPr>
        </p:nvSpPr>
        <p:spPr>
          <a:xfrm>
            <a:off x="7837718" y="1625601"/>
            <a:ext cx="3848595" cy="4668424"/>
          </a:xfrm>
        </p:spPr>
        <p:txBody>
          <a:bodyPr>
            <a:normAutofit lnSpcReduction="10000"/>
          </a:bodyPr>
          <a:lstStyle/>
          <a:p>
            <a:pPr marL="0" indent="0">
              <a:buNone/>
            </a:pPr>
            <a:r>
              <a:rPr lang="en-US" altLang="ko-KR" sz="1800" b="0" i="0" u="none" strike="noStrike" baseline="0" dirty="0">
                <a:solidFill>
                  <a:srgbClr val="000000"/>
                </a:solidFill>
              </a:rPr>
              <a:t>In NLP, we trained on a </a:t>
            </a:r>
            <a:r>
              <a:rPr lang="en-US" altLang="ko-KR" sz="1800" b="0" i="0" u="sng" strike="noStrike" baseline="0" dirty="0">
                <a:solidFill>
                  <a:srgbClr val="000000"/>
                </a:solidFill>
              </a:rPr>
              <a:t>general language modeling (LM) task </a:t>
            </a:r>
            <a:r>
              <a:rPr lang="en-US" altLang="ko-KR" sz="1800" b="0" i="0" u="none" strike="noStrike" baseline="0" dirty="0">
                <a:solidFill>
                  <a:srgbClr val="000000"/>
                </a:solidFill>
              </a:rPr>
              <a:t>and then fine tuned on text classification (or other task). </a:t>
            </a:r>
            <a:br>
              <a:rPr lang="en-US" altLang="ko-KR" sz="1800" b="0" i="0" u="none" strike="noStrike" baseline="0" dirty="0">
                <a:solidFill>
                  <a:srgbClr val="000000"/>
                </a:solidFill>
              </a:rPr>
            </a:br>
            <a:r>
              <a:rPr lang="en-US" altLang="ko-KR" sz="1800" b="0" i="0" u="none" strike="noStrike" baseline="0" dirty="0">
                <a:solidFill>
                  <a:srgbClr val="000000"/>
                </a:solidFill>
              </a:rPr>
              <a:t>This would, in principle, perform well because the model would be able to use its </a:t>
            </a:r>
            <a:r>
              <a:rPr lang="en-US" altLang="ko-KR" sz="1800" b="1" i="0" u="none" strike="noStrike" baseline="0" dirty="0">
                <a:solidFill>
                  <a:srgbClr val="000000"/>
                </a:solidFill>
              </a:rPr>
              <a:t>knowledge of the language semantics </a:t>
            </a:r>
            <a:r>
              <a:rPr lang="en-US" altLang="ko-KR" sz="1800" b="0" i="0" u="none" strike="noStrike" baseline="0" dirty="0">
                <a:solidFill>
                  <a:srgbClr val="000000"/>
                </a:solidFill>
              </a:rPr>
              <a:t>acquired from </a:t>
            </a:r>
            <a:r>
              <a:rPr lang="en-US" altLang="ko-KR" sz="1800" b="0" i="0" u="sng" strike="noStrike" baseline="0" dirty="0">
                <a:solidFill>
                  <a:srgbClr val="000000"/>
                </a:solidFill>
              </a:rPr>
              <a:t>the generative pre-training</a:t>
            </a:r>
            <a:r>
              <a:rPr lang="en-US" altLang="ko-KR" sz="1800" b="0" i="0" u="none" strike="noStrike" baseline="0" dirty="0">
                <a:solidFill>
                  <a:srgbClr val="000000"/>
                </a:solidFill>
              </a:rPr>
              <a:t>.</a:t>
            </a:r>
            <a:endParaRPr lang="ko-KR" altLang="en-US" sz="1800" b="0" i="0" u="none" strike="noStrike" baseline="0" dirty="0">
              <a:solidFill>
                <a:srgbClr val="000000"/>
              </a:solidFill>
            </a:endParaRPr>
          </a:p>
          <a:p>
            <a:r>
              <a:rPr lang="en-US" altLang="ko-KR" sz="1800" b="0" i="0" u="none" strike="noStrike" baseline="0" dirty="0">
                <a:solidFill>
                  <a:srgbClr val="000000"/>
                </a:solidFill>
              </a:rPr>
              <a:t>capture </a:t>
            </a:r>
            <a:r>
              <a:rPr lang="en-US" altLang="ko-KR" sz="1800" b="1" i="0" u="none" strike="noStrike" baseline="0" dirty="0">
                <a:solidFill>
                  <a:srgbClr val="000000"/>
                </a:solidFill>
              </a:rPr>
              <a:t>long-term dependencies</a:t>
            </a:r>
            <a:r>
              <a:rPr lang="en-US" altLang="ko-KR" sz="1800" b="0" i="0" u="none" strike="noStrike" baseline="0" dirty="0">
                <a:solidFill>
                  <a:srgbClr val="000000"/>
                </a:solidFill>
              </a:rPr>
              <a:t> in language</a:t>
            </a:r>
          </a:p>
          <a:p>
            <a:r>
              <a:rPr lang="en-US" altLang="ko-KR" sz="1800" b="0" i="0" u="none" strike="noStrike" baseline="0" dirty="0">
                <a:solidFill>
                  <a:srgbClr val="000000"/>
                </a:solidFill>
              </a:rPr>
              <a:t>effectively incorporates </a:t>
            </a:r>
            <a:r>
              <a:rPr lang="en-US" altLang="ko-KR" sz="1800" b="1" i="0" u="none" strike="noStrike" baseline="0" dirty="0">
                <a:solidFill>
                  <a:srgbClr val="000000"/>
                </a:solidFill>
              </a:rPr>
              <a:t>hierarchical relations</a:t>
            </a:r>
          </a:p>
          <a:p>
            <a:r>
              <a:rPr lang="en-US" altLang="ko-KR" sz="1800" b="0" i="0" u="none" strike="noStrike" baseline="0" dirty="0">
                <a:solidFill>
                  <a:srgbClr val="000000"/>
                </a:solidFill>
              </a:rPr>
              <a:t>help the model learn </a:t>
            </a:r>
            <a:r>
              <a:rPr lang="en-US" altLang="ko-KR" sz="1800" b="1" i="0" u="none" strike="noStrike" baseline="0" dirty="0">
                <a:solidFill>
                  <a:srgbClr val="000000"/>
                </a:solidFill>
              </a:rPr>
              <a:t>sentiments</a:t>
            </a:r>
          </a:p>
          <a:p>
            <a:r>
              <a:rPr lang="en-US" altLang="ko-KR" sz="1800" b="1" i="0" u="none" strike="noStrike" baseline="0" dirty="0">
                <a:solidFill>
                  <a:srgbClr val="000000"/>
                </a:solidFill>
              </a:rPr>
              <a:t>large data corpus</a:t>
            </a:r>
            <a:r>
              <a:rPr lang="en-US" altLang="ko-KR" sz="1800" b="0" i="0" u="none" strike="noStrike" baseline="0" dirty="0">
                <a:solidFill>
                  <a:srgbClr val="000000"/>
                </a:solidFill>
              </a:rPr>
              <a:t> is easily available for LM</a:t>
            </a:r>
          </a:p>
          <a:p>
            <a:endParaRPr lang="ko-KR" altLang="en-US" dirty="0"/>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p:txBody>
          <a:bodyPr/>
          <a:lstStyle/>
          <a:p>
            <a:r>
              <a:rPr lang="en-US" altLang="ko-KR" dirty="0"/>
              <a:t>Background(Learning Methods):</a:t>
            </a:r>
            <a:br>
              <a:rPr lang="en-US" altLang="ko-KR" dirty="0"/>
            </a:br>
            <a:r>
              <a:rPr lang="en-US" altLang="ko-KR" b="1" dirty="0"/>
              <a:t>Transfer Learning</a:t>
            </a:r>
            <a:endParaRPr lang="ko-KR" altLang="en-US" b="1" dirty="0"/>
          </a:p>
        </p:txBody>
      </p:sp>
      <p:grpSp>
        <p:nvGrpSpPr>
          <p:cNvPr id="17" name="그룹 16">
            <a:extLst>
              <a:ext uri="{FF2B5EF4-FFF2-40B4-BE49-F238E27FC236}">
                <a16:creationId xmlns:a16="http://schemas.microsoft.com/office/drawing/2014/main" id="{2D55E7C6-BF1D-D27D-9FD9-832FFBAB838C}"/>
              </a:ext>
            </a:extLst>
          </p:cNvPr>
          <p:cNvGrpSpPr/>
          <p:nvPr/>
        </p:nvGrpSpPr>
        <p:grpSpPr>
          <a:xfrm>
            <a:off x="498767" y="1625600"/>
            <a:ext cx="7105113" cy="4668424"/>
            <a:chOff x="498767" y="1625600"/>
            <a:chExt cx="7105113" cy="4668424"/>
          </a:xfrm>
        </p:grpSpPr>
        <p:pic>
          <p:nvPicPr>
            <p:cNvPr id="8" name="그림 7">
              <a:extLst>
                <a:ext uri="{FF2B5EF4-FFF2-40B4-BE49-F238E27FC236}">
                  <a16:creationId xmlns:a16="http://schemas.microsoft.com/office/drawing/2014/main" id="{82C40E05-8051-76DC-AEB3-6DFF256A0378}"/>
                </a:ext>
              </a:extLst>
            </p:cNvPr>
            <p:cNvPicPr>
              <a:picLocks noChangeAspect="1"/>
            </p:cNvPicPr>
            <p:nvPr/>
          </p:nvPicPr>
          <p:blipFill>
            <a:blip r:embed="rId2"/>
            <a:stretch>
              <a:fillRect/>
            </a:stretch>
          </p:blipFill>
          <p:spPr>
            <a:xfrm>
              <a:off x="498767" y="1625600"/>
              <a:ext cx="7105113" cy="4668424"/>
            </a:xfrm>
            <a:prstGeom prst="rect">
              <a:avLst/>
            </a:prstGeom>
          </p:spPr>
        </p:pic>
        <p:sp>
          <p:nvSpPr>
            <p:cNvPr id="9" name="타원 8">
              <a:extLst>
                <a:ext uri="{FF2B5EF4-FFF2-40B4-BE49-F238E27FC236}">
                  <a16:creationId xmlns:a16="http://schemas.microsoft.com/office/drawing/2014/main" id="{27656130-9CBA-1D7B-7A59-1D8D373AC583}"/>
                </a:ext>
              </a:extLst>
            </p:cNvPr>
            <p:cNvSpPr/>
            <p:nvPr/>
          </p:nvSpPr>
          <p:spPr>
            <a:xfrm>
              <a:off x="4275117" y="2113808"/>
              <a:ext cx="795647" cy="391886"/>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F2B630C3-B277-5DA4-9715-AFFBE0398CAB}"/>
                </a:ext>
              </a:extLst>
            </p:cNvPr>
            <p:cNvSpPr/>
            <p:nvPr/>
          </p:nvSpPr>
          <p:spPr>
            <a:xfrm>
              <a:off x="4672940" y="4472378"/>
              <a:ext cx="1423060" cy="491507"/>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4D98356D-A743-ACDC-8926-8F631DFE42A4}"/>
                </a:ext>
              </a:extLst>
            </p:cNvPr>
            <p:cNvSpPr/>
            <p:nvPr/>
          </p:nvSpPr>
          <p:spPr>
            <a:xfrm>
              <a:off x="4528457" y="5156528"/>
              <a:ext cx="649184" cy="391887"/>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id="{B33094B0-B8D9-70F3-73F2-5AB0BE095ED1}"/>
                </a:ext>
              </a:extLst>
            </p:cNvPr>
            <p:cNvSpPr/>
            <p:nvPr/>
          </p:nvSpPr>
          <p:spPr>
            <a:xfrm>
              <a:off x="5630883" y="5156528"/>
              <a:ext cx="649184" cy="391887"/>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45BF1ED4-6A40-2E1A-5E77-4AA58820DB51}"/>
                </a:ext>
              </a:extLst>
            </p:cNvPr>
            <p:cNvSpPr/>
            <p:nvPr/>
          </p:nvSpPr>
          <p:spPr>
            <a:xfrm>
              <a:off x="5367647" y="5771408"/>
              <a:ext cx="649184" cy="29688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B21A45D-E0C9-6391-378F-933B0A99DC76}"/>
                </a:ext>
              </a:extLst>
            </p:cNvPr>
            <p:cNvSpPr/>
            <p:nvPr/>
          </p:nvSpPr>
          <p:spPr>
            <a:xfrm>
              <a:off x="3433806" y="5997141"/>
              <a:ext cx="649184" cy="29688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a:extLst>
              <a:ext uri="{FF2B5EF4-FFF2-40B4-BE49-F238E27FC236}">
                <a16:creationId xmlns:a16="http://schemas.microsoft.com/office/drawing/2014/main" id="{75CE3F6A-CC18-6AA5-08B1-F19ABA743D97}"/>
              </a:ext>
            </a:extLst>
          </p:cNvPr>
          <p:cNvSpPr/>
          <p:nvPr/>
        </p:nvSpPr>
        <p:spPr>
          <a:xfrm>
            <a:off x="3002629" y="1628290"/>
            <a:ext cx="795647" cy="485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8E410AA1-B1F4-2952-64CA-58B433CE5A5D}"/>
              </a:ext>
            </a:extLst>
          </p:cNvPr>
          <p:cNvSpPr/>
          <p:nvPr/>
        </p:nvSpPr>
        <p:spPr>
          <a:xfrm>
            <a:off x="6903370" y="5771408"/>
            <a:ext cx="552507" cy="29688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65168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직사각형 43">
            <a:extLst>
              <a:ext uri="{FF2B5EF4-FFF2-40B4-BE49-F238E27FC236}">
                <a16:creationId xmlns:a16="http://schemas.microsoft.com/office/drawing/2014/main" id="{7C6D7D90-BEC6-97A2-87F8-5ED1CA44183A}"/>
              </a:ext>
            </a:extLst>
          </p:cNvPr>
          <p:cNvSpPr/>
          <p:nvPr/>
        </p:nvSpPr>
        <p:spPr>
          <a:xfrm>
            <a:off x="4608641" y="4419637"/>
            <a:ext cx="6952434" cy="2249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01A29070-27ED-6217-B623-5F1603AE9F1D}"/>
              </a:ext>
            </a:extLst>
          </p:cNvPr>
          <p:cNvSpPr/>
          <p:nvPr/>
        </p:nvSpPr>
        <p:spPr>
          <a:xfrm>
            <a:off x="450419" y="3559946"/>
            <a:ext cx="4243460" cy="310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DF044D2E-ACDF-EB5E-C5DC-2B1D346CCE5B}"/>
              </a:ext>
            </a:extLst>
          </p:cNvPr>
          <p:cNvSpPr/>
          <p:nvPr/>
        </p:nvSpPr>
        <p:spPr>
          <a:xfrm>
            <a:off x="5106262" y="1574285"/>
            <a:ext cx="6454813" cy="2654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100</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0" y="-1"/>
            <a:ext cx="12192000" cy="1482571"/>
          </a:xfrm>
        </p:spPr>
        <p:txBody>
          <a:bodyPr>
            <a:normAutofit fontScale="90000"/>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Prompt-based Learning: </a:t>
            </a:r>
            <a:r>
              <a:rPr lang="en-US" altLang="ko-KR" b="1" dirty="0">
                <a:cs typeface="Biome Light" panose="020B0303030204020804" pitchFamily="34" charset="0"/>
              </a:rPr>
              <a:t>PET</a:t>
            </a:r>
            <a:r>
              <a:rPr lang="en-US" altLang="ko-KR" sz="3600" b="1" dirty="0">
                <a:cs typeface="Biome Light" panose="020B0303030204020804" pitchFamily="34" charset="0"/>
              </a:rPr>
              <a:t>(Pattern-Exploiting Training)</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Exploiting Cloze Questions for Few Shot </a:t>
            </a:r>
            <a:b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Text Classification and Natural Language Inference</a:t>
            </a:r>
            <a:endParaRPr lang="ko-KR" altLang="en-US" dirty="0"/>
          </a:p>
        </p:txBody>
      </p:sp>
      <p:sp>
        <p:nvSpPr>
          <p:cNvPr id="12" name="TextBox 11">
            <a:extLst>
              <a:ext uri="{FF2B5EF4-FFF2-40B4-BE49-F238E27FC236}">
                <a16:creationId xmlns:a16="http://schemas.microsoft.com/office/drawing/2014/main" id="{A94D1FEA-3260-5C15-C66D-398FE84D3752}"/>
              </a:ext>
            </a:extLst>
          </p:cNvPr>
          <p:cNvSpPr txBox="1"/>
          <p:nvPr/>
        </p:nvSpPr>
        <p:spPr>
          <a:xfrm>
            <a:off x="609208" y="1504593"/>
            <a:ext cx="2829758" cy="369332"/>
          </a:xfrm>
          <a:prstGeom prst="rect">
            <a:avLst/>
          </a:prstGeom>
          <a:noFill/>
        </p:spPr>
        <p:txBody>
          <a:bodyPr wrap="square">
            <a:spAutoFit/>
          </a:bodyPr>
          <a:lstStyle/>
          <a:p>
            <a:r>
              <a:rPr lang="en-US" altLang="ko-KR" sz="1800" b="1" i="0" u="none" strike="noStrike" baseline="0" dirty="0">
                <a:solidFill>
                  <a:srgbClr val="000000"/>
                </a:solidFill>
                <a:latin typeface="Century Gothic" panose="020B0502020202020204" pitchFamily="34" charset="0"/>
              </a:rPr>
              <a:t>Step2: Combining PVPs</a:t>
            </a:r>
            <a:endParaRPr lang="ko-KR" altLang="en-US" b="1" dirty="0"/>
          </a:p>
        </p:txBody>
      </p:sp>
      <p:pic>
        <p:nvPicPr>
          <p:cNvPr id="6" name="그림 5">
            <a:extLst>
              <a:ext uri="{FF2B5EF4-FFF2-40B4-BE49-F238E27FC236}">
                <a16:creationId xmlns:a16="http://schemas.microsoft.com/office/drawing/2014/main" id="{705802F6-464F-3200-4897-EB26C38477C0}"/>
              </a:ext>
            </a:extLst>
          </p:cNvPr>
          <p:cNvPicPr>
            <a:picLocks noChangeAspect="1"/>
          </p:cNvPicPr>
          <p:nvPr/>
        </p:nvPicPr>
        <p:blipFill>
          <a:blip r:embed="rId2"/>
          <a:stretch>
            <a:fillRect/>
          </a:stretch>
        </p:blipFill>
        <p:spPr>
          <a:xfrm>
            <a:off x="5672487" y="1703777"/>
            <a:ext cx="3245566" cy="2267052"/>
          </a:xfrm>
          <a:prstGeom prst="rect">
            <a:avLst/>
          </a:prstGeom>
        </p:spPr>
      </p:pic>
      <p:pic>
        <p:nvPicPr>
          <p:cNvPr id="10" name="그림 9">
            <a:extLst>
              <a:ext uri="{FF2B5EF4-FFF2-40B4-BE49-F238E27FC236}">
                <a16:creationId xmlns:a16="http://schemas.microsoft.com/office/drawing/2014/main" id="{C53763CD-AE30-547B-BC2A-8FEB08EE2E1D}"/>
              </a:ext>
            </a:extLst>
          </p:cNvPr>
          <p:cNvPicPr>
            <a:picLocks noChangeAspect="1"/>
          </p:cNvPicPr>
          <p:nvPr/>
        </p:nvPicPr>
        <p:blipFill>
          <a:blip r:embed="rId3"/>
          <a:stretch>
            <a:fillRect/>
          </a:stretch>
        </p:blipFill>
        <p:spPr>
          <a:xfrm>
            <a:off x="450419" y="4453397"/>
            <a:ext cx="6389703" cy="2216147"/>
          </a:xfrm>
          <a:prstGeom prst="rect">
            <a:avLst/>
          </a:prstGeom>
        </p:spPr>
      </p:pic>
      <p:pic>
        <p:nvPicPr>
          <p:cNvPr id="16" name="그림 15">
            <a:extLst>
              <a:ext uri="{FF2B5EF4-FFF2-40B4-BE49-F238E27FC236}">
                <a16:creationId xmlns:a16="http://schemas.microsoft.com/office/drawing/2014/main" id="{D8FAF08D-4E38-42CA-C16C-3FBDD72C50FB}"/>
              </a:ext>
            </a:extLst>
          </p:cNvPr>
          <p:cNvPicPr>
            <a:picLocks noChangeAspect="1"/>
          </p:cNvPicPr>
          <p:nvPr/>
        </p:nvPicPr>
        <p:blipFill>
          <a:blip r:embed="rId4"/>
          <a:stretch>
            <a:fillRect/>
          </a:stretch>
        </p:blipFill>
        <p:spPr>
          <a:xfrm>
            <a:off x="6267337" y="1574285"/>
            <a:ext cx="2184507" cy="227290"/>
          </a:xfrm>
          <a:prstGeom prst="rect">
            <a:avLst/>
          </a:prstGeom>
        </p:spPr>
      </p:pic>
      <p:sp>
        <p:nvSpPr>
          <p:cNvPr id="19" name="TextBox 18">
            <a:extLst>
              <a:ext uri="{FF2B5EF4-FFF2-40B4-BE49-F238E27FC236}">
                <a16:creationId xmlns:a16="http://schemas.microsoft.com/office/drawing/2014/main" id="{2DF8F92E-39FA-B43E-E272-AF03CA341A53}"/>
              </a:ext>
            </a:extLst>
          </p:cNvPr>
          <p:cNvSpPr txBox="1"/>
          <p:nvPr/>
        </p:nvSpPr>
        <p:spPr>
          <a:xfrm>
            <a:off x="5320802" y="3817764"/>
            <a:ext cx="1457095" cy="400110"/>
          </a:xfrm>
          <a:prstGeom prst="rect">
            <a:avLst/>
          </a:prstGeom>
          <a:noFill/>
        </p:spPr>
        <p:txBody>
          <a:bodyPr wrap="square">
            <a:spAutoFit/>
          </a:bodyPr>
          <a:lstStyle/>
          <a:p>
            <a:r>
              <a:rPr lang="it-IT" altLang="ko-KR" sz="1000" b="0" i="0" u="none" strike="noStrike" baseline="0" dirty="0">
                <a:solidFill>
                  <a:srgbClr val="000000"/>
                </a:solidFill>
                <a:latin typeface="Century Gothic" panose="020B0502020202020204" pitchFamily="34" charset="0"/>
              </a:rPr>
              <a:t>Finetune a </a:t>
            </a:r>
            <a:r>
              <a:rPr lang="it-IT" altLang="ko-KR" sz="1000" b="1" i="0" u="none" strike="noStrike" baseline="0" dirty="0">
                <a:solidFill>
                  <a:srgbClr val="000000"/>
                </a:solidFill>
                <a:latin typeface="Century Gothic" panose="020B0502020202020204" pitchFamily="34" charset="0"/>
              </a:rPr>
              <a:t>separate language model </a:t>
            </a:r>
          </a:p>
        </p:txBody>
      </p:sp>
      <p:pic>
        <p:nvPicPr>
          <p:cNvPr id="21" name="그림 20">
            <a:extLst>
              <a:ext uri="{FF2B5EF4-FFF2-40B4-BE49-F238E27FC236}">
                <a16:creationId xmlns:a16="http://schemas.microsoft.com/office/drawing/2014/main" id="{1ED2F2BD-F437-B2DC-4F10-2566521F9513}"/>
              </a:ext>
            </a:extLst>
          </p:cNvPr>
          <p:cNvPicPr>
            <a:picLocks noChangeAspect="1"/>
          </p:cNvPicPr>
          <p:nvPr/>
        </p:nvPicPr>
        <p:blipFill>
          <a:blip r:embed="rId5"/>
          <a:stretch>
            <a:fillRect/>
          </a:stretch>
        </p:blipFill>
        <p:spPr>
          <a:xfrm>
            <a:off x="5384779" y="1612062"/>
            <a:ext cx="895350" cy="223838"/>
          </a:xfrm>
          <a:prstGeom prst="rect">
            <a:avLst/>
          </a:prstGeom>
        </p:spPr>
      </p:pic>
      <p:pic>
        <p:nvPicPr>
          <p:cNvPr id="23" name="그림 22">
            <a:extLst>
              <a:ext uri="{FF2B5EF4-FFF2-40B4-BE49-F238E27FC236}">
                <a16:creationId xmlns:a16="http://schemas.microsoft.com/office/drawing/2014/main" id="{4DEF8CAE-7A8F-C21D-A4C2-59D9CAE20864}"/>
              </a:ext>
            </a:extLst>
          </p:cNvPr>
          <p:cNvPicPr>
            <a:picLocks noChangeAspect="1"/>
          </p:cNvPicPr>
          <p:nvPr/>
        </p:nvPicPr>
        <p:blipFill>
          <a:blip r:embed="rId6"/>
          <a:stretch>
            <a:fillRect/>
          </a:stretch>
        </p:blipFill>
        <p:spPr>
          <a:xfrm>
            <a:off x="7616103" y="1899707"/>
            <a:ext cx="2184508" cy="519046"/>
          </a:xfrm>
          <a:prstGeom prst="rect">
            <a:avLst/>
          </a:prstGeom>
        </p:spPr>
      </p:pic>
      <p:pic>
        <p:nvPicPr>
          <p:cNvPr id="25" name="그림 24">
            <a:extLst>
              <a:ext uri="{FF2B5EF4-FFF2-40B4-BE49-F238E27FC236}">
                <a16:creationId xmlns:a16="http://schemas.microsoft.com/office/drawing/2014/main" id="{CBC6F3F1-53AB-C586-D3D1-CDD26822ED36}"/>
              </a:ext>
            </a:extLst>
          </p:cNvPr>
          <p:cNvPicPr>
            <a:picLocks noChangeAspect="1"/>
          </p:cNvPicPr>
          <p:nvPr/>
        </p:nvPicPr>
        <p:blipFill>
          <a:blip r:embed="rId7"/>
          <a:stretch>
            <a:fillRect/>
          </a:stretch>
        </p:blipFill>
        <p:spPr>
          <a:xfrm>
            <a:off x="8327194" y="2362213"/>
            <a:ext cx="1181717" cy="240350"/>
          </a:xfrm>
          <a:prstGeom prst="rect">
            <a:avLst/>
          </a:prstGeom>
        </p:spPr>
      </p:pic>
      <p:pic>
        <p:nvPicPr>
          <p:cNvPr id="29" name="그림 28">
            <a:extLst>
              <a:ext uri="{FF2B5EF4-FFF2-40B4-BE49-F238E27FC236}">
                <a16:creationId xmlns:a16="http://schemas.microsoft.com/office/drawing/2014/main" id="{226E7477-A4BE-E9B0-4B53-E3EF023A6956}"/>
              </a:ext>
            </a:extLst>
          </p:cNvPr>
          <p:cNvPicPr>
            <a:picLocks noChangeAspect="1"/>
          </p:cNvPicPr>
          <p:nvPr/>
        </p:nvPicPr>
        <p:blipFill>
          <a:blip r:embed="rId8"/>
          <a:stretch>
            <a:fillRect/>
          </a:stretch>
        </p:blipFill>
        <p:spPr>
          <a:xfrm>
            <a:off x="8167018" y="2860982"/>
            <a:ext cx="1518084" cy="202862"/>
          </a:xfrm>
          <a:prstGeom prst="rect">
            <a:avLst/>
          </a:prstGeom>
        </p:spPr>
      </p:pic>
      <p:sp>
        <p:nvSpPr>
          <p:cNvPr id="31" name="TextBox 30">
            <a:extLst>
              <a:ext uri="{FF2B5EF4-FFF2-40B4-BE49-F238E27FC236}">
                <a16:creationId xmlns:a16="http://schemas.microsoft.com/office/drawing/2014/main" id="{509FAC87-4A9F-A781-05EF-04641B7FFB34}"/>
              </a:ext>
            </a:extLst>
          </p:cNvPr>
          <p:cNvSpPr txBox="1"/>
          <p:nvPr/>
        </p:nvSpPr>
        <p:spPr>
          <a:xfrm>
            <a:off x="6880180" y="3848542"/>
            <a:ext cx="4431493" cy="369332"/>
          </a:xfrm>
          <a:prstGeom prst="rect">
            <a:avLst/>
          </a:prstGeom>
          <a:noFill/>
        </p:spPr>
        <p:txBody>
          <a:bodyPr wrap="square">
            <a:spAutoFit/>
          </a:bodyPr>
          <a:lstStyle/>
          <a:p>
            <a:r>
              <a:rPr lang="en-US" altLang="ko-KR" sz="1800" b="1" i="0" u="none" strike="noStrike" baseline="0" dirty="0">
                <a:solidFill>
                  <a:srgbClr val="000000"/>
                </a:solidFill>
                <a:latin typeface="Century Gothic" panose="020B0502020202020204" pitchFamily="34" charset="0"/>
              </a:rPr>
              <a:t>Cannot</a:t>
            </a:r>
            <a:r>
              <a:rPr lang="en-US" altLang="ko-KR" sz="1800" b="0" i="0" u="none" strike="noStrike" baseline="0" dirty="0">
                <a:solidFill>
                  <a:srgbClr val="000000"/>
                </a:solidFill>
                <a:latin typeface="Century Gothic" panose="020B0502020202020204" pitchFamily="34" charset="0"/>
              </a:rPr>
              <a:t> learn from each other models.</a:t>
            </a:r>
          </a:p>
        </p:txBody>
      </p:sp>
      <p:sp>
        <p:nvSpPr>
          <p:cNvPr id="33" name="TextBox 32">
            <a:extLst>
              <a:ext uri="{FF2B5EF4-FFF2-40B4-BE49-F238E27FC236}">
                <a16:creationId xmlns:a16="http://schemas.microsoft.com/office/drawing/2014/main" id="{4174AF34-7A6B-C955-7D6A-FCA17FD89E4D}"/>
              </a:ext>
            </a:extLst>
          </p:cNvPr>
          <p:cNvSpPr txBox="1"/>
          <p:nvPr/>
        </p:nvSpPr>
        <p:spPr>
          <a:xfrm>
            <a:off x="3294581" y="4434311"/>
            <a:ext cx="1168453" cy="276999"/>
          </a:xfrm>
          <a:prstGeom prst="rect">
            <a:avLst/>
          </a:prstGeom>
          <a:noFill/>
        </p:spPr>
        <p:txBody>
          <a:bodyPr wrap="square">
            <a:spAutoFit/>
          </a:bodyPr>
          <a:lstStyle/>
          <a:p>
            <a:r>
              <a:rPr lang="en-US" altLang="ko-KR" sz="1200" b="1" i="0" u="none" strike="noStrike" baseline="0" dirty="0">
                <a:solidFill>
                  <a:srgbClr val="000000"/>
                </a:solidFill>
                <a:latin typeface="Century Gothic" panose="020B0502020202020204" pitchFamily="34" charset="0"/>
              </a:rPr>
              <a:t>Iterative Pet</a:t>
            </a:r>
            <a:endParaRPr lang="ko-KR" altLang="en-US" sz="1200" b="1" dirty="0"/>
          </a:p>
        </p:txBody>
      </p:sp>
      <p:sp>
        <p:nvSpPr>
          <p:cNvPr id="35" name="TextBox 34">
            <a:extLst>
              <a:ext uri="{FF2B5EF4-FFF2-40B4-BE49-F238E27FC236}">
                <a16:creationId xmlns:a16="http://schemas.microsoft.com/office/drawing/2014/main" id="{9E4C91FA-B4D6-DECD-8F8C-88DAA5956124}"/>
              </a:ext>
            </a:extLst>
          </p:cNvPr>
          <p:cNvSpPr txBox="1"/>
          <p:nvPr/>
        </p:nvSpPr>
        <p:spPr>
          <a:xfrm>
            <a:off x="4973685" y="4421259"/>
            <a:ext cx="6307584" cy="523220"/>
          </a:xfrm>
          <a:prstGeom prst="rect">
            <a:avLst/>
          </a:prstGeom>
          <a:noFill/>
        </p:spPr>
        <p:txBody>
          <a:bodyPr wrap="square">
            <a:spAutoFit/>
          </a:bodyPr>
          <a:lstStyle/>
          <a:p>
            <a:r>
              <a:rPr lang="en-US" altLang="ko-KR" sz="1400" b="0" i="0" u="none" strike="noStrike" baseline="0" dirty="0">
                <a:solidFill>
                  <a:srgbClr val="000000"/>
                </a:solidFill>
                <a:latin typeface="Century Gothic" panose="020B0502020202020204" pitchFamily="34" charset="0"/>
              </a:rPr>
              <a:t>Train several generations of models on </a:t>
            </a:r>
            <a:r>
              <a:rPr lang="en-US" altLang="ko-KR" sz="1400" b="1" i="0" u="none" strike="noStrike" baseline="0" dirty="0">
                <a:solidFill>
                  <a:srgbClr val="000000"/>
                </a:solidFill>
                <a:latin typeface="Century Gothic" panose="020B0502020202020204" pitchFamily="34" charset="0"/>
              </a:rPr>
              <a:t>datasets of increasing size</a:t>
            </a:r>
            <a:r>
              <a:rPr lang="en-US" altLang="ko-KR" sz="1400" b="0" i="0" u="none" strike="noStrike" baseline="0" dirty="0">
                <a:solidFill>
                  <a:srgbClr val="000000"/>
                </a:solidFill>
                <a:latin typeface="Century Gothic" panose="020B0502020202020204" pitchFamily="34" charset="0"/>
              </a:rPr>
              <a:t>.</a:t>
            </a:r>
          </a:p>
          <a:p>
            <a:r>
              <a:rPr lang="en-US" altLang="ko-KR" sz="1400" b="0" i="0" u="none" strike="noStrike" baseline="0" dirty="0">
                <a:solidFill>
                  <a:srgbClr val="000000"/>
                </a:solidFill>
                <a:latin typeface="Century Gothic" panose="020B0502020202020204" pitchFamily="34" charset="0"/>
              </a:rPr>
              <a:t>In each iteration, multiply the training set size by a constant ‘d’</a:t>
            </a:r>
          </a:p>
        </p:txBody>
      </p:sp>
      <p:pic>
        <p:nvPicPr>
          <p:cNvPr id="37" name="그림 36">
            <a:extLst>
              <a:ext uri="{FF2B5EF4-FFF2-40B4-BE49-F238E27FC236}">
                <a16:creationId xmlns:a16="http://schemas.microsoft.com/office/drawing/2014/main" id="{6CA888A0-6D9E-42FE-10B0-6B48E4F6ECDF}"/>
              </a:ext>
            </a:extLst>
          </p:cNvPr>
          <p:cNvPicPr>
            <a:picLocks noChangeAspect="1"/>
          </p:cNvPicPr>
          <p:nvPr/>
        </p:nvPicPr>
        <p:blipFill>
          <a:blip r:embed="rId9"/>
          <a:stretch>
            <a:fillRect/>
          </a:stretch>
        </p:blipFill>
        <p:spPr>
          <a:xfrm>
            <a:off x="6880180" y="5007692"/>
            <a:ext cx="3063173" cy="711795"/>
          </a:xfrm>
          <a:prstGeom prst="rect">
            <a:avLst/>
          </a:prstGeom>
        </p:spPr>
      </p:pic>
      <p:pic>
        <p:nvPicPr>
          <p:cNvPr id="39" name="그림 38">
            <a:extLst>
              <a:ext uri="{FF2B5EF4-FFF2-40B4-BE49-F238E27FC236}">
                <a16:creationId xmlns:a16="http://schemas.microsoft.com/office/drawing/2014/main" id="{DD3DE85A-825A-1E03-B63E-8E42F06C97CA}"/>
              </a:ext>
            </a:extLst>
          </p:cNvPr>
          <p:cNvPicPr>
            <a:picLocks noChangeAspect="1"/>
          </p:cNvPicPr>
          <p:nvPr/>
        </p:nvPicPr>
        <p:blipFill>
          <a:blip r:embed="rId10"/>
          <a:stretch>
            <a:fillRect/>
          </a:stretch>
        </p:blipFill>
        <p:spPr>
          <a:xfrm>
            <a:off x="6880180" y="5742390"/>
            <a:ext cx="3400524" cy="713013"/>
          </a:xfrm>
          <a:prstGeom prst="rect">
            <a:avLst/>
          </a:prstGeom>
        </p:spPr>
      </p:pic>
      <p:pic>
        <p:nvPicPr>
          <p:cNvPr id="41" name="그림 40">
            <a:extLst>
              <a:ext uri="{FF2B5EF4-FFF2-40B4-BE49-F238E27FC236}">
                <a16:creationId xmlns:a16="http://schemas.microsoft.com/office/drawing/2014/main" id="{627E71DA-B21E-D25D-6316-3C36DB80EFB0}"/>
              </a:ext>
            </a:extLst>
          </p:cNvPr>
          <p:cNvPicPr>
            <a:picLocks noChangeAspect="1"/>
          </p:cNvPicPr>
          <p:nvPr/>
        </p:nvPicPr>
        <p:blipFill>
          <a:blip r:embed="rId11"/>
          <a:stretch>
            <a:fillRect/>
          </a:stretch>
        </p:blipFill>
        <p:spPr>
          <a:xfrm>
            <a:off x="1347893" y="3636420"/>
            <a:ext cx="3115141" cy="874249"/>
          </a:xfrm>
          <a:prstGeom prst="rect">
            <a:avLst/>
          </a:prstGeom>
        </p:spPr>
      </p:pic>
      <p:cxnSp>
        <p:nvCxnSpPr>
          <p:cNvPr id="46" name="직선 화살표 연결선 45">
            <a:extLst>
              <a:ext uri="{FF2B5EF4-FFF2-40B4-BE49-F238E27FC236}">
                <a16:creationId xmlns:a16="http://schemas.microsoft.com/office/drawing/2014/main" id="{C6876B11-F444-D557-3DD4-4131C4F21E9C}"/>
              </a:ext>
            </a:extLst>
          </p:cNvPr>
          <p:cNvCxnSpPr/>
          <p:nvPr/>
        </p:nvCxnSpPr>
        <p:spPr>
          <a:xfrm flipH="1">
            <a:off x="4287915" y="3838004"/>
            <a:ext cx="2938508" cy="7348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4495303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42DE8091-A7B5-0778-3B7F-BC38C3F08BE3}"/>
              </a:ext>
            </a:extLst>
          </p:cNvPr>
          <p:cNvSpPr/>
          <p:nvPr/>
        </p:nvSpPr>
        <p:spPr>
          <a:xfrm>
            <a:off x="131449" y="1576451"/>
            <a:ext cx="11914736" cy="5238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101</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846137" y="0"/>
            <a:ext cx="10499725" cy="894059"/>
          </a:xfrm>
        </p:spPr>
        <p:txBody>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Prompt-based Learning:</a:t>
            </a:r>
            <a:r>
              <a:rPr lang="en-US" altLang="ko-KR" b="1" dirty="0">
                <a:cs typeface="Biome Light" panose="020B0303030204020804" pitchFamily="34" charset="0"/>
              </a:rPr>
              <a:t>P-tuning</a:t>
            </a:r>
            <a:endParaRPr lang="ko-KR" altLang="en-US" b="1" dirty="0"/>
          </a:p>
        </p:txBody>
      </p:sp>
      <p:sp>
        <p:nvSpPr>
          <p:cNvPr id="7" name="TextBox 6">
            <a:extLst>
              <a:ext uri="{FF2B5EF4-FFF2-40B4-BE49-F238E27FC236}">
                <a16:creationId xmlns:a16="http://schemas.microsoft.com/office/drawing/2014/main" id="{7EFEF0EC-2F51-C591-A1B5-EFFBC1B6ABA0}"/>
              </a:ext>
            </a:extLst>
          </p:cNvPr>
          <p:cNvSpPr txBox="1"/>
          <p:nvPr/>
        </p:nvSpPr>
        <p:spPr>
          <a:xfrm>
            <a:off x="2268070" y="661571"/>
            <a:ext cx="7862047" cy="923330"/>
          </a:xfrm>
          <a:prstGeom prst="rect">
            <a:avLst/>
          </a:prstGeom>
          <a:noFill/>
        </p:spPr>
        <p:txBody>
          <a:bodyPr wrap="square">
            <a:spAutoFit/>
          </a:bodyPr>
          <a:lstStyle/>
          <a:p>
            <a:pPr algn="ctr"/>
            <a:r>
              <a:rPr lang="en-US" altLang="ko-KR" sz="1800" b="0" i="0" u="none" strike="noStrike" baseline="0" dirty="0">
                <a:solidFill>
                  <a:srgbClr val="000000"/>
                </a:solidFill>
                <a:latin typeface="Calibri" panose="020F0502020204030204" pitchFamily="34" charset="0"/>
              </a:rPr>
              <a:t>GPT-style models perform poorly for natural understanding (NLU) tasks </a:t>
            </a:r>
            <a:endParaRPr lang="ko-KR" altLang="en-US" sz="1800" b="0" i="0" u="none" strike="noStrike" baseline="0" dirty="0">
              <a:solidFill>
                <a:srgbClr val="000000"/>
              </a:solidFill>
              <a:latin typeface="Calibri" panose="020F0502020204030204" pitchFamily="34" charset="0"/>
            </a:endParaRPr>
          </a:p>
          <a:p>
            <a:pPr algn="ctr"/>
            <a:r>
              <a:rPr lang="en-US" altLang="ko-KR" sz="1800" b="1" i="0" u="none" strike="noStrike" baseline="0" dirty="0">
                <a:solidFill>
                  <a:srgbClr val="000000"/>
                </a:solidFill>
                <a:latin typeface="Calibri" panose="020F0502020204030204" pitchFamily="34" charset="0"/>
              </a:rPr>
              <a:t>P-tuning</a:t>
            </a:r>
            <a:r>
              <a:rPr lang="en-US" altLang="ko-KR" sz="1800" b="0" i="0" u="none" strike="noStrike" baseline="0" dirty="0">
                <a:solidFill>
                  <a:srgbClr val="000000"/>
                </a:solidFill>
                <a:latin typeface="Calibri" panose="020F0502020204030204" pitchFamily="34" charset="0"/>
              </a:rPr>
              <a:t>: automatically search prompts in the </a:t>
            </a:r>
            <a:r>
              <a:rPr lang="en-US" altLang="ko-KR" sz="1800" b="1" i="0" u="none" strike="noStrike" baseline="0" dirty="0">
                <a:solidFill>
                  <a:srgbClr val="000000"/>
                </a:solidFill>
                <a:latin typeface="Calibri" panose="020F0502020204030204" pitchFamily="34" charset="0"/>
              </a:rPr>
              <a:t>continuous space</a:t>
            </a:r>
            <a:endParaRPr lang="ko-KR" altLang="en-US" sz="1800" b="0" i="0" u="none" strike="noStrike" baseline="0" dirty="0">
              <a:solidFill>
                <a:srgbClr val="000000"/>
              </a:solidFill>
              <a:latin typeface="Calibri" panose="020F0502020204030204" pitchFamily="34" charset="0"/>
            </a:endParaRPr>
          </a:p>
          <a:p>
            <a:pPr algn="ctr"/>
            <a:r>
              <a:rPr lang="en-US" altLang="ko-KR" sz="1800" b="0" i="0" u="none" strike="noStrike" baseline="0" dirty="0">
                <a:solidFill>
                  <a:srgbClr val="000000"/>
                </a:solidFill>
                <a:latin typeface="Calibri" panose="020F0502020204030204" pitchFamily="34" charset="0"/>
              </a:rPr>
              <a:t>competitive performance to BERT =&gt; GPT understands, too</a:t>
            </a:r>
          </a:p>
        </p:txBody>
      </p:sp>
      <p:pic>
        <p:nvPicPr>
          <p:cNvPr id="9" name="그림 8">
            <a:extLst>
              <a:ext uri="{FF2B5EF4-FFF2-40B4-BE49-F238E27FC236}">
                <a16:creationId xmlns:a16="http://schemas.microsoft.com/office/drawing/2014/main" id="{7B0FB9E7-E0E3-17D1-F4E5-5B0D11B8286F}"/>
              </a:ext>
            </a:extLst>
          </p:cNvPr>
          <p:cNvPicPr>
            <a:picLocks noChangeAspect="1"/>
          </p:cNvPicPr>
          <p:nvPr/>
        </p:nvPicPr>
        <p:blipFill rotWithShape="1">
          <a:blip r:embed="rId3"/>
          <a:srcRect l="47941"/>
          <a:stretch/>
        </p:blipFill>
        <p:spPr>
          <a:xfrm>
            <a:off x="133350" y="1649999"/>
            <a:ext cx="6347012" cy="5072813"/>
          </a:xfrm>
          <a:prstGeom prst="rect">
            <a:avLst/>
          </a:prstGeom>
        </p:spPr>
      </p:pic>
      <p:pic>
        <p:nvPicPr>
          <p:cNvPr id="11" name="그림 10">
            <a:extLst>
              <a:ext uri="{FF2B5EF4-FFF2-40B4-BE49-F238E27FC236}">
                <a16:creationId xmlns:a16="http://schemas.microsoft.com/office/drawing/2014/main" id="{C0E0B5B5-23FD-B209-9C37-8D51B24FFF6B}"/>
              </a:ext>
            </a:extLst>
          </p:cNvPr>
          <p:cNvPicPr>
            <a:picLocks noChangeAspect="1"/>
          </p:cNvPicPr>
          <p:nvPr/>
        </p:nvPicPr>
        <p:blipFill>
          <a:blip r:embed="rId4"/>
          <a:stretch>
            <a:fillRect/>
          </a:stretch>
        </p:blipFill>
        <p:spPr>
          <a:xfrm>
            <a:off x="5311666" y="1899696"/>
            <a:ext cx="3846700" cy="624361"/>
          </a:xfrm>
          <a:prstGeom prst="rect">
            <a:avLst/>
          </a:prstGeom>
        </p:spPr>
      </p:pic>
      <p:pic>
        <p:nvPicPr>
          <p:cNvPr id="13" name="그림 12">
            <a:extLst>
              <a:ext uri="{FF2B5EF4-FFF2-40B4-BE49-F238E27FC236}">
                <a16:creationId xmlns:a16="http://schemas.microsoft.com/office/drawing/2014/main" id="{7704C5FC-89EE-559F-90BC-E92C53ED192F}"/>
              </a:ext>
            </a:extLst>
          </p:cNvPr>
          <p:cNvPicPr>
            <a:picLocks noChangeAspect="1"/>
          </p:cNvPicPr>
          <p:nvPr/>
        </p:nvPicPr>
        <p:blipFill>
          <a:blip r:embed="rId5"/>
          <a:stretch>
            <a:fillRect/>
          </a:stretch>
        </p:blipFill>
        <p:spPr>
          <a:xfrm>
            <a:off x="6199093" y="3811354"/>
            <a:ext cx="3667995" cy="1185291"/>
          </a:xfrm>
          <a:prstGeom prst="rect">
            <a:avLst/>
          </a:prstGeom>
        </p:spPr>
      </p:pic>
      <p:pic>
        <p:nvPicPr>
          <p:cNvPr id="15" name="그림 14">
            <a:extLst>
              <a:ext uri="{FF2B5EF4-FFF2-40B4-BE49-F238E27FC236}">
                <a16:creationId xmlns:a16="http://schemas.microsoft.com/office/drawing/2014/main" id="{D8CAE913-F486-A99D-B51E-B24D61490DB0}"/>
              </a:ext>
            </a:extLst>
          </p:cNvPr>
          <p:cNvPicPr>
            <a:picLocks noChangeAspect="1"/>
          </p:cNvPicPr>
          <p:nvPr/>
        </p:nvPicPr>
        <p:blipFill>
          <a:blip r:embed="rId6"/>
          <a:stretch>
            <a:fillRect/>
          </a:stretch>
        </p:blipFill>
        <p:spPr>
          <a:xfrm>
            <a:off x="6472517" y="2649188"/>
            <a:ext cx="3096610" cy="499453"/>
          </a:xfrm>
          <a:prstGeom prst="rect">
            <a:avLst/>
          </a:prstGeom>
        </p:spPr>
      </p:pic>
      <p:pic>
        <p:nvPicPr>
          <p:cNvPr id="17" name="그림 16">
            <a:extLst>
              <a:ext uri="{FF2B5EF4-FFF2-40B4-BE49-F238E27FC236}">
                <a16:creationId xmlns:a16="http://schemas.microsoft.com/office/drawing/2014/main" id="{41B882C1-6D14-0EA7-2CD6-4E8D56B5281A}"/>
              </a:ext>
            </a:extLst>
          </p:cNvPr>
          <p:cNvPicPr>
            <a:picLocks noChangeAspect="1"/>
          </p:cNvPicPr>
          <p:nvPr/>
        </p:nvPicPr>
        <p:blipFill>
          <a:blip r:embed="rId7"/>
          <a:stretch>
            <a:fillRect/>
          </a:stretch>
        </p:blipFill>
        <p:spPr>
          <a:xfrm>
            <a:off x="6441365" y="3153182"/>
            <a:ext cx="1587302" cy="298323"/>
          </a:xfrm>
          <a:prstGeom prst="rect">
            <a:avLst/>
          </a:prstGeom>
        </p:spPr>
      </p:pic>
      <p:pic>
        <p:nvPicPr>
          <p:cNvPr id="19" name="그림 18">
            <a:extLst>
              <a:ext uri="{FF2B5EF4-FFF2-40B4-BE49-F238E27FC236}">
                <a16:creationId xmlns:a16="http://schemas.microsoft.com/office/drawing/2014/main" id="{2C9B840F-2F79-F2EC-5949-A6930E45FD60}"/>
              </a:ext>
            </a:extLst>
          </p:cNvPr>
          <p:cNvPicPr>
            <a:picLocks noChangeAspect="1"/>
          </p:cNvPicPr>
          <p:nvPr/>
        </p:nvPicPr>
        <p:blipFill>
          <a:blip r:embed="rId8"/>
          <a:stretch>
            <a:fillRect/>
          </a:stretch>
        </p:blipFill>
        <p:spPr>
          <a:xfrm>
            <a:off x="5401806" y="1576452"/>
            <a:ext cx="3770926" cy="357588"/>
          </a:xfrm>
          <a:prstGeom prst="rect">
            <a:avLst/>
          </a:prstGeom>
        </p:spPr>
      </p:pic>
      <p:pic>
        <p:nvPicPr>
          <p:cNvPr id="21" name="그림 20">
            <a:extLst>
              <a:ext uri="{FF2B5EF4-FFF2-40B4-BE49-F238E27FC236}">
                <a16:creationId xmlns:a16="http://schemas.microsoft.com/office/drawing/2014/main" id="{056F7C68-E8BF-DE52-EFD1-BAB29232D079}"/>
              </a:ext>
            </a:extLst>
          </p:cNvPr>
          <p:cNvPicPr>
            <a:picLocks noChangeAspect="1"/>
          </p:cNvPicPr>
          <p:nvPr/>
        </p:nvPicPr>
        <p:blipFill>
          <a:blip r:embed="rId9"/>
          <a:stretch>
            <a:fillRect/>
          </a:stretch>
        </p:blipFill>
        <p:spPr>
          <a:xfrm>
            <a:off x="8805519" y="2930040"/>
            <a:ext cx="3096610" cy="220871"/>
          </a:xfrm>
          <a:prstGeom prst="rect">
            <a:avLst/>
          </a:prstGeom>
        </p:spPr>
      </p:pic>
      <p:pic>
        <p:nvPicPr>
          <p:cNvPr id="23" name="그림 22">
            <a:extLst>
              <a:ext uri="{FF2B5EF4-FFF2-40B4-BE49-F238E27FC236}">
                <a16:creationId xmlns:a16="http://schemas.microsoft.com/office/drawing/2014/main" id="{94D84BF5-50E8-55D6-A597-5A03895C41FD}"/>
              </a:ext>
            </a:extLst>
          </p:cNvPr>
          <p:cNvPicPr>
            <a:picLocks noChangeAspect="1"/>
          </p:cNvPicPr>
          <p:nvPr/>
        </p:nvPicPr>
        <p:blipFill>
          <a:blip r:embed="rId10"/>
          <a:stretch>
            <a:fillRect/>
          </a:stretch>
        </p:blipFill>
        <p:spPr>
          <a:xfrm>
            <a:off x="9230576" y="1578501"/>
            <a:ext cx="2643140" cy="672081"/>
          </a:xfrm>
          <a:prstGeom prst="rect">
            <a:avLst/>
          </a:prstGeom>
        </p:spPr>
      </p:pic>
      <p:pic>
        <p:nvPicPr>
          <p:cNvPr id="25" name="그림 24">
            <a:extLst>
              <a:ext uri="{FF2B5EF4-FFF2-40B4-BE49-F238E27FC236}">
                <a16:creationId xmlns:a16="http://schemas.microsoft.com/office/drawing/2014/main" id="{47E00254-CA78-F0CE-0B68-47A2D51731F5}"/>
              </a:ext>
            </a:extLst>
          </p:cNvPr>
          <p:cNvPicPr>
            <a:picLocks noChangeAspect="1"/>
          </p:cNvPicPr>
          <p:nvPr/>
        </p:nvPicPr>
        <p:blipFill>
          <a:blip r:embed="rId11"/>
          <a:stretch>
            <a:fillRect/>
          </a:stretch>
        </p:blipFill>
        <p:spPr>
          <a:xfrm>
            <a:off x="9748106" y="2181089"/>
            <a:ext cx="2067766" cy="195645"/>
          </a:xfrm>
          <a:prstGeom prst="rect">
            <a:avLst/>
          </a:prstGeom>
        </p:spPr>
      </p:pic>
      <p:sp>
        <p:nvSpPr>
          <p:cNvPr id="26" name="사각형: 둥근 모서리 25">
            <a:extLst>
              <a:ext uri="{FF2B5EF4-FFF2-40B4-BE49-F238E27FC236}">
                <a16:creationId xmlns:a16="http://schemas.microsoft.com/office/drawing/2014/main" id="{12EEBECF-1D72-5F34-AFE7-31FDDBBEC958}"/>
              </a:ext>
            </a:extLst>
          </p:cNvPr>
          <p:cNvSpPr/>
          <p:nvPr/>
        </p:nvSpPr>
        <p:spPr>
          <a:xfrm>
            <a:off x="145815" y="3811354"/>
            <a:ext cx="6295549" cy="2839938"/>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5253C8B5-8685-C0E7-E7A9-BB3A26416825}"/>
              </a:ext>
            </a:extLst>
          </p:cNvPr>
          <p:cNvSpPr/>
          <p:nvPr/>
        </p:nvSpPr>
        <p:spPr>
          <a:xfrm>
            <a:off x="547635" y="4980310"/>
            <a:ext cx="4764031" cy="4786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27">
            <a:extLst>
              <a:ext uri="{FF2B5EF4-FFF2-40B4-BE49-F238E27FC236}">
                <a16:creationId xmlns:a16="http://schemas.microsoft.com/office/drawing/2014/main" id="{50E54CFF-475D-ADE1-7A9C-E89F8165260F}"/>
              </a:ext>
            </a:extLst>
          </p:cNvPr>
          <p:cNvSpPr/>
          <p:nvPr/>
        </p:nvSpPr>
        <p:spPr>
          <a:xfrm>
            <a:off x="8399973" y="1607771"/>
            <a:ext cx="758393" cy="326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2C85EBE1-D9E3-BECA-0EB4-72489706962D}"/>
              </a:ext>
            </a:extLst>
          </p:cNvPr>
          <p:cNvSpPr/>
          <p:nvPr/>
        </p:nvSpPr>
        <p:spPr>
          <a:xfrm>
            <a:off x="5515892" y="2156708"/>
            <a:ext cx="3206768" cy="326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C3B53A0A-0C10-C2DE-7176-FCA0969FC279}"/>
              </a:ext>
            </a:extLst>
          </p:cNvPr>
          <p:cNvSpPr/>
          <p:nvPr/>
        </p:nvSpPr>
        <p:spPr>
          <a:xfrm>
            <a:off x="6471397" y="4395034"/>
            <a:ext cx="3267744" cy="3262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C9921B27-AF2B-629A-ED6D-1EC8FF652465}"/>
              </a:ext>
            </a:extLst>
          </p:cNvPr>
          <p:cNvCxnSpPr>
            <a:stCxn id="30" idx="1"/>
            <a:endCxn id="27" idx="3"/>
          </p:cNvCxnSpPr>
          <p:nvPr/>
        </p:nvCxnSpPr>
        <p:spPr>
          <a:xfrm flipH="1">
            <a:off x="5311666" y="4558169"/>
            <a:ext cx="1159731" cy="66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그림 33">
            <a:extLst>
              <a:ext uri="{FF2B5EF4-FFF2-40B4-BE49-F238E27FC236}">
                <a16:creationId xmlns:a16="http://schemas.microsoft.com/office/drawing/2014/main" id="{3A39D12C-348F-10F9-99D0-4AF9F0B100BF}"/>
              </a:ext>
            </a:extLst>
          </p:cNvPr>
          <p:cNvPicPr>
            <a:picLocks noChangeAspect="1"/>
          </p:cNvPicPr>
          <p:nvPr/>
        </p:nvPicPr>
        <p:blipFill>
          <a:blip r:embed="rId12"/>
          <a:stretch>
            <a:fillRect/>
          </a:stretch>
        </p:blipFill>
        <p:spPr>
          <a:xfrm>
            <a:off x="6558840" y="5027508"/>
            <a:ext cx="4539466" cy="970868"/>
          </a:xfrm>
          <a:prstGeom prst="rect">
            <a:avLst/>
          </a:prstGeom>
        </p:spPr>
      </p:pic>
      <p:sp>
        <p:nvSpPr>
          <p:cNvPr id="36" name="TextBox 35">
            <a:extLst>
              <a:ext uri="{FF2B5EF4-FFF2-40B4-BE49-F238E27FC236}">
                <a16:creationId xmlns:a16="http://schemas.microsoft.com/office/drawing/2014/main" id="{80981B0A-9381-CDE6-CF8F-97EEF8B808D1}"/>
              </a:ext>
            </a:extLst>
          </p:cNvPr>
          <p:cNvSpPr txBox="1"/>
          <p:nvPr/>
        </p:nvSpPr>
        <p:spPr>
          <a:xfrm>
            <a:off x="6577318" y="5790285"/>
            <a:ext cx="4768544" cy="246221"/>
          </a:xfrm>
          <a:prstGeom prst="rect">
            <a:avLst/>
          </a:prstGeom>
          <a:noFill/>
        </p:spPr>
        <p:txBody>
          <a:bodyPr wrap="square">
            <a:spAutoFit/>
          </a:bodyPr>
          <a:lstStyle/>
          <a:p>
            <a:r>
              <a:rPr lang="en-US" altLang="ko-KR" sz="1000" b="0" i="0" u="none" strike="noStrike" baseline="0" dirty="0" err="1">
                <a:solidFill>
                  <a:srgbClr val="000000"/>
                </a:solidFill>
                <a:latin typeface="Calibri" panose="020F0502020204030204" pitchFamily="34" charset="0"/>
              </a:rPr>
              <a:t>ReLU</a:t>
            </a:r>
            <a:r>
              <a:rPr lang="en-US" altLang="ko-KR" sz="1000" b="0" i="0" u="none" strike="noStrike" baseline="0" dirty="0">
                <a:solidFill>
                  <a:srgbClr val="000000"/>
                </a:solidFill>
                <a:latin typeface="Calibri" panose="020F0502020204030204" pitchFamily="34" charset="0"/>
              </a:rPr>
              <a:t> activated two-layer multilayer perceptron (MLP)</a:t>
            </a:r>
          </a:p>
        </p:txBody>
      </p:sp>
      <p:sp>
        <p:nvSpPr>
          <p:cNvPr id="37" name="사각형: 둥근 모서리 36">
            <a:extLst>
              <a:ext uri="{FF2B5EF4-FFF2-40B4-BE49-F238E27FC236}">
                <a16:creationId xmlns:a16="http://schemas.microsoft.com/office/drawing/2014/main" id="{76AEFB69-2A69-CD07-746D-AFA64DE864F3}"/>
              </a:ext>
            </a:extLst>
          </p:cNvPr>
          <p:cNvSpPr/>
          <p:nvPr/>
        </p:nvSpPr>
        <p:spPr>
          <a:xfrm>
            <a:off x="634320" y="4318831"/>
            <a:ext cx="3848903" cy="402473"/>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0" name="직선 연결선 39">
            <a:extLst>
              <a:ext uri="{FF2B5EF4-FFF2-40B4-BE49-F238E27FC236}">
                <a16:creationId xmlns:a16="http://schemas.microsoft.com/office/drawing/2014/main" id="{81153D09-0AC3-6A6D-3117-5D6C3703E7C5}"/>
              </a:ext>
            </a:extLst>
          </p:cNvPr>
          <p:cNvCxnSpPr>
            <a:cxnSpLocks/>
          </p:cNvCxnSpPr>
          <p:nvPr/>
        </p:nvCxnSpPr>
        <p:spPr>
          <a:xfrm>
            <a:off x="7142423" y="5825797"/>
            <a:ext cx="581150" cy="0"/>
          </a:xfrm>
          <a:prstGeom prst="line">
            <a:avLst/>
          </a:prstGeom>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1340699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102</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846137" y="0"/>
            <a:ext cx="10499725" cy="1355724"/>
          </a:xfrm>
        </p:spPr>
        <p:txBody>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Prompt-based Learning:</a:t>
            </a:r>
            <a:r>
              <a:rPr lang="en-US" altLang="ko-KR" b="1" dirty="0">
                <a:cs typeface="Biome Light" panose="020B0303030204020804" pitchFamily="34" charset="0"/>
              </a:rPr>
              <a:t>P-tuning</a:t>
            </a:r>
            <a:endParaRPr lang="ko-KR" altLang="en-US" b="1" dirty="0"/>
          </a:p>
        </p:txBody>
      </p:sp>
      <p:pic>
        <p:nvPicPr>
          <p:cNvPr id="4" name="그림 3">
            <a:extLst>
              <a:ext uri="{FF2B5EF4-FFF2-40B4-BE49-F238E27FC236}">
                <a16:creationId xmlns:a16="http://schemas.microsoft.com/office/drawing/2014/main" id="{12EF6BBE-F95F-E9FB-E424-67224E909F1C}"/>
              </a:ext>
            </a:extLst>
          </p:cNvPr>
          <p:cNvPicPr>
            <a:picLocks noChangeAspect="1"/>
          </p:cNvPicPr>
          <p:nvPr/>
        </p:nvPicPr>
        <p:blipFill>
          <a:blip r:embed="rId3"/>
          <a:stretch>
            <a:fillRect/>
          </a:stretch>
        </p:blipFill>
        <p:spPr>
          <a:xfrm>
            <a:off x="377888" y="1431980"/>
            <a:ext cx="5419231" cy="2863961"/>
          </a:xfrm>
          <a:prstGeom prst="rect">
            <a:avLst/>
          </a:prstGeom>
        </p:spPr>
      </p:pic>
      <p:pic>
        <p:nvPicPr>
          <p:cNvPr id="6" name="그림 5">
            <a:extLst>
              <a:ext uri="{FF2B5EF4-FFF2-40B4-BE49-F238E27FC236}">
                <a16:creationId xmlns:a16="http://schemas.microsoft.com/office/drawing/2014/main" id="{610458D3-5097-372A-BBA2-FEBF3A9C66F4}"/>
              </a:ext>
            </a:extLst>
          </p:cNvPr>
          <p:cNvPicPr>
            <a:picLocks noChangeAspect="1"/>
          </p:cNvPicPr>
          <p:nvPr/>
        </p:nvPicPr>
        <p:blipFill>
          <a:blip r:embed="rId4"/>
          <a:stretch>
            <a:fillRect/>
          </a:stretch>
        </p:blipFill>
        <p:spPr>
          <a:xfrm>
            <a:off x="2617663" y="4325760"/>
            <a:ext cx="3777220" cy="2403333"/>
          </a:xfrm>
          <a:prstGeom prst="rect">
            <a:avLst/>
          </a:prstGeom>
        </p:spPr>
      </p:pic>
      <p:sp>
        <p:nvSpPr>
          <p:cNvPr id="10" name="TextBox 9">
            <a:extLst>
              <a:ext uri="{FF2B5EF4-FFF2-40B4-BE49-F238E27FC236}">
                <a16:creationId xmlns:a16="http://schemas.microsoft.com/office/drawing/2014/main" id="{3C093F06-3F55-37B0-6C17-B20BEA9B8E6C}"/>
              </a:ext>
            </a:extLst>
          </p:cNvPr>
          <p:cNvSpPr txBox="1"/>
          <p:nvPr/>
        </p:nvSpPr>
        <p:spPr>
          <a:xfrm>
            <a:off x="5860528" y="1714789"/>
            <a:ext cx="6198122" cy="2585323"/>
          </a:xfrm>
          <a:prstGeom prst="rect">
            <a:avLst/>
          </a:prstGeom>
          <a:solidFill>
            <a:schemeClr val="tx2">
              <a:lumMod val="40000"/>
              <a:lumOff val="60000"/>
            </a:schemeClr>
          </a:solidFill>
        </p:spPr>
        <p:txBody>
          <a:bodyPr wrap="square">
            <a:spAutoFit/>
          </a:bodyPr>
          <a:lstStyle/>
          <a:p>
            <a:r>
              <a:rPr lang="en-US" altLang="ko-KR" sz="1800" b="0" i="0" u="none" strike="noStrike" baseline="0" dirty="0">
                <a:solidFill>
                  <a:srgbClr val="000000"/>
                </a:solidFill>
                <a:latin typeface="Calibri" panose="020F0502020204030204" pitchFamily="34" charset="0"/>
              </a:rPr>
              <a:t>Pre-trained LM’s </a:t>
            </a:r>
            <a:r>
              <a:rPr lang="en-US" altLang="ko-KR" sz="1800" b="1" i="0" u="none" strike="noStrike" baseline="0" dirty="0">
                <a:solidFill>
                  <a:srgbClr val="000000"/>
                </a:solidFill>
                <a:latin typeface="Calibri" panose="020F0502020204030204" pitchFamily="34" charset="0"/>
              </a:rPr>
              <a:t>parameters are fixed. </a:t>
            </a:r>
            <a:endParaRPr lang="en-US" altLang="ko-KR" sz="1800" b="0" i="0" u="none" strike="noStrike" baseline="0" dirty="0">
              <a:solidFill>
                <a:srgbClr val="000000"/>
              </a:solidFill>
              <a:latin typeface="Calibri" panose="020F0502020204030204" pitchFamily="34" charset="0"/>
            </a:endParaRPr>
          </a:p>
          <a:p>
            <a:r>
              <a:rPr lang="en-US" altLang="ko-KR" sz="1800" b="0" i="0" u="none" strike="noStrike" baseline="0" dirty="0">
                <a:solidFill>
                  <a:srgbClr val="000000"/>
                </a:solidFill>
                <a:latin typeface="Calibri" panose="020F0502020204030204" pitchFamily="34" charset="0"/>
              </a:rPr>
              <a:t>Experiments on two widely acknowledged NLU benchmarks</a:t>
            </a:r>
          </a:p>
          <a:p>
            <a:r>
              <a:rPr lang="en-US" altLang="ko-KR" sz="1800" b="0" i="0" u="none" strike="noStrike" baseline="0" dirty="0">
                <a:solidFill>
                  <a:srgbClr val="000000"/>
                </a:solidFill>
                <a:latin typeface="Arial" panose="020B0604020202020204" pitchFamily="34" charset="0"/>
              </a:rPr>
              <a:t>•</a:t>
            </a:r>
            <a:r>
              <a:rPr lang="en-US" altLang="ko-KR" sz="1800" b="1" i="0" u="none" strike="noStrike" baseline="0" dirty="0">
                <a:solidFill>
                  <a:srgbClr val="000000"/>
                </a:solidFill>
                <a:latin typeface="Calibri" panose="020F0502020204030204" pitchFamily="34" charset="0"/>
              </a:rPr>
              <a:t>LAMA</a:t>
            </a:r>
            <a:r>
              <a:rPr lang="en-US" altLang="ko-KR" sz="1800" b="0" i="0" u="none" strike="noStrike" baseline="0" dirty="0">
                <a:solidFill>
                  <a:srgbClr val="000000"/>
                </a:solidFill>
                <a:latin typeface="Calibri" panose="020F0502020204030204" pitchFamily="34" charset="0"/>
              </a:rPr>
              <a:t> (Language Model Analysis) knowledge probing</a:t>
            </a:r>
            <a:br>
              <a:rPr lang="en-US" altLang="ko-KR" sz="1800" b="0" i="0" u="none" strike="noStrike" baseline="0" dirty="0">
                <a:solidFill>
                  <a:srgbClr val="000000"/>
                </a:solidFill>
                <a:latin typeface="Calibri" panose="020F0502020204030204" pitchFamily="34" charset="0"/>
              </a:rPr>
            </a:br>
            <a:r>
              <a:rPr lang="en-US" altLang="ko-KR" sz="1800" b="0" i="0" u="none" strike="noStrike" baseline="0" dirty="0">
                <a:solidFill>
                  <a:srgbClr val="000000"/>
                </a:solidFill>
                <a:latin typeface="Calibri" panose="020F0502020204030204" pitchFamily="34" charset="0"/>
              </a:rPr>
              <a:t>: P-tuning is comparable to or better than fine-tuning method. </a:t>
            </a:r>
          </a:p>
          <a:p>
            <a:r>
              <a:rPr lang="en-US" altLang="ko-KR" sz="1800" b="0" i="0" u="none" strike="noStrike" baseline="0" dirty="0">
                <a:solidFill>
                  <a:srgbClr val="000000"/>
                </a:solidFill>
                <a:latin typeface="Arial" panose="020B0604020202020204" pitchFamily="34" charset="0"/>
              </a:rPr>
              <a:t>•</a:t>
            </a:r>
            <a:r>
              <a:rPr lang="en-US" altLang="ko-KR" sz="1800" b="1" i="0" u="none" strike="noStrike" baseline="0" dirty="0" err="1">
                <a:solidFill>
                  <a:srgbClr val="000000"/>
                </a:solidFill>
                <a:latin typeface="Calibri" panose="020F0502020204030204" pitchFamily="34" charset="0"/>
              </a:rPr>
              <a:t>SuperGLUE</a:t>
            </a:r>
            <a:br>
              <a:rPr lang="en-US" altLang="ko-KR" sz="1800" b="0" i="0" u="none" strike="noStrike" baseline="0" dirty="0">
                <a:solidFill>
                  <a:srgbClr val="000000"/>
                </a:solidFill>
                <a:latin typeface="Calibri" panose="020F0502020204030204" pitchFamily="34" charset="0"/>
              </a:rPr>
            </a:br>
            <a:r>
              <a:rPr lang="en-US" altLang="ko-KR" sz="1800" b="0" i="0" u="none" strike="noStrike" baseline="0" dirty="0">
                <a:solidFill>
                  <a:srgbClr val="000000"/>
                </a:solidFill>
                <a:latin typeface="Calibri" panose="020F0502020204030204" pitchFamily="34" charset="0"/>
              </a:rPr>
              <a:t>:GPT with P-tuning outperforms all the other BERT-based models on 5 out of 7 tasks. P-tuning appears to be more beneficial in low-resource settings. P-tuning outperforms both fully</a:t>
            </a:r>
            <a:r>
              <a:rPr lang="ko-KR" altLang="en-US" sz="1800" b="0" i="0" u="none" strike="noStrike" baseline="0" dirty="0">
                <a:solidFill>
                  <a:srgbClr val="000000"/>
                </a:solidFill>
                <a:latin typeface="Calibri" panose="020F0502020204030204" pitchFamily="34" charset="0"/>
              </a:rPr>
              <a:t> </a:t>
            </a:r>
            <a:r>
              <a:rPr lang="en-US" altLang="ko-KR" sz="1800" b="0" i="0" u="none" strike="noStrike" baseline="0" dirty="0">
                <a:solidFill>
                  <a:srgbClr val="000000"/>
                </a:solidFill>
                <a:latin typeface="Calibri" panose="020F0502020204030204" pitchFamily="34" charset="0"/>
              </a:rPr>
              <a:t>supervised</a:t>
            </a:r>
            <a:r>
              <a:rPr lang="ko-KR" altLang="en-US" sz="1800" b="0" i="0" u="none" strike="noStrike" baseline="0" dirty="0">
                <a:solidFill>
                  <a:srgbClr val="000000"/>
                </a:solidFill>
                <a:latin typeface="Calibri" panose="020F0502020204030204" pitchFamily="34" charset="0"/>
              </a:rPr>
              <a:t> </a:t>
            </a:r>
            <a:r>
              <a:rPr lang="en-US" altLang="ko-KR" sz="1800" b="0" i="0" u="none" strike="noStrike" baseline="0" dirty="0">
                <a:solidFill>
                  <a:srgbClr val="000000"/>
                </a:solidFill>
                <a:latin typeface="Calibri" panose="020F0502020204030204" pitchFamily="34" charset="0"/>
              </a:rPr>
              <a:t>settings and a</a:t>
            </a:r>
            <a:r>
              <a:rPr lang="ko-KR" altLang="en-US" sz="1800" b="0" i="0" u="none" strike="noStrike" baseline="0" dirty="0">
                <a:solidFill>
                  <a:srgbClr val="000000"/>
                </a:solidFill>
                <a:latin typeface="Calibri" panose="020F0502020204030204" pitchFamily="34" charset="0"/>
              </a:rPr>
              <a:t> </a:t>
            </a:r>
            <a:r>
              <a:rPr lang="en-US" altLang="ko-KR" sz="1800" b="0" i="0" u="none" strike="noStrike" baseline="0" dirty="0">
                <a:solidFill>
                  <a:srgbClr val="000000"/>
                </a:solidFill>
                <a:latin typeface="Calibri" panose="020F0502020204030204" pitchFamily="34" charset="0"/>
              </a:rPr>
              <a:t>few-shot settings. </a:t>
            </a:r>
            <a:endParaRPr lang="en-US" altLang="ko-KR" dirty="0">
              <a:solidFill>
                <a:srgbClr val="000000"/>
              </a:solidFill>
              <a:latin typeface="Calibri" panose="020F0502020204030204" pitchFamily="34" charset="0"/>
            </a:endParaRPr>
          </a:p>
        </p:txBody>
      </p:sp>
      <p:sp>
        <p:nvSpPr>
          <p:cNvPr id="13" name="TextBox 12">
            <a:extLst>
              <a:ext uri="{FF2B5EF4-FFF2-40B4-BE49-F238E27FC236}">
                <a16:creationId xmlns:a16="http://schemas.microsoft.com/office/drawing/2014/main" id="{A6C0B913-D4AB-04FA-762B-66FF7AAEE590}"/>
              </a:ext>
            </a:extLst>
          </p:cNvPr>
          <p:cNvSpPr txBox="1"/>
          <p:nvPr/>
        </p:nvSpPr>
        <p:spPr>
          <a:xfrm>
            <a:off x="6412639" y="6467483"/>
            <a:ext cx="2146742" cy="261610"/>
          </a:xfrm>
          <a:prstGeom prst="rect">
            <a:avLst/>
          </a:prstGeom>
          <a:solidFill>
            <a:schemeClr val="tx2">
              <a:lumMod val="40000"/>
              <a:lumOff val="60000"/>
            </a:schemeClr>
          </a:solidFill>
        </p:spPr>
        <p:txBody>
          <a:bodyPr wrap="none" rtlCol="0">
            <a:spAutoFit/>
          </a:bodyPr>
          <a:lstStyle/>
          <a:p>
            <a:r>
              <a:rPr lang="ko-KR" altLang="en-US" sz="1100" dirty="0"/>
              <a:t>대화형 음성 검색 시스템에 활용</a:t>
            </a:r>
          </a:p>
        </p:txBody>
      </p:sp>
      <p:sp>
        <p:nvSpPr>
          <p:cNvPr id="14" name="사각형: 둥근 모서리 13">
            <a:extLst>
              <a:ext uri="{FF2B5EF4-FFF2-40B4-BE49-F238E27FC236}">
                <a16:creationId xmlns:a16="http://schemas.microsoft.com/office/drawing/2014/main" id="{FAB69897-1B83-43DE-618D-572AFBC9F6BF}"/>
              </a:ext>
            </a:extLst>
          </p:cNvPr>
          <p:cNvSpPr/>
          <p:nvPr/>
        </p:nvSpPr>
        <p:spPr>
          <a:xfrm>
            <a:off x="2795221" y="5178319"/>
            <a:ext cx="702581" cy="247701"/>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15" name="사각형: 둥근 모서리 14">
            <a:extLst>
              <a:ext uri="{FF2B5EF4-FFF2-40B4-BE49-F238E27FC236}">
                <a16:creationId xmlns:a16="http://schemas.microsoft.com/office/drawing/2014/main" id="{7088EEF3-B0D0-19C7-66C2-4CB9B262964A}"/>
              </a:ext>
            </a:extLst>
          </p:cNvPr>
          <p:cNvSpPr/>
          <p:nvPr/>
        </p:nvSpPr>
        <p:spPr>
          <a:xfrm>
            <a:off x="4852502" y="6003942"/>
            <a:ext cx="702581" cy="247701"/>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16" name="사각형: 둥근 모서리 15">
            <a:extLst>
              <a:ext uri="{FF2B5EF4-FFF2-40B4-BE49-F238E27FC236}">
                <a16:creationId xmlns:a16="http://schemas.microsoft.com/office/drawing/2014/main" id="{670CA317-6EDE-6E3B-A735-5053EC7B1A14}"/>
              </a:ext>
            </a:extLst>
          </p:cNvPr>
          <p:cNvSpPr/>
          <p:nvPr/>
        </p:nvSpPr>
        <p:spPr>
          <a:xfrm>
            <a:off x="4481119" y="5178318"/>
            <a:ext cx="472621" cy="247701"/>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7CE1709C-53BC-AEA6-B62C-4DF4C2A9EEEF}"/>
              </a:ext>
            </a:extLst>
          </p:cNvPr>
          <p:cNvSpPr/>
          <p:nvPr/>
        </p:nvSpPr>
        <p:spPr>
          <a:xfrm>
            <a:off x="2792977" y="4688120"/>
            <a:ext cx="3067551" cy="327763"/>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423163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GPT Understands, Too, 2021</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ko-KR" altLang="en-US" sz="1800">
                <a:latin typeface="Calibri" panose="020F0502020204030204" pitchFamily="34" charset="0"/>
                <a:cs typeface="Calibri" panose="020F0502020204030204" pitchFamily="34" charset="0"/>
              </a:rPr>
              <a:t>자연어처리의 최신동향</a:t>
            </a:r>
            <a:r>
              <a:rPr lang="en-US" altLang="ko-KR" sz="1800">
                <a:latin typeface="Calibri" panose="020F0502020204030204" pitchFamily="34" charset="0"/>
                <a:cs typeface="Calibri" panose="020F0502020204030204" pitchFamily="34" charset="0"/>
              </a:rPr>
              <a:t>-3: Transformer</a:t>
            </a:r>
            <a:r>
              <a:rPr lang="ko-KR" altLang="en-US" sz="1800">
                <a:latin typeface="Calibri" panose="020F0502020204030204" pitchFamily="34" charset="0"/>
                <a:cs typeface="Calibri" panose="020F0502020204030204" pitchFamily="34" charset="0"/>
              </a:rPr>
              <a:t>기반의 사전학습모델들 </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103</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mc:AlternateContent xmlns:mc="http://schemas.openxmlformats.org/markup-compatibility/2006" xmlns:a14="http://schemas.microsoft.com/office/drawing/2010/main">
        <mc:Choice Requires="a14">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nvGraphicFramePr>
            <p:xfrm>
              <a:off x="0" y="949672"/>
              <a:ext cx="12199301" cy="543456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Researchers have observed that GPT-style models perform poorly for natural understanding tasks with fine-tuning, thus assumed that they are not suitable for language understanding in nature. The emerging GPT-3 and its particular performance on few-shot and zero-shot learning with hand-crafted prompts has swept the ML community. However, handcrafting a best-performance prompting is like finding a needle in a haystack.</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Arial" panose="020B0604020202020204" pitchFamily="34" charset="0"/>
                              <a:ea typeface="+mn-ea"/>
                              <a:cs typeface="Arial" panose="020B0604020202020204" pitchFamily="34" charset="0"/>
                            </a:rPr>
                            <a:t>P-tuning,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Automatically search prompts,</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Pseudo prompts,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Anchor tokens,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Prompt encoder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Giant models are too large to memorize the fine-tuning samples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single-word’s change in prompts can cause a drastic difference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P-tuning is a method to automatically search prompts in the continuous space to bridge the gap between GPTs and NLU applications</a:t>
                          </a: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P-tuning leverages </a:t>
                          </a:r>
                          <a:r>
                            <a:rPr lang="en-US" altLang="ko-KR" sz="1200" b="1" kern="1200" dirty="0">
                              <a:solidFill>
                                <a:schemeClr val="tx1"/>
                              </a:solidFill>
                              <a:latin typeface="Arial" panose="020B0604020202020204" pitchFamily="34" charset="0"/>
                              <a:ea typeface="+mn-ea"/>
                              <a:cs typeface="Arial" panose="020B0604020202020204" pitchFamily="34" charset="0"/>
                            </a:rPr>
                            <a:t>few continuous free parameters </a:t>
                          </a:r>
                          <a:r>
                            <a:rPr lang="en-US" altLang="ko-KR" sz="1200" kern="1200" dirty="0">
                              <a:solidFill>
                                <a:schemeClr val="tx1"/>
                              </a:solidFill>
                              <a:latin typeface="Arial" panose="020B0604020202020204" pitchFamily="34" charset="0"/>
                              <a:ea typeface="+mn-ea"/>
                              <a:cs typeface="Arial" panose="020B0604020202020204" pitchFamily="34" charset="0"/>
                            </a:rPr>
                            <a:t>to serve as prompts fed as the input to the pre-trained language models. We then optimize the continuous prompts using gradient descent as an alternative to discrete prompt searching.</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3240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An example of prompt search for “The capital of Britain is [MASK]”. Given the context (blue zone, “Britain”) and target (red zone, “[MASK]”), the orange zone refer to the prompt tokens. </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In (a), the prompt generator only receives discrete rewards; on the contrary, in (b) the </a:t>
                          </a:r>
                          <a:r>
                            <a:rPr lang="en-US" altLang="ko-KR" sz="1200" b="1" kern="1200" dirty="0">
                              <a:solidFill>
                                <a:schemeClr val="tx1"/>
                              </a:solidFill>
                              <a:latin typeface="Arial" panose="020B0604020202020204" pitchFamily="34" charset="0"/>
                              <a:ea typeface="+mn-ea"/>
                              <a:cs typeface="Arial" panose="020B0604020202020204" pitchFamily="34" charset="0"/>
                            </a:rPr>
                            <a:t>pseudo prompts</a:t>
                          </a:r>
                          <a:r>
                            <a:rPr lang="en-US" altLang="ko-KR" sz="1200" kern="1200" dirty="0">
                              <a:solidFill>
                                <a:schemeClr val="tx1"/>
                              </a:solidFill>
                              <a:latin typeface="Arial" panose="020B0604020202020204" pitchFamily="34" charset="0"/>
                              <a:ea typeface="+mn-ea"/>
                              <a:cs typeface="Arial" panose="020B0604020202020204" pitchFamily="34" charset="0"/>
                            </a:rPr>
                            <a:t>, and prompt encoder can be optimized in a differentiable way. </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Sometimes, adding few task-related </a:t>
                          </a:r>
                          <a:r>
                            <a:rPr lang="en-US" altLang="ko-KR" sz="1200" b="1" kern="1200" dirty="0">
                              <a:solidFill>
                                <a:schemeClr val="tx1"/>
                              </a:solidFill>
                              <a:latin typeface="Arial" panose="020B0604020202020204" pitchFamily="34" charset="0"/>
                              <a:ea typeface="+mn-ea"/>
                              <a:cs typeface="Arial" panose="020B0604020202020204" pitchFamily="34" charset="0"/>
                            </a:rPr>
                            <a:t>anchor tokens </a:t>
                          </a:r>
                          <a:r>
                            <a:rPr lang="en-US" altLang="ko-KR" sz="1200" kern="1200" dirty="0">
                              <a:solidFill>
                                <a:schemeClr val="tx1"/>
                              </a:solidFill>
                              <a:latin typeface="Arial" panose="020B0604020202020204" pitchFamily="34" charset="0"/>
                              <a:ea typeface="+mn-ea"/>
                              <a:cs typeface="Arial" panose="020B0604020202020204" pitchFamily="34" charset="0"/>
                            </a:rPr>
                            <a:t>(such as “capital” in (b)) will bring further improvement.</a:t>
                          </a:r>
                        </a:p>
                        <a:p>
                          <a:pPr marL="171450" indent="-171450" algn="l" defTabSz="914400" rtl="0" eaLnBrk="1" latinLnBrk="1" hangingPunct="1">
                            <a:buFont typeface="Arial" panose="020B0604020202020204" pitchFamily="34" charset="0"/>
                            <a:buChar char="•"/>
                          </a:pPr>
                          <a14:m>
                            <m:oMath xmlns:m="http://schemas.openxmlformats.org/officeDocument/2006/math">
                              <m:sSub>
                                <m:sSubPr>
                                  <m:ctrlPr>
                                    <a:rPr lang="en-US" altLang="ko-KR" sz="1200" b="0" i="1" kern="1200" smtClean="0">
                                      <a:solidFill>
                                        <a:schemeClr val="tx1"/>
                                      </a:solidFill>
                                      <a:latin typeface="Cambria Math" panose="02040503050406030204" pitchFamily="18" charset="0"/>
                                      <a:ea typeface="+mn-ea"/>
                                      <a:cs typeface="Arial" panose="020B0604020202020204" pitchFamily="34" charset="0"/>
                                    </a:rPr>
                                  </m:ctrlPr>
                                </m:sSubPr>
                                <m:e>
                                  <m:r>
                                    <a:rPr lang="en-US" altLang="ko-KR" sz="1200" b="0" i="1" kern="1200" smtClean="0">
                                      <a:solidFill>
                                        <a:schemeClr val="tx1"/>
                                      </a:solidFill>
                                      <a:latin typeface="Cambria Math" panose="02040503050406030204" pitchFamily="18" charset="0"/>
                                      <a:ea typeface="+mn-ea"/>
                                      <a:cs typeface="Arial" panose="020B0604020202020204" pitchFamily="34" charset="0"/>
                                    </a:rPr>
                                    <m:t>h</m:t>
                                  </m:r>
                                </m:e>
                                <m:sub>
                                  <m:r>
                                    <a:rPr lang="en-US" altLang="ko-KR" sz="1200" b="0" i="1" kern="1200" smtClean="0">
                                      <a:solidFill>
                                        <a:schemeClr val="tx1"/>
                                      </a:solidFill>
                                      <a:latin typeface="Cambria Math" panose="02040503050406030204" pitchFamily="18" charset="0"/>
                                      <a:ea typeface="+mn-ea"/>
                                      <a:cs typeface="Arial" panose="020B0604020202020204" pitchFamily="34" charset="0"/>
                                    </a:rPr>
                                    <m:t>𝑖</m:t>
                                  </m:r>
                                </m:sub>
                              </m:sSub>
                            </m:oMath>
                          </a14:m>
                          <a:r>
                            <a:rPr lang="en-US" altLang="ko-KR" sz="1200" kern="1200" dirty="0">
                              <a:solidFill>
                                <a:schemeClr val="tx1"/>
                              </a:solidFill>
                              <a:latin typeface="Arial" panose="020B0604020202020204" pitchFamily="34" charset="0"/>
                              <a:ea typeface="+mn-ea"/>
                              <a:cs typeface="Arial" panose="020B0604020202020204" pitchFamily="34" charset="0"/>
                            </a:rPr>
                            <a:t> </a:t>
                          </a:r>
                          <a:r>
                            <a:rPr lang="en-US" altLang="ko-KR" sz="1200" dirty="0"/>
                            <a:t>(0 ≤ </a:t>
                          </a:r>
                          <a:r>
                            <a:rPr lang="en-US" altLang="ko-KR" sz="1200" dirty="0" err="1"/>
                            <a:t>i</a:t>
                          </a:r>
                          <a:r>
                            <a:rPr lang="en-US" altLang="ko-KR" sz="1200" dirty="0"/>
                            <a:t> &lt; m) </a:t>
                          </a:r>
                          <a:r>
                            <a:rPr lang="en-US" altLang="ko-KR" sz="1200" kern="1200" dirty="0">
                              <a:solidFill>
                                <a:schemeClr val="tx1"/>
                              </a:solidFill>
                              <a:latin typeface="Arial" panose="020B0604020202020204" pitchFamily="34" charset="0"/>
                              <a:ea typeface="+mn-ea"/>
                              <a:cs typeface="Arial" panose="020B0604020202020204" pitchFamily="34" charset="0"/>
                            </a:rPr>
                            <a:t>are trainable embedding tensors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Discreteness: the original word embedding e of the model has already become highly discrete after pre-training (the optimizer would easily fall into local minima)</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Association: The values of prompt embeddings </a:t>
                          </a:r>
                          <a14:m>
                            <m:oMath xmlns:m="http://schemas.openxmlformats.org/officeDocument/2006/math">
                              <m:sSub>
                                <m:sSubPr>
                                  <m:ctrlPr>
                                    <a:rPr lang="en-US" altLang="ko-KR" sz="1200" b="0" i="1" kern="1200" smtClean="0">
                                      <a:solidFill>
                                        <a:schemeClr val="tx1"/>
                                      </a:solidFill>
                                      <a:latin typeface="Cambria Math" panose="02040503050406030204" pitchFamily="18" charset="0"/>
                                      <a:ea typeface="+mn-ea"/>
                                      <a:cs typeface="Arial" panose="020B0604020202020204" pitchFamily="34" charset="0"/>
                                    </a:rPr>
                                  </m:ctrlPr>
                                </m:sSubPr>
                                <m:e>
                                  <m:r>
                                    <a:rPr lang="en-US" altLang="ko-KR" sz="1200" b="0" i="1" kern="1200" smtClean="0">
                                      <a:solidFill>
                                        <a:schemeClr val="tx1"/>
                                      </a:solidFill>
                                      <a:latin typeface="Cambria Math" panose="02040503050406030204" pitchFamily="18" charset="0"/>
                                      <a:ea typeface="+mn-ea"/>
                                      <a:cs typeface="Arial" panose="020B0604020202020204" pitchFamily="34" charset="0"/>
                                    </a:rPr>
                                    <m:t>h</m:t>
                                  </m:r>
                                </m:e>
                                <m:sub>
                                  <m:r>
                                    <a:rPr lang="en-US" altLang="ko-KR" sz="1200" b="0" i="1" kern="1200" smtClean="0">
                                      <a:solidFill>
                                        <a:schemeClr val="tx1"/>
                                      </a:solidFill>
                                      <a:latin typeface="Cambria Math" panose="02040503050406030204" pitchFamily="18" charset="0"/>
                                      <a:ea typeface="+mn-ea"/>
                                      <a:cs typeface="Arial" panose="020B0604020202020204" pitchFamily="34" charset="0"/>
                                    </a:rPr>
                                    <m:t>𝑖</m:t>
                                  </m:r>
                                </m:sub>
                              </m:sSub>
                            </m:oMath>
                          </a14:m>
                          <a:r>
                            <a:rPr lang="en-US" altLang="ko-KR" sz="1200" kern="1200" dirty="0">
                              <a:solidFill>
                                <a:schemeClr val="tx1"/>
                              </a:solidFill>
                              <a:latin typeface="Arial" panose="020B0604020202020204" pitchFamily="34" charset="0"/>
                              <a:ea typeface="+mn-ea"/>
                              <a:cs typeface="Arial" panose="020B0604020202020204" pitchFamily="34" charset="0"/>
                            </a:rPr>
                            <a:t> should be dependent on each other rather than independent</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In the P-tuning we propose to also model the </a:t>
                          </a:r>
                          <a14:m>
                            <m:oMath xmlns:m="http://schemas.openxmlformats.org/officeDocument/2006/math">
                              <m:sSub>
                                <m:sSubPr>
                                  <m:ctrlPr>
                                    <a:rPr lang="en-US" altLang="ko-KR" sz="1200" b="0" i="1" kern="1200" smtClean="0">
                                      <a:solidFill>
                                        <a:schemeClr val="tx1"/>
                                      </a:solidFill>
                                      <a:latin typeface="Cambria Math" panose="02040503050406030204" pitchFamily="18" charset="0"/>
                                      <a:ea typeface="+mn-ea"/>
                                      <a:cs typeface="Arial" panose="020B0604020202020204" pitchFamily="34" charset="0"/>
                                    </a:rPr>
                                  </m:ctrlPr>
                                </m:sSubPr>
                                <m:e>
                                  <m:r>
                                    <a:rPr lang="en-US" altLang="ko-KR" sz="1200" b="0" i="1" kern="1200" smtClean="0">
                                      <a:solidFill>
                                        <a:schemeClr val="tx1"/>
                                      </a:solidFill>
                                      <a:latin typeface="Cambria Math" panose="02040503050406030204" pitchFamily="18" charset="0"/>
                                      <a:ea typeface="+mn-ea"/>
                                      <a:cs typeface="Arial" panose="020B0604020202020204" pitchFamily="34" charset="0"/>
                                    </a:rPr>
                                    <m:t>h</m:t>
                                  </m:r>
                                </m:e>
                                <m:sub>
                                  <m:r>
                                    <a:rPr lang="en-US" altLang="ko-KR" sz="1200" b="0" i="1" kern="1200" smtClean="0">
                                      <a:solidFill>
                                        <a:schemeClr val="tx1"/>
                                      </a:solidFill>
                                      <a:latin typeface="Cambria Math" panose="02040503050406030204" pitchFamily="18" charset="0"/>
                                      <a:ea typeface="+mn-ea"/>
                                      <a:cs typeface="Arial" panose="020B0604020202020204" pitchFamily="34" charset="0"/>
                                    </a:rPr>
                                    <m:t>𝑖</m:t>
                                  </m:r>
                                </m:sub>
                              </m:sSub>
                            </m:oMath>
                          </a14:m>
                          <a:r>
                            <a:rPr lang="en-US" altLang="ko-KR" sz="1200" kern="1200" dirty="0">
                              <a:solidFill>
                                <a:schemeClr val="tx1"/>
                              </a:solidFill>
                              <a:latin typeface="Arial" panose="020B0604020202020204" pitchFamily="34" charset="0"/>
                              <a:ea typeface="+mn-ea"/>
                              <a:cs typeface="Arial" panose="020B0604020202020204" pitchFamily="34" charset="0"/>
                            </a:rPr>
                            <a:t> as a sequence using a </a:t>
                          </a:r>
                          <a:r>
                            <a:rPr lang="en-US" altLang="ko-KR" sz="1200" b="1" kern="1200" dirty="0">
                              <a:solidFill>
                                <a:schemeClr val="tx1"/>
                              </a:solidFill>
                              <a:latin typeface="Arial" panose="020B0604020202020204" pitchFamily="34" charset="0"/>
                              <a:ea typeface="+mn-ea"/>
                              <a:cs typeface="Arial" panose="020B0604020202020204" pitchFamily="34" charset="0"/>
                            </a:rPr>
                            <a:t>prompt encoder </a:t>
                          </a:r>
                          <a:r>
                            <a:rPr lang="en-US" altLang="ko-KR" sz="1200" kern="1200" dirty="0">
                              <a:solidFill>
                                <a:schemeClr val="tx1"/>
                              </a:solidFill>
                              <a:latin typeface="Arial" panose="020B0604020202020204" pitchFamily="34" charset="0"/>
                              <a:ea typeface="+mn-ea"/>
                              <a:cs typeface="Arial" panose="020B0604020202020204" pitchFamily="34" charset="0"/>
                            </a:rPr>
                            <a:t>consists of a very lite neural network that can solve the discreteness and association problems.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bl>
              </a:graphicData>
            </a:graphic>
          </p:graphicFrame>
        </mc:Choice>
        <mc:Fallback xmlns="">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4219450689"/>
                  </p:ext>
                </p:extLst>
              </p:nvPr>
            </p:nvGraphicFramePr>
            <p:xfrm>
              <a:off x="0" y="949672"/>
              <a:ext cx="12199301" cy="543456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118872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Researchers have observed that GPT-style models perform poorly for natural understanding tasks with fine-tuning, thus assumed that they are not suitable for language understanding in nature. The emerging GPT-3 and its particular performance on few-shot and zero-shot learning with hand-crafted prompts has swept the ML community. However, handcrafting a best-performance prompting is like finding a needle in a haystack.</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Arial" panose="020B0604020202020204" pitchFamily="34" charset="0"/>
                              <a:ea typeface="+mn-ea"/>
                              <a:cs typeface="Arial" panose="020B0604020202020204" pitchFamily="34" charset="0"/>
                            </a:rPr>
                            <a:t>P-tuning,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Automatically search prompts,</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Pseudo prompts,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Anchor tokens,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Prompt encoder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100584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Giant models are too large to memorize the fine-tuning samples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single-word’s change in prompts can cause a drastic difference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P-tuning is a method to automatically search prompts in the continuous space to bridge the gap between GPTs and NLU applications</a:t>
                          </a: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P-tuning leverages </a:t>
                          </a:r>
                          <a:r>
                            <a:rPr lang="en-US" altLang="ko-KR" sz="1200" b="1" kern="1200" dirty="0">
                              <a:solidFill>
                                <a:schemeClr val="tx1"/>
                              </a:solidFill>
                              <a:latin typeface="Arial" panose="020B0604020202020204" pitchFamily="34" charset="0"/>
                              <a:ea typeface="+mn-ea"/>
                              <a:cs typeface="Arial" panose="020B0604020202020204" pitchFamily="34" charset="0"/>
                            </a:rPr>
                            <a:t>few continuous free parameters </a:t>
                          </a:r>
                          <a:r>
                            <a:rPr lang="en-US" altLang="ko-KR" sz="1200" kern="1200" dirty="0">
                              <a:solidFill>
                                <a:schemeClr val="tx1"/>
                              </a:solidFill>
                              <a:latin typeface="Arial" panose="020B0604020202020204" pitchFamily="34" charset="0"/>
                              <a:ea typeface="+mn-ea"/>
                              <a:cs typeface="Arial" panose="020B0604020202020204" pitchFamily="34" charset="0"/>
                            </a:rPr>
                            <a:t>to serve as prompts fed as the input to the pre-trained language models. We then optimize the continuous prompts using gradient descent as an alternative to discrete prompt searching.</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3240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endParaRPr lang="ko-K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blipFill>
                          <a:blip r:embed="rId4"/>
                          <a:stretch>
                            <a:fillRect l="-15814" t="-68045" r="-117093" b="-188"/>
                          </a:stretch>
                        </a:blipFill>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bl>
              </a:graphicData>
            </a:graphic>
          </p:graphicFrame>
        </mc:Fallback>
      </mc:AlternateContent>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5"/>
              </a:rPr>
              <a:t>https://arxiv.org/abs/2103.10385</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Motive</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Keywords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A178AE16-1482-8462-C92D-7DA214C1D702}"/>
              </a:ext>
            </a:extLst>
          </p:cNvPr>
          <p:cNvSpPr/>
          <p:nvPr/>
        </p:nvSpPr>
        <p:spPr>
          <a:xfrm>
            <a:off x="-1" y="2162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Introduction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E7BF417C-AEE0-991C-A13C-045DB8F97EFF}"/>
              </a:ext>
            </a:extLst>
          </p:cNvPr>
          <p:cNvSpPr/>
          <p:nvPr/>
        </p:nvSpPr>
        <p:spPr>
          <a:xfrm>
            <a:off x="16477" y="3153469"/>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p>
        </p:txBody>
      </p:sp>
      <p:pic>
        <p:nvPicPr>
          <p:cNvPr id="15" name="그림 14">
            <a:extLst>
              <a:ext uri="{FF2B5EF4-FFF2-40B4-BE49-F238E27FC236}">
                <a16:creationId xmlns:a16="http://schemas.microsoft.com/office/drawing/2014/main" id="{3899B1BA-53B6-F907-C388-CB06369C84E2}"/>
              </a:ext>
            </a:extLst>
          </p:cNvPr>
          <p:cNvPicPr>
            <a:picLocks noChangeAspect="1"/>
          </p:cNvPicPr>
          <p:nvPr/>
        </p:nvPicPr>
        <p:blipFill rotWithShape="1">
          <a:blip r:embed="rId6"/>
          <a:srcRect t="9634" r="52239" b="11481"/>
          <a:stretch/>
        </p:blipFill>
        <p:spPr>
          <a:xfrm>
            <a:off x="6979169" y="3190232"/>
            <a:ext cx="3707527" cy="1419940"/>
          </a:xfrm>
          <a:prstGeom prst="rect">
            <a:avLst/>
          </a:prstGeom>
        </p:spPr>
      </p:pic>
      <p:pic>
        <p:nvPicPr>
          <p:cNvPr id="16" name="그림 15">
            <a:extLst>
              <a:ext uri="{FF2B5EF4-FFF2-40B4-BE49-F238E27FC236}">
                <a16:creationId xmlns:a16="http://schemas.microsoft.com/office/drawing/2014/main" id="{C18A0F7B-BCF1-9D41-1F9C-E0D923F22387}"/>
              </a:ext>
            </a:extLst>
          </p:cNvPr>
          <p:cNvPicPr>
            <a:picLocks noChangeAspect="1"/>
          </p:cNvPicPr>
          <p:nvPr/>
        </p:nvPicPr>
        <p:blipFill rotWithShape="1">
          <a:blip r:embed="rId6"/>
          <a:srcRect l="50316" b="11457"/>
          <a:stretch/>
        </p:blipFill>
        <p:spPr>
          <a:xfrm>
            <a:off x="6979169" y="4737930"/>
            <a:ext cx="3856833" cy="1593774"/>
          </a:xfrm>
          <a:prstGeom prst="rect">
            <a:avLst/>
          </a:prstGeom>
        </p:spPr>
      </p:pic>
      <p:sp>
        <p:nvSpPr>
          <p:cNvPr id="17" name="TextBox 16">
            <a:extLst>
              <a:ext uri="{FF2B5EF4-FFF2-40B4-BE49-F238E27FC236}">
                <a16:creationId xmlns:a16="http://schemas.microsoft.com/office/drawing/2014/main" id="{EBFB322B-B5CB-4D99-9BD4-B54A06890E9C}"/>
              </a:ext>
            </a:extLst>
          </p:cNvPr>
          <p:cNvSpPr txBox="1"/>
          <p:nvPr/>
        </p:nvSpPr>
        <p:spPr>
          <a:xfrm>
            <a:off x="10720569" y="3761702"/>
            <a:ext cx="1440000" cy="461665"/>
          </a:xfrm>
          <a:prstGeom prst="rect">
            <a:avLst/>
          </a:prstGeom>
          <a:noFill/>
        </p:spPr>
        <p:txBody>
          <a:bodyPr wrap="square">
            <a:spAutoFit/>
          </a:bodyPr>
          <a:lstStyle/>
          <a:p>
            <a:r>
              <a:rPr lang="en-US" altLang="ko-KR" sz="1200" dirty="0">
                <a:latin typeface="Arial" panose="020B0604020202020204" pitchFamily="34" charset="0"/>
                <a:cs typeface="Arial" panose="020B0604020202020204" pitchFamily="34" charset="0"/>
              </a:rPr>
              <a:t>(a) Discrete Prompt Search</a:t>
            </a:r>
            <a:endParaRPr lang="ko-KR" altLang="en-US" sz="12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1236AB4-225C-7897-7494-0196872D0DED}"/>
              </a:ext>
            </a:extLst>
          </p:cNvPr>
          <p:cNvSpPr txBox="1"/>
          <p:nvPr/>
        </p:nvSpPr>
        <p:spPr>
          <a:xfrm>
            <a:off x="10720569" y="5532022"/>
            <a:ext cx="1440000" cy="276999"/>
          </a:xfrm>
          <a:prstGeom prst="rect">
            <a:avLst/>
          </a:prstGeom>
          <a:noFill/>
        </p:spPr>
        <p:txBody>
          <a:bodyPr wrap="square">
            <a:spAutoFit/>
          </a:bodyPr>
          <a:lstStyle/>
          <a:p>
            <a:r>
              <a:rPr lang="en-US" altLang="ko-KR" sz="1200" dirty="0">
                <a:latin typeface="Arial" panose="020B0604020202020204" pitchFamily="34" charset="0"/>
                <a:cs typeface="Arial" panose="020B0604020202020204" pitchFamily="34" charset="0"/>
              </a:rPr>
              <a:t>(b) P-tuning</a:t>
            </a:r>
            <a:endParaRPr lang="ko-KR" altLang="en-US" sz="1200" dirty="0">
              <a:latin typeface="Arial" panose="020B0604020202020204" pitchFamily="34" charset="0"/>
              <a:cs typeface="Arial" panose="020B0604020202020204" pitchFamily="34" charset="0"/>
            </a:endParaRPr>
          </a:p>
        </p:txBody>
      </p:sp>
      <p:pic>
        <p:nvPicPr>
          <p:cNvPr id="19" name="그림 18">
            <a:hlinkClick r:id="rId7" action="ppaction://hlinksldjump"/>
            <a:extLst>
              <a:ext uri="{FF2B5EF4-FFF2-40B4-BE49-F238E27FC236}">
                <a16:creationId xmlns:a16="http://schemas.microsoft.com/office/drawing/2014/main" id="{C029CA9C-D687-A491-B298-197EDD171A44}"/>
              </a:ext>
            </a:extLst>
          </p:cNvPr>
          <p:cNvPicPr>
            <a:picLocks noChangeAspect="1"/>
          </p:cNvPicPr>
          <p:nvPr/>
        </p:nvPicPr>
        <p:blipFill>
          <a:blip r:embed="rId8"/>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10077941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GPT Understands, Too, 2021</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ko-KR" altLang="en-US" sz="1800">
                <a:latin typeface="Calibri" panose="020F0502020204030204" pitchFamily="34" charset="0"/>
                <a:cs typeface="Calibri" panose="020F0502020204030204" pitchFamily="34" charset="0"/>
              </a:rPr>
              <a:t>자연어처리의 최신동향</a:t>
            </a:r>
            <a:r>
              <a:rPr lang="en-US" altLang="ko-KR" sz="1800">
                <a:latin typeface="Calibri" panose="020F0502020204030204" pitchFamily="34" charset="0"/>
                <a:cs typeface="Calibri" panose="020F0502020204030204" pitchFamily="34" charset="0"/>
              </a:rPr>
              <a:t>-3: Transformer</a:t>
            </a:r>
            <a:r>
              <a:rPr lang="ko-KR" altLang="en-US" sz="1800">
                <a:latin typeface="Calibri" panose="020F0502020204030204" pitchFamily="34" charset="0"/>
                <a:cs typeface="Calibri" panose="020F0502020204030204" pitchFamily="34" charset="0"/>
              </a:rPr>
              <a:t>기반의 사전학습모델들 </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104</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nvGraphicFramePr>
        <p:xfrm>
          <a:off x="0" y="949672"/>
          <a:ext cx="12199301" cy="569160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1260000">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Prompt encoder: a bidirectional long-short term memory networks (LSTM), with a </a:t>
                      </a:r>
                      <a:r>
                        <a:rPr lang="en-US" altLang="ko-KR" sz="1200" dirty="0" err="1">
                          <a:latin typeface="Arial" panose="020B0604020202020204" pitchFamily="34" charset="0"/>
                          <a:cs typeface="Arial" panose="020B0604020202020204" pitchFamily="34" charset="0"/>
                        </a:rPr>
                        <a:t>ReLU</a:t>
                      </a:r>
                      <a:r>
                        <a:rPr lang="en-US" altLang="ko-KR" sz="1200" dirty="0">
                          <a:latin typeface="Arial" panose="020B0604020202020204" pitchFamily="34" charset="0"/>
                          <a:cs typeface="Arial" panose="020B0604020202020204" pitchFamily="34" charset="0"/>
                        </a:rPr>
                        <a:t> activated two-layer multilayer perceptron (MLP) to encourage discreteness.</a:t>
                      </a:r>
                    </a:p>
                    <a:p>
                      <a:pPr marL="171450" indent="-171450" latinLnBrk="1">
                        <a:buFont typeface="Arial" panose="020B0604020202020204" pitchFamily="34" charset="0"/>
                        <a:buChar char="•"/>
                      </a:pPr>
                      <a:endParaRPr lang="en-US" altLang="ko-KR" sz="1200" dirty="0">
                        <a:latin typeface="Arial" panose="020B0604020202020204" pitchFamily="34" charset="0"/>
                        <a:cs typeface="Arial" panose="020B0604020202020204" pitchFamily="34" charset="0"/>
                      </a:endParaRPr>
                    </a:p>
                    <a:p>
                      <a:pPr marL="171450" indent="-171450" latinLnBrk="1">
                        <a:buFont typeface="Arial" panose="020B0604020202020204" pitchFamily="34" charset="0"/>
                        <a:buChar char="•"/>
                      </a:pPr>
                      <a:endParaRPr lang="en-US" altLang="ko-KR" sz="1200" dirty="0">
                        <a:latin typeface="Arial" panose="020B0604020202020204" pitchFamily="34" charset="0"/>
                        <a:cs typeface="Arial" panose="020B0604020202020204" pitchFamily="34" charset="0"/>
                      </a:endParaRPr>
                    </a:p>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Because we want to evaluate knowledge gained from pre-training, pre-trained language models’ parameters are fixed (i.e., not fine-tuned).</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Arial" panose="020B0604020202020204" pitchFamily="34" charset="0"/>
                          <a:ea typeface="+mn-ea"/>
                          <a:cs typeface="Arial" panose="020B0604020202020204" pitchFamily="34" charset="0"/>
                        </a:rPr>
                        <a:t>LAMA (Knowledge probing),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LAMA-29k: the intersection of GPT and BERT’s vocabulary</a:t>
                      </a:r>
                    </a:p>
                    <a:p>
                      <a:pPr latinLnBrk="1"/>
                      <a:r>
                        <a:rPr lang="en-US" altLang="ko-KR" sz="1200" kern="1200" dirty="0" err="1">
                          <a:solidFill>
                            <a:schemeClr val="tx1"/>
                          </a:solidFill>
                          <a:latin typeface="Arial" panose="020B0604020202020204" pitchFamily="34" charset="0"/>
                          <a:ea typeface="+mn-ea"/>
                          <a:cs typeface="Arial" panose="020B0604020202020204" pitchFamily="34" charset="0"/>
                        </a:rPr>
                        <a:t>SuperGlue</a:t>
                      </a:r>
                      <a:r>
                        <a:rPr lang="en-US" altLang="ko-KR" sz="1200" kern="1200" dirty="0">
                          <a:solidFill>
                            <a:schemeClr val="tx1"/>
                          </a:solidFill>
                          <a:latin typeface="Arial" panose="020B0604020202020204" pitchFamily="34" charset="0"/>
                          <a:ea typeface="+mn-ea"/>
                          <a:cs typeface="Arial" panose="020B0604020202020204" pitchFamily="34" charset="0"/>
                        </a:rPr>
                        <a:t>,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3996000">
                <a:tc rowSpan="2">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LAMA:  P-tuning is comparable to or better than fine-tuning-based methods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 The surprising thing is that fine-tuning should have been more potent since it tunes all language models’ parameters, while P-tuning not</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It is reasonable because, in terms of knowledge probing, many facts can only be hard-coded rather than inferenced by language models. </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fine-tuning of parameters might result in catastrophic forgetting. On the contrary, P-tuning does not change the pre-trained models’ parameters but evoke the stored knowledge by finding a better continuous prompt.</a:t>
                      </a: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SuperGLUE: P-tuning outperforms all the other BERT-based models on 5 out of 7 tasks. With P-tuning , GPT2 achieves comparable and even better performance as BERT-based models</a:t>
                      </a: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Few-shot learning (32 train samples) on SuperGLUE dev shows that P-tuning consistently outperforms PET and PET best</a:t>
                      </a: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324000">
                <a:tc vMerge="1">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From the paper: </a:t>
                      </a:r>
                      <a:r>
                        <a:rPr lang="en-US" altLang="ko-KR" sz="1200" kern="1200" dirty="0">
                          <a:solidFill>
                            <a:schemeClr val="tx1"/>
                          </a:solidFill>
                          <a:latin typeface="Arial" panose="020B0604020202020204" pitchFamily="34" charset="0"/>
                          <a:ea typeface="+mn-ea"/>
                          <a:cs typeface="Arial" panose="020B0604020202020204" pitchFamily="34" charset="0"/>
                          <a:hlinkClick r:id="rId3"/>
                        </a:rPr>
                        <a:t>https://github.com/THUDM/P-tuning</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4"/>
              </a:rPr>
              <a:t>https://arxiv.org/abs/2103.10385</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6324800"/>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Code</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D0C749D9-BBEC-09CA-E10C-6AB1CDD33927}"/>
              </a:ext>
            </a:extLst>
          </p:cNvPr>
          <p:cNvSpPr/>
          <p:nvPr/>
        </p:nvSpPr>
        <p:spPr>
          <a:xfrm>
            <a:off x="6060408" y="96912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Dataset</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AAF29B71-9F55-E97D-0FB8-2AD5965003CE}"/>
              </a:ext>
            </a:extLst>
          </p:cNvPr>
          <p:cNvSpPr/>
          <p:nvPr/>
        </p:nvSpPr>
        <p:spPr>
          <a:xfrm>
            <a:off x="0" y="2346489"/>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Results</a:t>
            </a:r>
          </a:p>
        </p:txBody>
      </p:sp>
      <p:pic>
        <p:nvPicPr>
          <p:cNvPr id="4" name="그림 3">
            <a:extLst>
              <a:ext uri="{FF2B5EF4-FFF2-40B4-BE49-F238E27FC236}">
                <a16:creationId xmlns:a16="http://schemas.microsoft.com/office/drawing/2014/main" id="{216E7DC6-F287-5400-2266-856CD49AA5FE}"/>
              </a:ext>
            </a:extLst>
          </p:cNvPr>
          <p:cNvPicPr>
            <a:picLocks noChangeAspect="1"/>
          </p:cNvPicPr>
          <p:nvPr/>
        </p:nvPicPr>
        <p:blipFill>
          <a:blip r:embed="rId5"/>
          <a:stretch>
            <a:fillRect/>
          </a:stretch>
        </p:blipFill>
        <p:spPr>
          <a:xfrm>
            <a:off x="3107140" y="1382910"/>
            <a:ext cx="2661748" cy="468000"/>
          </a:xfrm>
          <a:prstGeom prst="rect">
            <a:avLst/>
          </a:prstGeom>
        </p:spPr>
      </p:pic>
      <p:pic>
        <p:nvPicPr>
          <p:cNvPr id="7" name="그림 6">
            <a:extLst>
              <a:ext uri="{FF2B5EF4-FFF2-40B4-BE49-F238E27FC236}">
                <a16:creationId xmlns:a16="http://schemas.microsoft.com/office/drawing/2014/main" id="{4A698907-8EBF-5F6F-AC20-600A5BAB4FC3}"/>
              </a:ext>
            </a:extLst>
          </p:cNvPr>
          <p:cNvPicPr>
            <a:picLocks noChangeAspect="1"/>
          </p:cNvPicPr>
          <p:nvPr/>
        </p:nvPicPr>
        <p:blipFill>
          <a:blip r:embed="rId6"/>
          <a:stretch>
            <a:fillRect/>
          </a:stretch>
        </p:blipFill>
        <p:spPr>
          <a:xfrm>
            <a:off x="1046835" y="4240789"/>
            <a:ext cx="4777273" cy="1800000"/>
          </a:xfrm>
          <a:prstGeom prst="rect">
            <a:avLst/>
          </a:prstGeom>
        </p:spPr>
      </p:pic>
      <p:pic>
        <p:nvPicPr>
          <p:cNvPr id="14" name="그림 13">
            <a:extLst>
              <a:ext uri="{FF2B5EF4-FFF2-40B4-BE49-F238E27FC236}">
                <a16:creationId xmlns:a16="http://schemas.microsoft.com/office/drawing/2014/main" id="{6C1CFEC2-475F-A89B-F124-A4CFADE3A408}"/>
              </a:ext>
            </a:extLst>
          </p:cNvPr>
          <p:cNvPicPr>
            <a:picLocks noChangeAspect="1"/>
          </p:cNvPicPr>
          <p:nvPr/>
        </p:nvPicPr>
        <p:blipFill rotWithShape="1">
          <a:blip r:embed="rId7"/>
          <a:srcRect r="18608"/>
          <a:stretch/>
        </p:blipFill>
        <p:spPr>
          <a:xfrm>
            <a:off x="6924354" y="2926492"/>
            <a:ext cx="5261978" cy="1944000"/>
          </a:xfrm>
          <a:prstGeom prst="rect">
            <a:avLst/>
          </a:prstGeom>
        </p:spPr>
      </p:pic>
      <p:pic>
        <p:nvPicPr>
          <p:cNvPr id="18" name="그림 17">
            <a:extLst>
              <a:ext uri="{FF2B5EF4-FFF2-40B4-BE49-F238E27FC236}">
                <a16:creationId xmlns:a16="http://schemas.microsoft.com/office/drawing/2014/main" id="{AA753C04-7EA6-F4FA-D89E-F5EE41A229AF}"/>
              </a:ext>
            </a:extLst>
          </p:cNvPr>
          <p:cNvPicPr>
            <a:picLocks noChangeAspect="1"/>
          </p:cNvPicPr>
          <p:nvPr/>
        </p:nvPicPr>
        <p:blipFill rotWithShape="1">
          <a:blip r:embed="rId8"/>
          <a:srcRect r="17955"/>
          <a:stretch/>
        </p:blipFill>
        <p:spPr>
          <a:xfrm>
            <a:off x="6950247" y="5331374"/>
            <a:ext cx="5241753" cy="936000"/>
          </a:xfrm>
          <a:prstGeom prst="rect">
            <a:avLst/>
          </a:prstGeom>
        </p:spPr>
      </p:pic>
      <p:pic>
        <p:nvPicPr>
          <p:cNvPr id="17" name="그림 16">
            <a:hlinkClick r:id="rId9" action="ppaction://hlinksldjump"/>
            <a:extLst>
              <a:ext uri="{FF2B5EF4-FFF2-40B4-BE49-F238E27FC236}">
                <a16:creationId xmlns:a16="http://schemas.microsoft.com/office/drawing/2014/main" id="{FA3B6C11-B5E8-B66B-8EAC-5CA9EADE5671}"/>
              </a:ext>
            </a:extLst>
          </p:cNvPr>
          <p:cNvPicPr>
            <a:picLocks noChangeAspect="1"/>
          </p:cNvPicPr>
          <p:nvPr/>
        </p:nvPicPr>
        <p:blipFill>
          <a:blip r:embed="rId10"/>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16326217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제목 1">
            <a:extLst>
              <a:ext uri="{FF2B5EF4-FFF2-40B4-BE49-F238E27FC236}">
                <a16:creationId xmlns:a16="http://schemas.microsoft.com/office/drawing/2014/main" id="{3638D871-02A7-F844-8BF4-B9C280CC8341}"/>
              </a:ext>
            </a:extLst>
          </p:cNvPr>
          <p:cNvSpPr>
            <a:spLocks noGrp="1"/>
          </p:cNvSpPr>
          <p:nvPr>
            <p:ph type="title"/>
          </p:nvPr>
        </p:nvSpPr>
        <p:spPr>
          <a:xfrm>
            <a:off x="958506" y="800392"/>
            <a:ext cx="10264697" cy="1212102"/>
          </a:xfrm>
        </p:spPr>
        <p:txBody>
          <a:bodyPr>
            <a:normAutofit/>
          </a:bodyPr>
          <a:lstStyle/>
          <a:p>
            <a:r>
              <a:rPr kumimoji="1" lang="en-US" altLang="ko-Kore-KR" sz="4000" dirty="0">
                <a:solidFill>
                  <a:srgbClr val="FFFFFF"/>
                </a:solidFill>
              </a:rPr>
              <a:t>References</a:t>
            </a:r>
            <a:endParaRPr kumimoji="1" lang="ko-Kore-KR" altLang="en-US" sz="4000" dirty="0">
              <a:solidFill>
                <a:srgbClr val="FFFFFF"/>
              </a:solidFill>
            </a:endParaRPr>
          </a:p>
        </p:txBody>
      </p:sp>
      <p:sp>
        <p:nvSpPr>
          <p:cNvPr id="3" name="내용 개체 틀 2">
            <a:extLst>
              <a:ext uri="{FF2B5EF4-FFF2-40B4-BE49-F238E27FC236}">
                <a16:creationId xmlns:a16="http://schemas.microsoft.com/office/drawing/2014/main" id="{1D539DF8-4DE8-4246-B397-4D69915D0A4C}"/>
              </a:ext>
            </a:extLst>
          </p:cNvPr>
          <p:cNvSpPr>
            <a:spLocks noGrp="1"/>
          </p:cNvSpPr>
          <p:nvPr>
            <p:ph idx="1"/>
          </p:nvPr>
        </p:nvSpPr>
        <p:spPr>
          <a:xfrm>
            <a:off x="1367624" y="2490436"/>
            <a:ext cx="9708995" cy="3567173"/>
          </a:xfrm>
        </p:spPr>
        <p:txBody>
          <a:bodyPr anchor="ctr">
            <a:normAutofit fontScale="62500" lnSpcReduction="20000"/>
          </a:bodyPr>
          <a:lstStyle/>
          <a:p>
            <a:r>
              <a:rPr kumimoji="1" lang="en-US" altLang="ko-Kore-KR" sz="1300" dirty="0"/>
              <a:t>Xu Han et al. (2021), Pre-trained Models: Past, present and Future, </a:t>
            </a:r>
            <a:r>
              <a:rPr kumimoji="1" lang="en-US" altLang="ko-Kore-KR" sz="1300" dirty="0">
                <a:hlinkClick r:id="rId3"/>
              </a:rPr>
              <a:t>https://www.sciencedirect.com/science/article/pii/S2666651021000231</a:t>
            </a:r>
            <a:endParaRPr kumimoji="1" lang="en-US" altLang="ko-Kore-KR" sz="1300" dirty="0"/>
          </a:p>
          <a:p>
            <a:r>
              <a:rPr kumimoji="1" lang="en-US" altLang="ko-Kore-KR" sz="1300" dirty="0"/>
              <a:t>Liu </a:t>
            </a:r>
            <a:r>
              <a:rPr kumimoji="1" lang="en-US" altLang="ko-Kore-KR" sz="1300" dirty="0" err="1"/>
              <a:t>Pengfei</a:t>
            </a:r>
            <a:r>
              <a:rPr kumimoji="1" lang="en-US" altLang="ko-Kore-KR" sz="1300" dirty="0"/>
              <a:t> et al. (2021), Pre-train, Prompt, and Predict: A Systematic Survey of Prompting Methods in Natural Language Processing, </a:t>
            </a:r>
            <a:r>
              <a:rPr kumimoji="1" lang="en-US" altLang="ko-Kore-KR" sz="1300" dirty="0">
                <a:hlinkClick r:id="rId4"/>
              </a:rPr>
              <a:t>https://arxiv.org/abs/2107.13586</a:t>
            </a:r>
            <a:endParaRPr kumimoji="1" lang="en-US" altLang="ko-Kore-KR" sz="1300" dirty="0"/>
          </a:p>
          <a:p>
            <a:r>
              <a:rPr kumimoji="1" lang="en-US" altLang="ko-Kore-KR" sz="1300" dirty="0"/>
              <a:t>Yang Zhilin et al. (2019), </a:t>
            </a:r>
            <a:r>
              <a:rPr kumimoji="1" lang="en-US" altLang="ko-Kore-KR" sz="1300" dirty="0" err="1"/>
              <a:t>XLNet:Generalized</a:t>
            </a:r>
            <a:r>
              <a:rPr kumimoji="1" lang="en-US" altLang="ko-Kore-KR" sz="1300" dirty="0"/>
              <a:t> Autoregressive Pretraining for Language Understanding, </a:t>
            </a:r>
            <a:r>
              <a:rPr kumimoji="1" lang="en-US" altLang="ko-Kore-KR" sz="1300" dirty="0">
                <a:hlinkClick r:id="rId5"/>
              </a:rPr>
              <a:t>https://arxiv.org/abs/1906.08237</a:t>
            </a:r>
            <a:endParaRPr kumimoji="1" lang="en-US" altLang="ko-Kore-KR" sz="1300" dirty="0"/>
          </a:p>
          <a:p>
            <a:r>
              <a:rPr kumimoji="1" lang="en-US" altLang="ko-Kore-KR" sz="1300" dirty="0"/>
              <a:t>Du </a:t>
            </a:r>
            <a:r>
              <a:rPr kumimoji="1" lang="en-US" altLang="ko-Kore-KR" sz="1300" dirty="0" err="1"/>
              <a:t>Zhenqxiao</a:t>
            </a:r>
            <a:r>
              <a:rPr kumimoji="1" lang="en-US" altLang="ko-Kore-KR" sz="1300" dirty="0"/>
              <a:t> et al. (2022) GLM: General Language Model Pretraining with Autoregressive Blank Infilling, </a:t>
            </a:r>
            <a:r>
              <a:rPr kumimoji="1" lang="en-US" altLang="ko-Kore-KR" sz="1300" dirty="0">
                <a:hlinkClick r:id="rId6"/>
              </a:rPr>
              <a:t>https://arxiv.org/abs/2103.10360</a:t>
            </a:r>
            <a:endParaRPr kumimoji="1" lang="en-US" altLang="ko-Kore-KR" sz="1300" dirty="0"/>
          </a:p>
          <a:p>
            <a:r>
              <a:rPr kumimoji="1" lang="en-US" altLang="ko-Kore-KR" sz="1300" dirty="0"/>
              <a:t>Song </a:t>
            </a:r>
            <a:r>
              <a:rPr kumimoji="1" lang="en-US" altLang="ko-Kore-KR" sz="1300" dirty="0" err="1"/>
              <a:t>Kaitao</a:t>
            </a:r>
            <a:r>
              <a:rPr kumimoji="1" lang="en-US" altLang="ko-Kore-KR" sz="1300" dirty="0"/>
              <a:t> et al. (2019), </a:t>
            </a:r>
            <a:r>
              <a:rPr kumimoji="1" lang="en-US" altLang="ko-Kore-KR" sz="1300" dirty="0" err="1"/>
              <a:t>MASS:Masked</a:t>
            </a:r>
            <a:r>
              <a:rPr kumimoji="1" lang="en-US" altLang="ko-Kore-KR" sz="1300" dirty="0"/>
              <a:t> Sequence to Sequence Pre-training for Language Generation, </a:t>
            </a:r>
            <a:r>
              <a:rPr kumimoji="1" lang="en-US" altLang="ko-Kore-KR" sz="1300" dirty="0">
                <a:hlinkClick r:id="rId7"/>
              </a:rPr>
              <a:t>https://arxiv.org/abs/1905.02450</a:t>
            </a:r>
            <a:endParaRPr kumimoji="1" lang="en-US" altLang="ko-Kore-KR" sz="1300" dirty="0"/>
          </a:p>
          <a:p>
            <a:r>
              <a:rPr kumimoji="1" lang="en-US" altLang="ko-Kore-KR" sz="1300" dirty="0"/>
              <a:t>Lewis Mike et al. (2020), BART: Denoising Sequence-to-Sequence Pre-training for Natural Language Generation, Translation, and Comprehension, </a:t>
            </a:r>
            <a:r>
              <a:rPr kumimoji="1" lang="en-US" altLang="ko-Kore-KR" sz="1300" dirty="0">
                <a:hlinkClick r:id="rId8"/>
              </a:rPr>
              <a:t>https://aclanthology.org/2020.acl-main.703/</a:t>
            </a:r>
            <a:endParaRPr kumimoji="1" lang="en-US" altLang="ko-Kore-KR" sz="1300" dirty="0"/>
          </a:p>
          <a:p>
            <a:r>
              <a:rPr kumimoji="1" lang="en-US" altLang="ko-Kore-KR" sz="1300" dirty="0" err="1"/>
              <a:t>Raffel</a:t>
            </a:r>
            <a:r>
              <a:rPr kumimoji="1" lang="en-US" altLang="ko-Kore-KR" sz="1300" dirty="0"/>
              <a:t> Colin et al. (2020), Exploring the Limits of Transfer Learning with a Unified Text-to-Text Transformer, </a:t>
            </a:r>
            <a:r>
              <a:rPr kumimoji="1" lang="en-US" altLang="ko-Kore-KR" sz="1300" dirty="0">
                <a:hlinkClick r:id="rId9"/>
              </a:rPr>
              <a:t>https://arxiv.org/abs/1910.10683</a:t>
            </a:r>
            <a:endParaRPr kumimoji="1" lang="en-US" altLang="ko-Kore-KR" sz="1300" dirty="0"/>
          </a:p>
          <a:p>
            <a:r>
              <a:rPr kumimoji="1" lang="en-US" altLang="ko-Kore-KR" sz="1300" dirty="0"/>
              <a:t>Joshi Mandar et al. (2020), </a:t>
            </a:r>
            <a:r>
              <a:rPr kumimoji="1" lang="en-US" altLang="ko-Kore-KR" sz="1300" dirty="0" err="1"/>
              <a:t>SpanBERT</a:t>
            </a:r>
            <a:r>
              <a:rPr kumimoji="1" lang="en-US" altLang="ko-Kore-KR" sz="1300" dirty="0"/>
              <a:t>: Improving Pre-training by Representing and Predicting Spans, </a:t>
            </a:r>
            <a:r>
              <a:rPr kumimoji="1" lang="en-US" altLang="ko-Kore-KR" sz="1300" dirty="0">
                <a:hlinkClick r:id="rId10"/>
              </a:rPr>
              <a:t>https://arxiv.org/abs/1907.10529</a:t>
            </a:r>
            <a:endParaRPr kumimoji="1" lang="en-US" altLang="ko-Kore-KR" sz="1300" dirty="0"/>
          </a:p>
          <a:p>
            <a:r>
              <a:rPr kumimoji="1" lang="en-US" altLang="ko-Kore-KR" sz="1300" dirty="0"/>
              <a:t>Huang </a:t>
            </a:r>
            <a:r>
              <a:rPr kumimoji="1" lang="en-US" altLang="ko-Kore-KR" sz="1300" dirty="0" err="1"/>
              <a:t>Hoyang</a:t>
            </a:r>
            <a:r>
              <a:rPr kumimoji="1" lang="en-US" altLang="ko-Kore-KR" sz="1300" dirty="0"/>
              <a:t> et al. (2019), </a:t>
            </a:r>
            <a:r>
              <a:rPr kumimoji="1" lang="en-US" altLang="ko-Kore-KR" sz="1300" dirty="0" err="1"/>
              <a:t>Unicoder</a:t>
            </a:r>
            <a:r>
              <a:rPr kumimoji="1" lang="en-US" altLang="ko-Kore-KR" sz="1300" dirty="0"/>
              <a:t>: A Universal Language Encoder by Pre-training with Multiple Cross-lingual Tasks, </a:t>
            </a:r>
            <a:r>
              <a:rPr kumimoji="1" lang="en-US" altLang="ko-Kore-KR" sz="1300" dirty="0">
                <a:hlinkClick r:id="rId11"/>
              </a:rPr>
              <a:t>https://arxiv.org/abs/1909.00964</a:t>
            </a:r>
            <a:endParaRPr kumimoji="1" lang="en-US" altLang="ko-Kore-KR" sz="1300" dirty="0"/>
          </a:p>
          <a:p>
            <a:r>
              <a:rPr kumimoji="1" lang="en-US" altLang="ko-Kore-KR" sz="1300" dirty="0"/>
              <a:t>Lu </a:t>
            </a:r>
            <a:r>
              <a:rPr kumimoji="1" lang="en-US" altLang="ko-Kore-KR" sz="1300" dirty="0" err="1"/>
              <a:t>Jiasen</a:t>
            </a:r>
            <a:r>
              <a:rPr kumimoji="1" lang="en-US" altLang="ko-Kore-KR" sz="1300" dirty="0"/>
              <a:t> et al. (2019), </a:t>
            </a:r>
            <a:r>
              <a:rPr kumimoji="1" lang="en-US" altLang="ko-Kore-KR" sz="1300" dirty="0" err="1"/>
              <a:t>ViLBERT</a:t>
            </a:r>
            <a:r>
              <a:rPr kumimoji="1" lang="en-US" altLang="ko-Kore-KR" sz="1300" dirty="0"/>
              <a:t>: Pretraining Task-Agnostic </a:t>
            </a:r>
            <a:r>
              <a:rPr kumimoji="1" lang="en-US" altLang="ko-Kore-KR" sz="1300" dirty="0" err="1"/>
              <a:t>Visiolinguistic</a:t>
            </a:r>
            <a:r>
              <a:rPr kumimoji="1" lang="en-US" altLang="ko-Kore-KR" sz="1300" dirty="0"/>
              <a:t> Representations for Vision-and-Language Tasks, </a:t>
            </a:r>
            <a:r>
              <a:rPr kumimoji="1" lang="en-US" altLang="ko-Kore-KR" sz="1300" dirty="0">
                <a:hlinkClick r:id="rId12"/>
              </a:rPr>
              <a:t>https://proceedings.neurips.cc/paper/2019/file/c74d97b01eae257e44aa9d5bade97baf-Paper.pdf</a:t>
            </a:r>
            <a:endParaRPr kumimoji="1" lang="en-US" altLang="ko-Kore-KR" sz="1300" dirty="0"/>
          </a:p>
          <a:p>
            <a:r>
              <a:rPr kumimoji="1" lang="en-US" altLang="ko-Kore-KR" sz="1300" dirty="0"/>
              <a:t>Li Gen et al. (2019), </a:t>
            </a:r>
            <a:r>
              <a:rPr kumimoji="1" lang="en-US" altLang="ko-Kore-KR" sz="1300" dirty="0" err="1"/>
              <a:t>Unicoder</a:t>
            </a:r>
            <a:r>
              <a:rPr kumimoji="1" lang="en-US" altLang="ko-Kore-KR" sz="1300" dirty="0"/>
              <a:t>-VL: A Universal Encoder for Vision and Language for Vision and Language by Cross-modal Pre-training, </a:t>
            </a:r>
            <a:r>
              <a:rPr kumimoji="1" lang="en-US" altLang="ko-Kore-KR" sz="1300" dirty="0">
                <a:hlinkClick r:id="rId13"/>
              </a:rPr>
              <a:t>https://arxiv.org/abs/1908.06066</a:t>
            </a:r>
            <a:endParaRPr kumimoji="1" lang="en-US" altLang="ko-Kore-KR" sz="1300" dirty="0"/>
          </a:p>
          <a:p>
            <a:r>
              <a:rPr kumimoji="1" lang="en-US" altLang="ko-Kore-KR" sz="1300" dirty="0"/>
              <a:t>Ramesh Aditya et al. (2021), Zero-Shot Text-to-Image Generation, </a:t>
            </a:r>
            <a:r>
              <a:rPr kumimoji="1" lang="en-US" altLang="ko-Kore-KR" sz="1300" dirty="0">
                <a:hlinkClick r:id="rId14"/>
              </a:rPr>
              <a:t>https://arxiv.org/abs/2102.12092</a:t>
            </a:r>
            <a:endParaRPr kumimoji="1" lang="en-US" altLang="ko-Kore-KR" sz="1300" dirty="0"/>
          </a:p>
          <a:p>
            <a:r>
              <a:rPr kumimoji="1" lang="en-US" altLang="ko-Kore-KR" sz="1300" dirty="0"/>
              <a:t>Wang </a:t>
            </a:r>
            <a:r>
              <a:rPr kumimoji="1" lang="en-US" altLang="ko-Kore-KR" sz="1300" dirty="0" err="1"/>
              <a:t>Xiaozhi</a:t>
            </a:r>
            <a:r>
              <a:rPr kumimoji="1" lang="en-US" altLang="ko-Kore-KR" sz="1300" dirty="0"/>
              <a:t> et al. (2020), KEPLER: A Unified Model for Knowledge Embedding and Pre-trained Language Representation, </a:t>
            </a:r>
            <a:r>
              <a:rPr kumimoji="1" lang="en-US" altLang="ko-Kore-KR" sz="1300" dirty="0">
                <a:hlinkClick r:id="rId15"/>
              </a:rPr>
              <a:t>https://arxiv.org/abs/1911.06136</a:t>
            </a:r>
            <a:endParaRPr kumimoji="1" lang="en-US" altLang="ko-Kore-KR" sz="1300" dirty="0"/>
          </a:p>
          <a:p>
            <a:r>
              <a:rPr kumimoji="1" lang="en-US" altLang="ko-Kore-KR" sz="1300" dirty="0"/>
              <a:t> Sun Yu et al. (2019), ERNIE: Enhanced </a:t>
            </a:r>
            <a:r>
              <a:rPr kumimoji="1" lang="en-US" altLang="ko-Kore-KR" sz="1300" dirty="0" err="1"/>
              <a:t>Reprentation</a:t>
            </a:r>
            <a:r>
              <a:rPr kumimoji="1" lang="en-US" altLang="ko-Kore-KR" sz="1300" dirty="0"/>
              <a:t> through Knowledge Integration, </a:t>
            </a:r>
            <a:r>
              <a:rPr kumimoji="1" lang="en-US" altLang="ko-Kore-KR" sz="1300" dirty="0">
                <a:hlinkClick r:id="rId16"/>
              </a:rPr>
              <a:t>https://arxiv.org/abs/1904.09223</a:t>
            </a:r>
            <a:endParaRPr kumimoji="1" lang="en-US" altLang="ko-Kore-KR" sz="1300" dirty="0"/>
          </a:p>
          <a:p>
            <a:r>
              <a:rPr kumimoji="1" lang="en-US" altLang="ko-Kore-KR" sz="1300" dirty="0"/>
              <a:t>Logan Robert et al. (2019), Barack’s Wife Hillary: Using Knowledge Graphs for Fact-Aware Language Modeling, </a:t>
            </a:r>
            <a:r>
              <a:rPr kumimoji="1" lang="en-US" altLang="ko-Kore-KR" sz="1300" dirty="0">
                <a:hlinkClick r:id="rId17"/>
              </a:rPr>
              <a:t>https://aclanthology.org/P19-1598/</a:t>
            </a:r>
            <a:endParaRPr kumimoji="1" lang="en-US" altLang="ko-Kore-KR" sz="1300" dirty="0"/>
          </a:p>
          <a:p>
            <a:r>
              <a:rPr kumimoji="1" lang="en-US" altLang="ko-Kore-KR" sz="1300" dirty="0" err="1"/>
              <a:t>Micikevicius</a:t>
            </a:r>
            <a:r>
              <a:rPr kumimoji="1" lang="en-US" altLang="ko-Kore-KR" sz="1300" dirty="0"/>
              <a:t> </a:t>
            </a:r>
            <a:r>
              <a:rPr kumimoji="1" lang="en-US" altLang="ko-Kore-KR" sz="1300" dirty="0" err="1"/>
              <a:t>Paulius</a:t>
            </a:r>
            <a:r>
              <a:rPr kumimoji="1" lang="en-US" altLang="ko-Kore-KR" sz="1300" dirty="0"/>
              <a:t> et al. (2018), Mixed Precision Training, https://</a:t>
            </a:r>
            <a:r>
              <a:rPr kumimoji="1" lang="en-US" altLang="ko-Kore-KR" sz="1300" dirty="0" err="1"/>
              <a:t>arxiv.org</a:t>
            </a:r>
            <a:r>
              <a:rPr kumimoji="1" lang="en-US" altLang="ko-Kore-KR" sz="1300" dirty="0"/>
              <a:t>/abs/1710.03740</a:t>
            </a:r>
          </a:p>
        </p:txBody>
      </p:sp>
      <p:sp>
        <p:nvSpPr>
          <p:cNvPr id="4" name="바닥글 개체 틀 3">
            <a:extLst>
              <a:ext uri="{FF2B5EF4-FFF2-40B4-BE49-F238E27FC236}">
                <a16:creationId xmlns:a16="http://schemas.microsoft.com/office/drawing/2014/main" id="{41E31AB6-8F13-8B49-B1C2-17585A2E1E7C}"/>
              </a:ext>
            </a:extLst>
          </p:cNvPr>
          <p:cNvSpPr>
            <a:spLocks noGrp="1"/>
          </p:cNvSpPr>
          <p:nvPr>
            <p:ph type="ftr" sz="quarter" idx="11"/>
          </p:nvPr>
        </p:nvSpPr>
        <p:spPr>
          <a:xfrm>
            <a:off x="795528" y="6382512"/>
            <a:ext cx="6757416" cy="320040"/>
          </a:xfrm>
        </p:spPr>
        <p:txBody>
          <a:bodyPr>
            <a:normAutofit/>
          </a:bodyPr>
          <a:lstStyle/>
          <a:p>
            <a:pPr algn="l">
              <a:spcAft>
                <a:spcPts val="450"/>
              </a:spcAft>
            </a:pPr>
            <a:r>
              <a:rPr kumimoji="1" lang="ko-KR" altLang="en-US" sz="1000" dirty="0"/>
              <a:t>자연어처리의 최신동향</a:t>
            </a:r>
            <a:r>
              <a:rPr kumimoji="1" lang="en-US" altLang="ko-KR" sz="1000" dirty="0"/>
              <a:t>-3: </a:t>
            </a:r>
            <a:r>
              <a:rPr kumimoji="1" lang="en" altLang="ko-KR" sz="1000" dirty="0"/>
              <a:t>Transformer</a:t>
            </a:r>
            <a:r>
              <a:rPr kumimoji="1" lang="ko-KR" altLang="en-US" sz="1000" dirty="0"/>
              <a:t>기반의 사전학습모델들 </a:t>
            </a:r>
            <a:endParaRPr kumimoji="1" lang="ko-Kore-KR" altLang="en-US" sz="1000" dirty="0"/>
          </a:p>
        </p:txBody>
      </p:sp>
      <p:sp>
        <p:nvSpPr>
          <p:cNvPr id="5" name="슬라이드 번호 개체 틀 4">
            <a:extLst>
              <a:ext uri="{FF2B5EF4-FFF2-40B4-BE49-F238E27FC236}">
                <a16:creationId xmlns:a16="http://schemas.microsoft.com/office/drawing/2014/main" id="{5F4230EB-7B01-4243-B201-63D09E8507B2}"/>
              </a:ext>
            </a:extLst>
          </p:cNvPr>
          <p:cNvSpPr>
            <a:spLocks noGrp="1"/>
          </p:cNvSpPr>
          <p:nvPr>
            <p:ph type="sldNum" sz="quarter" idx="12"/>
          </p:nvPr>
        </p:nvSpPr>
        <p:spPr>
          <a:xfrm>
            <a:off x="10707624" y="6382512"/>
            <a:ext cx="685800" cy="320040"/>
          </a:xfrm>
        </p:spPr>
        <p:txBody>
          <a:bodyPr>
            <a:normAutofit/>
          </a:bodyPr>
          <a:lstStyle/>
          <a:p>
            <a:pPr>
              <a:spcAft>
                <a:spcPts val="450"/>
              </a:spcAft>
            </a:pPr>
            <a:fld id="{09473AF4-D88F-3F41-8654-7D350C01DD39}" type="slidenum">
              <a:rPr kumimoji="1" lang="ko-Kore-KR" altLang="en-US" sz="1000"/>
              <a:pPr>
                <a:spcAft>
                  <a:spcPts val="450"/>
                </a:spcAft>
              </a:pPr>
              <a:t>105</a:t>
            </a:fld>
            <a:endParaRPr kumimoji="1" lang="ko-Kore-KR" altLang="en-US" sz="1000"/>
          </a:p>
        </p:txBody>
      </p:sp>
    </p:spTree>
    <p:extLst>
      <p:ext uri="{BB962C8B-B14F-4D97-AF65-F5344CB8AC3E}">
        <p14:creationId xmlns:p14="http://schemas.microsoft.com/office/powerpoint/2010/main" val="20427013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제목 1">
            <a:extLst>
              <a:ext uri="{FF2B5EF4-FFF2-40B4-BE49-F238E27FC236}">
                <a16:creationId xmlns:a16="http://schemas.microsoft.com/office/drawing/2014/main" id="{3638D871-02A7-F844-8BF4-B9C280CC8341}"/>
              </a:ext>
            </a:extLst>
          </p:cNvPr>
          <p:cNvSpPr>
            <a:spLocks noGrp="1"/>
          </p:cNvSpPr>
          <p:nvPr>
            <p:ph type="title"/>
          </p:nvPr>
        </p:nvSpPr>
        <p:spPr>
          <a:xfrm>
            <a:off x="958506" y="800392"/>
            <a:ext cx="10264697" cy="1212102"/>
          </a:xfrm>
        </p:spPr>
        <p:txBody>
          <a:bodyPr>
            <a:normAutofit/>
          </a:bodyPr>
          <a:lstStyle/>
          <a:p>
            <a:r>
              <a:rPr kumimoji="1" lang="en-US" altLang="ko-Kore-KR" sz="4000" dirty="0">
                <a:solidFill>
                  <a:srgbClr val="FFFFFF"/>
                </a:solidFill>
              </a:rPr>
              <a:t>References</a:t>
            </a:r>
            <a:endParaRPr kumimoji="1" lang="ko-Kore-KR" altLang="en-US" sz="4000" dirty="0">
              <a:solidFill>
                <a:srgbClr val="FFFFFF"/>
              </a:solidFill>
            </a:endParaRPr>
          </a:p>
        </p:txBody>
      </p:sp>
      <p:sp>
        <p:nvSpPr>
          <p:cNvPr id="3" name="내용 개체 틀 2">
            <a:extLst>
              <a:ext uri="{FF2B5EF4-FFF2-40B4-BE49-F238E27FC236}">
                <a16:creationId xmlns:a16="http://schemas.microsoft.com/office/drawing/2014/main" id="{1D539DF8-4DE8-4246-B397-4D69915D0A4C}"/>
              </a:ext>
            </a:extLst>
          </p:cNvPr>
          <p:cNvSpPr>
            <a:spLocks noGrp="1"/>
          </p:cNvSpPr>
          <p:nvPr>
            <p:ph idx="1"/>
          </p:nvPr>
        </p:nvSpPr>
        <p:spPr>
          <a:xfrm>
            <a:off x="1367624" y="2490436"/>
            <a:ext cx="9708995" cy="3567173"/>
          </a:xfrm>
        </p:spPr>
        <p:txBody>
          <a:bodyPr anchor="ctr">
            <a:normAutofit fontScale="92500" lnSpcReduction="10000"/>
          </a:bodyPr>
          <a:lstStyle/>
          <a:p>
            <a:r>
              <a:rPr kumimoji="1" lang="en-US" altLang="ko-Kore-KR" sz="1300" dirty="0" err="1"/>
              <a:t>Shoeybi</a:t>
            </a:r>
            <a:r>
              <a:rPr kumimoji="1" lang="en-US" altLang="ko-Kore-KR" sz="1300" dirty="0"/>
              <a:t> Mohammad et al. (2020), Megatron-LM: Training Multi-Billion Parameter Language Models Using Model Parallelism, </a:t>
            </a:r>
            <a:r>
              <a:rPr kumimoji="1" lang="en-US" altLang="ko-Kore-KR" sz="1300" dirty="0">
                <a:hlinkClick r:id="rId3"/>
              </a:rPr>
              <a:t>https://arxiv.org/abs/1909.08053</a:t>
            </a:r>
            <a:endParaRPr kumimoji="1" lang="en-US" altLang="ko-Kore-KR" sz="1300" dirty="0"/>
          </a:p>
          <a:p>
            <a:r>
              <a:rPr kumimoji="1" lang="en-US" altLang="ko-Kore-KR" sz="1300" dirty="0"/>
              <a:t>Zhang </a:t>
            </a:r>
            <a:r>
              <a:rPr kumimoji="1" lang="en-US" altLang="ko-Kore-KR" sz="1300" dirty="0" err="1"/>
              <a:t>Minjia</a:t>
            </a:r>
            <a:r>
              <a:rPr kumimoji="1" lang="en-US" altLang="ko-Kore-KR" sz="1300" dirty="0"/>
              <a:t> and </a:t>
            </a:r>
            <a:r>
              <a:rPr kumimoji="1" lang="en-US" altLang="ko-Kore-KR" sz="1300" dirty="0" err="1"/>
              <a:t>Yuxiong</a:t>
            </a:r>
            <a:r>
              <a:rPr kumimoji="1" lang="en-US" altLang="ko-Kore-KR" sz="1300" dirty="0"/>
              <a:t> He. (2020), Accelerating Training of Transformer-Based Language Models with Progressive Layer Dropping, </a:t>
            </a:r>
            <a:r>
              <a:rPr kumimoji="1" lang="en-US" altLang="ko-Kore-KR" sz="1300" dirty="0">
                <a:hlinkClick r:id="rId4"/>
              </a:rPr>
              <a:t>https://arxiv.org/abs/2010.13369</a:t>
            </a:r>
            <a:endParaRPr kumimoji="1" lang="en-US" altLang="ko-Kore-KR" sz="1300" dirty="0"/>
          </a:p>
          <a:p>
            <a:r>
              <a:rPr kumimoji="1" lang="en-US" altLang="ko-Kore-KR" sz="1300" dirty="0" err="1"/>
              <a:t>Sanh</a:t>
            </a:r>
            <a:r>
              <a:rPr kumimoji="1" lang="en-US" altLang="ko-Kore-KR" sz="1300" dirty="0"/>
              <a:t> Victor et al. (2020), </a:t>
            </a:r>
            <a:r>
              <a:rPr kumimoji="1" lang="en-US" altLang="ko-Kore-KR" sz="1300" dirty="0" err="1"/>
              <a:t>DistilBERT</a:t>
            </a:r>
            <a:r>
              <a:rPr kumimoji="1" lang="en-US" altLang="ko-Kore-KR" sz="1300" dirty="0"/>
              <a:t>, a distilled version of BERT: smaller, faster, cheaper and lighter, </a:t>
            </a:r>
            <a:r>
              <a:rPr kumimoji="1" lang="en-US" altLang="ko-Kore-KR" sz="1300" dirty="0">
                <a:hlinkClick r:id="rId5"/>
              </a:rPr>
              <a:t>https://arxiv.org/abs/2002.08307</a:t>
            </a:r>
            <a:endParaRPr kumimoji="1" lang="en-US" altLang="ko-Kore-KR" sz="1300" dirty="0"/>
          </a:p>
          <a:p>
            <a:r>
              <a:rPr kumimoji="1" lang="en-US" altLang="ko-Kore-KR" sz="1300" dirty="0"/>
              <a:t>Wang </a:t>
            </a:r>
            <a:r>
              <a:rPr kumimoji="1" lang="en-US" altLang="ko-Kore-KR" sz="1300" dirty="0" err="1"/>
              <a:t>Wenhui</a:t>
            </a:r>
            <a:r>
              <a:rPr kumimoji="1" lang="en-US" altLang="ko-Kore-KR" sz="1300" dirty="0"/>
              <a:t> et al. (2020), MINILM: Deep Self-Attention Distillation for Task-Agnostic Compression of Pre-Trained Transformers, </a:t>
            </a:r>
            <a:r>
              <a:rPr kumimoji="1" lang="en-US" altLang="ko-Kore-KR" sz="1300" dirty="0">
                <a:hlinkClick r:id="rId6"/>
              </a:rPr>
              <a:t>https://proceedings.neurips.cc/paper/2020/file/3f5ee243547dee91fbd053c1c4a845aa-Paper.pdf</a:t>
            </a:r>
            <a:endParaRPr kumimoji="1" lang="en-US" altLang="ko-Kore-KR" sz="1300" dirty="0"/>
          </a:p>
          <a:p>
            <a:r>
              <a:rPr kumimoji="1" lang="en-US" altLang="ko-Kore-KR" sz="1300" dirty="0"/>
              <a:t>Hewitt John and Christopher Manning. (2019), A Structural Probe for Finding Syntax in Word Representations, </a:t>
            </a:r>
            <a:r>
              <a:rPr kumimoji="1" lang="en-US" altLang="ko-Kore-KR" sz="1300" dirty="0">
                <a:hlinkClick r:id="rId7"/>
              </a:rPr>
              <a:t>https://aclanthology.org/N19-1419/</a:t>
            </a:r>
            <a:endParaRPr kumimoji="1" lang="en-US" altLang="ko-Kore-KR" sz="1300" dirty="0"/>
          </a:p>
          <a:p>
            <a:r>
              <a:rPr kumimoji="1" lang="en-US" altLang="ko-Kore-KR" sz="1300" dirty="0"/>
              <a:t>Liu Nelson et al. (2019), Linguistic Knowledge and Transferability of Contextual Representations, </a:t>
            </a:r>
            <a:r>
              <a:rPr kumimoji="1" lang="en-US" altLang="ko-Kore-KR" sz="1300" dirty="0">
                <a:hlinkClick r:id="rId8"/>
              </a:rPr>
              <a:t>https://aclanthology.org/N19-1112/</a:t>
            </a:r>
            <a:endParaRPr kumimoji="1" lang="en-US" altLang="ko-Kore-KR" sz="1300" dirty="0"/>
          </a:p>
          <a:p>
            <a:r>
              <a:rPr kumimoji="1" lang="en-US" altLang="ko-Kore-KR" sz="1300" dirty="0"/>
              <a:t>Jawahar Ganesh et al. (2019), What Does BERT Learn about the Structure of Language?, </a:t>
            </a:r>
            <a:r>
              <a:rPr kumimoji="1" lang="en-US" altLang="ko-Kore-KR" sz="1300" dirty="0">
                <a:hlinkClick r:id="rId9"/>
              </a:rPr>
              <a:t>https://aclanthology.org/P19-1356/</a:t>
            </a:r>
            <a:endParaRPr kumimoji="1" lang="en-US" altLang="ko-Kore-KR" sz="1300" dirty="0"/>
          </a:p>
          <a:p>
            <a:r>
              <a:rPr kumimoji="1" lang="en-US" altLang="ko-Kore-KR" sz="1300" dirty="0"/>
              <a:t>Clark Kevin et al. (2019), What Does BERT Look At? An Analysis of BERT’s Attention, </a:t>
            </a:r>
            <a:r>
              <a:rPr kumimoji="1" lang="en-US" altLang="ko-Kore-KR" sz="1300" dirty="0">
                <a:hlinkClick r:id="rId10"/>
              </a:rPr>
              <a:t>https://arxiv.org/abs/1906.04341</a:t>
            </a:r>
            <a:endParaRPr kumimoji="1" lang="en-US" altLang="ko-Kore-KR" sz="1300" dirty="0"/>
          </a:p>
          <a:p>
            <a:r>
              <a:rPr kumimoji="1" lang="en-US" altLang="ko-Kore-KR" sz="1300" dirty="0"/>
              <a:t>Liu Xiao et al. (2021), GPT Understands, Too, </a:t>
            </a:r>
            <a:r>
              <a:rPr kumimoji="1" lang="en-US" altLang="ko-Kore-KR" sz="1300" dirty="0">
                <a:hlinkClick r:id="rId11"/>
              </a:rPr>
              <a:t>https://arxiv.org/abs/2103.10385</a:t>
            </a:r>
            <a:endParaRPr kumimoji="1" lang="en-US" altLang="ko-Kore-KR" sz="1300" dirty="0"/>
          </a:p>
          <a:p>
            <a:r>
              <a:rPr kumimoji="1" lang="en-US" altLang="ko-Kore-KR" sz="1300" dirty="0"/>
              <a:t>Schick Timo and Hinrich </a:t>
            </a:r>
            <a:r>
              <a:rPr kumimoji="1" lang="en-US" altLang="ko-Kore-KR" sz="1300" dirty="0" err="1"/>
              <a:t>Scutze</a:t>
            </a:r>
            <a:r>
              <a:rPr kumimoji="1" lang="en-US" altLang="ko-Kore-KR" sz="1300" dirty="0"/>
              <a:t>. (2021), Exploring Cloze Questions for Few Shot Text Classification and Natural Language Inference, </a:t>
            </a:r>
            <a:r>
              <a:rPr kumimoji="1" lang="en-US" altLang="ko-Kore-KR" sz="1300" dirty="0">
                <a:hlinkClick r:id="rId12"/>
              </a:rPr>
              <a:t>https://aclanthology.org/2021.eacl-main.20.pdf</a:t>
            </a:r>
            <a:endParaRPr kumimoji="1" lang="en-US" altLang="ko-Kore-KR" sz="1300" dirty="0"/>
          </a:p>
          <a:p>
            <a:r>
              <a:rPr kumimoji="1" lang="en-US" altLang="ko-Kore-KR" sz="1300" dirty="0"/>
              <a:t>Application of NLP and Computational Linguistics class at SNU(2022) Student Presentation Materials.</a:t>
            </a:r>
          </a:p>
          <a:p>
            <a:endParaRPr kumimoji="1" lang="en-US" altLang="ko-Kore-KR" sz="1300" dirty="0"/>
          </a:p>
        </p:txBody>
      </p:sp>
      <p:sp>
        <p:nvSpPr>
          <p:cNvPr id="4" name="바닥글 개체 틀 3">
            <a:extLst>
              <a:ext uri="{FF2B5EF4-FFF2-40B4-BE49-F238E27FC236}">
                <a16:creationId xmlns:a16="http://schemas.microsoft.com/office/drawing/2014/main" id="{41E31AB6-8F13-8B49-B1C2-17585A2E1E7C}"/>
              </a:ext>
            </a:extLst>
          </p:cNvPr>
          <p:cNvSpPr>
            <a:spLocks noGrp="1"/>
          </p:cNvSpPr>
          <p:nvPr>
            <p:ph type="ftr" sz="quarter" idx="11"/>
          </p:nvPr>
        </p:nvSpPr>
        <p:spPr>
          <a:xfrm>
            <a:off x="795528" y="6382512"/>
            <a:ext cx="6757416" cy="320040"/>
          </a:xfrm>
        </p:spPr>
        <p:txBody>
          <a:bodyPr>
            <a:normAutofit/>
          </a:bodyPr>
          <a:lstStyle/>
          <a:p>
            <a:pPr algn="l">
              <a:spcAft>
                <a:spcPts val="450"/>
              </a:spcAft>
            </a:pPr>
            <a:r>
              <a:rPr kumimoji="1" lang="ko-KR" altLang="en-US" sz="1000" dirty="0"/>
              <a:t>자연어처리의 최신동향</a:t>
            </a:r>
            <a:r>
              <a:rPr kumimoji="1" lang="en-US" altLang="ko-KR" sz="1000" dirty="0"/>
              <a:t>-3: </a:t>
            </a:r>
            <a:r>
              <a:rPr kumimoji="1" lang="en" altLang="ko-KR" sz="1000" dirty="0"/>
              <a:t>Transformer</a:t>
            </a:r>
            <a:r>
              <a:rPr kumimoji="1" lang="ko-KR" altLang="en-US" sz="1000" dirty="0"/>
              <a:t>기반의 사전학습모델들 </a:t>
            </a:r>
            <a:endParaRPr kumimoji="1" lang="ko-Kore-KR" altLang="en-US" sz="1000" dirty="0"/>
          </a:p>
        </p:txBody>
      </p:sp>
      <p:sp>
        <p:nvSpPr>
          <p:cNvPr id="5" name="슬라이드 번호 개체 틀 4">
            <a:extLst>
              <a:ext uri="{FF2B5EF4-FFF2-40B4-BE49-F238E27FC236}">
                <a16:creationId xmlns:a16="http://schemas.microsoft.com/office/drawing/2014/main" id="{5F4230EB-7B01-4243-B201-63D09E8507B2}"/>
              </a:ext>
            </a:extLst>
          </p:cNvPr>
          <p:cNvSpPr>
            <a:spLocks noGrp="1"/>
          </p:cNvSpPr>
          <p:nvPr>
            <p:ph type="sldNum" sz="quarter" idx="12"/>
          </p:nvPr>
        </p:nvSpPr>
        <p:spPr>
          <a:xfrm>
            <a:off x="10707624" y="6382512"/>
            <a:ext cx="685800" cy="320040"/>
          </a:xfrm>
        </p:spPr>
        <p:txBody>
          <a:bodyPr>
            <a:normAutofit/>
          </a:bodyPr>
          <a:lstStyle/>
          <a:p>
            <a:pPr>
              <a:spcAft>
                <a:spcPts val="450"/>
              </a:spcAft>
            </a:pPr>
            <a:fld id="{09473AF4-D88F-3F41-8654-7D350C01DD39}" type="slidenum">
              <a:rPr kumimoji="1" lang="ko-Kore-KR" altLang="en-US" sz="1000"/>
              <a:pPr>
                <a:spcAft>
                  <a:spcPts val="450"/>
                </a:spcAft>
              </a:pPr>
              <a:t>106</a:t>
            </a:fld>
            <a:endParaRPr kumimoji="1" lang="ko-Kore-KR" altLang="en-US" sz="1000"/>
          </a:p>
        </p:txBody>
      </p:sp>
    </p:spTree>
    <p:extLst>
      <p:ext uri="{BB962C8B-B14F-4D97-AF65-F5344CB8AC3E}">
        <p14:creationId xmlns:p14="http://schemas.microsoft.com/office/powerpoint/2010/main" val="82193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ECF9DEB5-95F5-B2DE-AE4E-DBECFDA30DAA}"/>
              </a:ext>
            </a:extLst>
          </p:cNvPr>
          <p:cNvSpPr>
            <a:spLocks noGrp="1"/>
          </p:cNvSpPr>
          <p:nvPr>
            <p:ph type="sldNum" sz="quarter" idx="4"/>
          </p:nvPr>
        </p:nvSpPr>
        <p:spPr/>
        <p:txBody>
          <a:bodyPr/>
          <a:lstStyle/>
          <a:p>
            <a:fld id="{294A09A9-5501-47C1-A89A-A340965A2BE2}" type="slidenum">
              <a:rPr lang="en-US" altLang="ko-KR" smtClean="0"/>
              <a:pPr/>
              <a:t>11</a:t>
            </a:fld>
            <a:endParaRPr lang="ko-KR" altLang="en-US">
              <a:latin typeface="맑은 고딕" panose="020B0503020000020004" pitchFamily="50" charset="-127"/>
            </a:endParaRPr>
          </a:p>
        </p:txBody>
      </p:sp>
      <p:sp>
        <p:nvSpPr>
          <p:cNvPr id="3" name="내용 개체 틀 2">
            <a:extLst>
              <a:ext uri="{FF2B5EF4-FFF2-40B4-BE49-F238E27FC236}">
                <a16:creationId xmlns:a16="http://schemas.microsoft.com/office/drawing/2014/main" id="{9ECE8B2F-FE69-709B-F20D-18506902F947}"/>
              </a:ext>
            </a:extLst>
          </p:cNvPr>
          <p:cNvSpPr>
            <a:spLocks noGrp="1"/>
          </p:cNvSpPr>
          <p:nvPr>
            <p:ph sz="quarter" idx="11"/>
          </p:nvPr>
        </p:nvSpPr>
        <p:spPr/>
        <p:txBody>
          <a:bodyPr/>
          <a:lstStyle/>
          <a:p>
            <a:r>
              <a:rPr kumimoji="1" lang="ko-Kore-KR" altLang="en-US" dirty="0"/>
              <a:t>언어모델링</a:t>
            </a:r>
            <a:r>
              <a:rPr kumimoji="1" lang="en-US" altLang="ko-Kore-KR" dirty="0"/>
              <a:t>: Assign a Probability to a sentence</a:t>
            </a:r>
            <a:r>
              <a:rPr kumimoji="1" lang="ko-KR" altLang="en-US" dirty="0"/>
              <a:t> </a:t>
            </a:r>
            <a:r>
              <a:rPr kumimoji="1" lang="en-US" altLang="ko-KR" dirty="0">
                <a:sym typeface="Wingdings" pitchFamily="2" charset="2"/>
              </a:rPr>
              <a:t></a:t>
            </a:r>
            <a:r>
              <a:rPr kumimoji="1" lang="ko-KR" altLang="en-US" dirty="0">
                <a:sym typeface="Wingdings" pitchFamily="2" charset="2"/>
              </a:rPr>
              <a:t> </a:t>
            </a:r>
            <a:r>
              <a:rPr kumimoji="1" lang="en-US" altLang="ko-KR" dirty="0">
                <a:sym typeface="Wingdings" pitchFamily="2" charset="2"/>
              </a:rPr>
              <a:t>Predict Next Word</a:t>
            </a:r>
            <a:endParaRPr kumimoji="1" lang="en-US" altLang="ko-Kore-KR" dirty="0"/>
          </a:p>
          <a:p>
            <a:pPr lvl="1"/>
            <a:r>
              <a:rPr kumimoji="1" lang="ko-KR" altLang="en-US" dirty="0"/>
              <a:t>확률기반 언어모델</a:t>
            </a:r>
            <a:r>
              <a:rPr kumimoji="1" lang="en-US" altLang="ko-KR" dirty="0"/>
              <a:t>:</a:t>
            </a:r>
            <a:r>
              <a:rPr kumimoji="1" lang="ko-KR" altLang="en-US" dirty="0"/>
              <a:t> </a:t>
            </a:r>
            <a:r>
              <a:rPr kumimoji="1" lang="en-US" altLang="ko-Kore-KR" dirty="0"/>
              <a:t>N-gram based</a:t>
            </a:r>
            <a:r>
              <a:rPr kumimoji="1" lang="ko-KR" altLang="en-US" dirty="0"/>
              <a:t> </a:t>
            </a:r>
            <a:r>
              <a:rPr kumimoji="1" lang="en-US" altLang="ko-KR" dirty="0"/>
              <a:t>-</a:t>
            </a:r>
            <a:r>
              <a:rPr kumimoji="1" lang="ko-KR" altLang="en-US" dirty="0"/>
              <a:t> </a:t>
            </a:r>
            <a:r>
              <a:rPr kumimoji="1" lang="en-US" altLang="ko-Kore-KR" dirty="0"/>
              <a:t>Unigram, Bigram, Trigram…</a:t>
            </a:r>
          </a:p>
          <a:p>
            <a:pPr lvl="1"/>
            <a:endParaRPr kumimoji="1" lang="en-US" altLang="ko-Kore-KR" dirty="0"/>
          </a:p>
          <a:p>
            <a:pPr lvl="1"/>
            <a:endParaRPr kumimoji="1" lang="en-US" altLang="ko-Kore-KR" dirty="0"/>
          </a:p>
          <a:p>
            <a:pPr lvl="1"/>
            <a:endParaRPr kumimoji="1" lang="en-US" altLang="ko-Kore-KR" dirty="0"/>
          </a:p>
          <a:p>
            <a:pPr lvl="1"/>
            <a:r>
              <a:rPr kumimoji="1" lang="en-US" altLang="ko-Kore-KR" dirty="0"/>
              <a:t>Neural Network</a:t>
            </a:r>
            <a:r>
              <a:rPr kumimoji="1" lang="ko-KR" altLang="en-US" dirty="0"/>
              <a:t>기반 언어모델</a:t>
            </a:r>
            <a:r>
              <a:rPr kumimoji="1" lang="en-US" altLang="ko-KR" dirty="0"/>
              <a:t>:</a:t>
            </a:r>
            <a:r>
              <a:rPr kumimoji="1" lang="ko-KR" altLang="en-US" dirty="0"/>
              <a:t> </a:t>
            </a:r>
            <a:r>
              <a:rPr kumimoji="1" lang="en-US" altLang="ko-Kore-KR" dirty="0"/>
              <a:t>Word Embedding(Static)</a:t>
            </a:r>
            <a:r>
              <a:rPr kumimoji="1" lang="en-US" altLang="ko-KR" dirty="0"/>
              <a:t>-</a:t>
            </a:r>
            <a:r>
              <a:rPr kumimoji="1" lang="ko-KR" altLang="en-US" dirty="0"/>
              <a:t> </a:t>
            </a:r>
            <a:r>
              <a:rPr kumimoji="1" lang="en-US" altLang="ko-KR" dirty="0"/>
              <a:t>Word2vec, Glove, </a:t>
            </a:r>
            <a:r>
              <a:rPr kumimoji="1" lang="en-US" altLang="ko-KR" dirty="0" err="1"/>
              <a:t>Fasttext</a:t>
            </a:r>
            <a:r>
              <a:rPr kumimoji="1" lang="en-US" altLang="ko-KR" dirty="0"/>
              <a:t>…</a:t>
            </a:r>
            <a:endParaRPr kumimoji="1" lang="en-US" altLang="ko-Kore-KR" dirty="0"/>
          </a:p>
          <a:p>
            <a:pPr lvl="1"/>
            <a:r>
              <a:rPr kumimoji="1" lang="en-US" altLang="ko-Kore-KR" dirty="0"/>
              <a:t>Transformer </a:t>
            </a:r>
            <a:r>
              <a:rPr kumimoji="1" lang="ko-KR" altLang="en-US" dirty="0"/>
              <a:t>기반 언어모델</a:t>
            </a:r>
            <a:r>
              <a:rPr kumimoji="1" lang="en-US" altLang="ko-Kore-KR" dirty="0"/>
              <a:t>(Dynamic): BERT, GPT…</a:t>
            </a:r>
            <a:endParaRPr kumimoji="1" lang="ko-Kore-KR" altLang="en-US" dirty="0"/>
          </a:p>
          <a:p>
            <a:pPr lvl="1"/>
            <a:endParaRPr kumimoji="1" lang="ko-Kore-KR" altLang="en-US" dirty="0"/>
          </a:p>
        </p:txBody>
      </p:sp>
      <p:sp>
        <p:nvSpPr>
          <p:cNvPr id="4" name="제목 3">
            <a:extLst>
              <a:ext uri="{FF2B5EF4-FFF2-40B4-BE49-F238E27FC236}">
                <a16:creationId xmlns:a16="http://schemas.microsoft.com/office/drawing/2014/main" id="{42096CB1-89A1-B611-5EA0-AA28BBADDA32}"/>
              </a:ext>
            </a:extLst>
          </p:cNvPr>
          <p:cNvSpPr>
            <a:spLocks noGrp="1"/>
          </p:cNvSpPr>
          <p:nvPr>
            <p:ph type="title"/>
          </p:nvPr>
        </p:nvSpPr>
        <p:spPr/>
        <p:txBody>
          <a:bodyPr/>
          <a:lstStyle/>
          <a:p>
            <a:r>
              <a:rPr kumimoji="1" lang="en-US" altLang="ko-Kore-KR" dirty="0"/>
              <a:t>Revisit To Language Model(</a:t>
            </a:r>
            <a:r>
              <a:rPr kumimoji="1" lang="ko-KR" altLang="en-US" dirty="0"/>
              <a:t>언어모델</a:t>
            </a:r>
            <a:r>
              <a:rPr kumimoji="1" lang="en-US" altLang="ko-KR" dirty="0"/>
              <a:t>)</a:t>
            </a:r>
            <a:endParaRPr kumimoji="1" lang="ko-Kore-KR" altLang="en-US" dirty="0"/>
          </a:p>
        </p:txBody>
      </p:sp>
      <p:pic>
        <p:nvPicPr>
          <p:cNvPr id="5" name="그림 4">
            <a:extLst>
              <a:ext uri="{FF2B5EF4-FFF2-40B4-BE49-F238E27FC236}">
                <a16:creationId xmlns:a16="http://schemas.microsoft.com/office/drawing/2014/main" id="{9756E263-D4FD-061D-EFB6-6EBEB30A80AF}"/>
              </a:ext>
            </a:extLst>
          </p:cNvPr>
          <p:cNvPicPr>
            <a:picLocks noChangeAspect="1"/>
          </p:cNvPicPr>
          <p:nvPr/>
        </p:nvPicPr>
        <p:blipFill>
          <a:blip r:embed="rId2"/>
          <a:stretch>
            <a:fillRect/>
          </a:stretch>
        </p:blipFill>
        <p:spPr>
          <a:xfrm>
            <a:off x="1586921" y="2845035"/>
            <a:ext cx="6253212" cy="1031780"/>
          </a:xfrm>
          <a:prstGeom prst="rect">
            <a:avLst/>
          </a:prstGeom>
        </p:spPr>
      </p:pic>
    </p:spTree>
    <p:extLst>
      <p:ext uri="{BB962C8B-B14F-4D97-AF65-F5344CB8AC3E}">
        <p14:creationId xmlns:p14="http://schemas.microsoft.com/office/powerpoint/2010/main" val="1427739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3B99CB1-4136-A340-088B-DA9148F6629F}"/>
              </a:ext>
            </a:extLst>
          </p:cNvPr>
          <p:cNvSpPr/>
          <p:nvPr/>
        </p:nvSpPr>
        <p:spPr>
          <a:xfrm>
            <a:off x="8907780" y="1321969"/>
            <a:ext cx="3141133" cy="33114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04048A47-5146-E92B-A9E4-FAD0C3492FCB}"/>
              </a:ext>
            </a:extLst>
          </p:cNvPr>
          <p:cNvSpPr/>
          <p:nvPr/>
        </p:nvSpPr>
        <p:spPr>
          <a:xfrm>
            <a:off x="174270" y="1321969"/>
            <a:ext cx="3168949" cy="317453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0974EE9-4D2D-943D-5F0D-F0A21B51BB10}"/>
              </a:ext>
            </a:extLst>
          </p:cNvPr>
          <p:cNvPicPr>
            <a:picLocks noChangeAspect="1"/>
          </p:cNvPicPr>
          <p:nvPr/>
        </p:nvPicPr>
        <p:blipFill>
          <a:blip r:embed="rId3"/>
          <a:stretch>
            <a:fillRect/>
          </a:stretch>
        </p:blipFill>
        <p:spPr>
          <a:xfrm>
            <a:off x="3424898" y="1321969"/>
            <a:ext cx="5400671" cy="5149820"/>
          </a:xfrm>
          <a:prstGeom prst="rect">
            <a:avLst/>
          </a:prstGeom>
        </p:spPr>
      </p:pic>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12</a:t>
            </a:fld>
            <a:endParaRPr lang="ko-KR" altLang="en-US" dirty="0">
              <a:latin typeface="맑은 고딕" panose="020B0503020000020004" pitchFamily="50" charset="-127"/>
            </a:endParaRPr>
          </a:p>
        </p:txBody>
      </p:sp>
      <p:sp>
        <p:nvSpPr>
          <p:cNvPr id="10" name="내용 개체 틀 9">
            <a:extLst>
              <a:ext uri="{FF2B5EF4-FFF2-40B4-BE49-F238E27FC236}">
                <a16:creationId xmlns:a16="http://schemas.microsoft.com/office/drawing/2014/main" id="{B2481C17-24C5-1C1F-CCFB-27121273AF60}"/>
              </a:ext>
            </a:extLst>
          </p:cNvPr>
          <p:cNvSpPr>
            <a:spLocks noGrp="1"/>
          </p:cNvSpPr>
          <p:nvPr>
            <p:ph sz="quarter" idx="11"/>
          </p:nvPr>
        </p:nvSpPr>
        <p:spPr>
          <a:xfrm>
            <a:off x="8909538" y="1321969"/>
            <a:ext cx="3149112" cy="3332093"/>
          </a:xfrm>
        </p:spPr>
        <p:txBody>
          <a:bodyPr>
            <a:noAutofit/>
          </a:bodyPr>
          <a:lstStyle/>
          <a:p>
            <a:pPr>
              <a:lnSpc>
                <a:spcPct val="130000"/>
              </a:lnSpc>
            </a:pPr>
            <a:r>
              <a:rPr lang="en-US" altLang="ko-KR" sz="1300" dirty="0">
                <a:solidFill>
                  <a:srgbClr val="000000"/>
                </a:solidFill>
              </a:rPr>
              <a:t>In the pre-training phase, BERT applies </a:t>
            </a:r>
            <a:r>
              <a:rPr lang="en-US" altLang="ko-KR" sz="1300" b="1" u="sng" dirty="0">
                <a:solidFill>
                  <a:srgbClr val="000000"/>
                </a:solidFill>
              </a:rPr>
              <a:t>autoencoding</a:t>
            </a:r>
            <a:r>
              <a:rPr lang="en-US" altLang="ko-KR" sz="1300" b="1" dirty="0">
                <a:solidFill>
                  <a:srgbClr val="000000"/>
                </a:solidFill>
              </a:rPr>
              <a:t> language modeling</a:t>
            </a:r>
            <a:r>
              <a:rPr lang="en-US" altLang="ko-KR" sz="1300" dirty="0">
                <a:solidFill>
                  <a:srgbClr val="000000"/>
                </a:solidFill>
              </a:rPr>
              <a:t> rather than autoregressive language modeling used in GPT. More specifically, inspired by cloze (Taylor, 1953), the objective masked language modeling (MLM) is designed.</a:t>
            </a:r>
            <a:endParaRPr lang="ko-KR" altLang="en-US" sz="1300" dirty="0">
              <a:solidFill>
                <a:srgbClr val="000000"/>
              </a:solidFill>
            </a:endParaRPr>
          </a:p>
          <a:p>
            <a:pPr>
              <a:lnSpc>
                <a:spcPct val="130000"/>
              </a:lnSpc>
            </a:pPr>
            <a:r>
              <a:rPr lang="en-US" altLang="ko-KR" sz="1300" dirty="0">
                <a:solidFill>
                  <a:srgbClr val="000000"/>
                </a:solidFill>
              </a:rPr>
              <a:t>By modifying inputs and outputs with the data of downstream tasks, BERT could be fine-tuned for any NLP tasks.</a:t>
            </a: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623560" y="16732"/>
            <a:ext cx="5095463" cy="1355724"/>
          </a:xfrm>
        </p:spPr>
        <p:txBody>
          <a:bodyPr/>
          <a:lstStyle/>
          <a:p>
            <a:r>
              <a:rPr lang="en-US" altLang="ko-KR" b="1" dirty="0"/>
              <a:t>GPT</a:t>
            </a:r>
            <a:endParaRPr lang="ko-KR" altLang="en-US" b="1" dirty="0"/>
          </a:p>
        </p:txBody>
      </p:sp>
      <p:cxnSp>
        <p:nvCxnSpPr>
          <p:cNvPr id="6" name="직선 연결선 5">
            <a:extLst>
              <a:ext uri="{FF2B5EF4-FFF2-40B4-BE49-F238E27FC236}">
                <a16:creationId xmlns:a16="http://schemas.microsoft.com/office/drawing/2014/main" id="{9772DCD3-95BB-B095-0F56-B9B07CDFA68F}"/>
              </a:ext>
            </a:extLst>
          </p:cNvPr>
          <p:cNvCxnSpPr>
            <a:cxnSpLocks/>
          </p:cNvCxnSpPr>
          <p:nvPr/>
        </p:nvCxnSpPr>
        <p:spPr>
          <a:xfrm>
            <a:off x="5998430" y="1101969"/>
            <a:ext cx="0" cy="575603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제목 4">
            <a:extLst>
              <a:ext uri="{FF2B5EF4-FFF2-40B4-BE49-F238E27FC236}">
                <a16:creationId xmlns:a16="http://schemas.microsoft.com/office/drawing/2014/main" id="{6B9E03D3-8E1C-DD08-E371-72AD839E0D7A}"/>
              </a:ext>
            </a:extLst>
          </p:cNvPr>
          <p:cNvSpPr txBox="1">
            <a:spLocks/>
          </p:cNvSpPr>
          <p:nvPr/>
        </p:nvSpPr>
        <p:spPr>
          <a:xfrm>
            <a:off x="6468432" y="48969"/>
            <a:ext cx="5095463" cy="1355724"/>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lang="en-US" sz="4400" kern="1200">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r>
              <a:rPr lang="en-US" altLang="ko-KR" b="1" dirty="0"/>
              <a:t>BERT</a:t>
            </a:r>
          </a:p>
        </p:txBody>
      </p:sp>
      <p:pic>
        <p:nvPicPr>
          <p:cNvPr id="18" name="그림 17">
            <a:extLst>
              <a:ext uri="{FF2B5EF4-FFF2-40B4-BE49-F238E27FC236}">
                <a16:creationId xmlns:a16="http://schemas.microsoft.com/office/drawing/2014/main" id="{5F6D00F6-9E98-3205-557F-775B7739D8A5}"/>
              </a:ext>
            </a:extLst>
          </p:cNvPr>
          <p:cNvPicPr>
            <a:picLocks noChangeAspect="1"/>
          </p:cNvPicPr>
          <p:nvPr/>
        </p:nvPicPr>
        <p:blipFill>
          <a:blip r:embed="rId4"/>
          <a:stretch>
            <a:fillRect/>
          </a:stretch>
        </p:blipFill>
        <p:spPr>
          <a:xfrm>
            <a:off x="8668572" y="4754522"/>
            <a:ext cx="3141132" cy="1717267"/>
          </a:xfrm>
          <a:prstGeom prst="rect">
            <a:avLst/>
          </a:prstGeom>
        </p:spPr>
      </p:pic>
      <p:pic>
        <p:nvPicPr>
          <p:cNvPr id="21" name="그림 20">
            <a:extLst>
              <a:ext uri="{FF2B5EF4-FFF2-40B4-BE49-F238E27FC236}">
                <a16:creationId xmlns:a16="http://schemas.microsoft.com/office/drawing/2014/main" id="{44D1E7DA-9046-C011-6FE4-D19C4EF69F24}"/>
              </a:ext>
            </a:extLst>
          </p:cNvPr>
          <p:cNvPicPr>
            <a:picLocks noChangeAspect="1"/>
          </p:cNvPicPr>
          <p:nvPr/>
        </p:nvPicPr>
        <p:blipFill>
          <a:blip r:embed="rId5"/>
          <a:stretch>
            <a:fillRect/>
          </a:stretch>
        </p:blipFill>
        <p:spPr>
          <a:xfrm>
            <a:off x="382296" y="4633464"/>
            <a:ext cx="3048000" cy="1838325"/>
          </a:xfrm>
          <a:prstGeom prst="rect">
            <a:avLst/>
          </a:prstGeom>
        </p:spPr>
      </p:pic>
      <p:sp>
        <p:nvSpPr>
          <p:cNvPr id="22" name="직사각형 21">
            <a:extLst>
              <a:ext uri="{FF2B5EF4-FFF2-40B4-BE49-F238E27FC236}">
                <a16:creationId xmlns:a16="http://schemas.microsoft.com/office/drawing/2014/main" id="{74C56E8A-558F-7C9F-9DCD-CADE359EB270}"/>
              </a:ext>
            </a:extLst>
          </p:cNvPr>
          <p:cNvSpPr/>
          <p:nvPr/>
        </p:nvSpPr>
        <p:spPr>
          <a:xfrm>
            <a:off x="4105459" y="4633463"/>
            <a:ext cx="853389" cy="407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1B1C0167-0D63-C850-6553-D0DFEB0279B5}"/>
              </a:ext>
            </a:extLst>
          </p:cNvPr>
          <p:cNvSpPr/>
          <p:nvPr/>
        </p:nvSpPr>
        <p:spPr>
          <a:xfrm>
            <a:off x="7167125" y="4633463"/>
            <a:ext cx="853389" cy="407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EFB7FEEF-7BA7-D76E-A3C4-58ED615B82DE}"/>
              </a:ext>
            </a:extLst>
          </p:cNvPr>
          <p:cNvSpPr/>
          <p:nvPr/>
        </p:nvSpPr>
        <p:spPr>
          <a:xfrm>
            <a:off x="2453441" y="5934725"/>
            <a:ext cx="717851" cy="1847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B7CA78F-11F7-D206-2000-A8AC8D94B254}"/>
              </a:ext>
            </a:extLst>
          </p:cNvPr>
          <p:cNvSpPr/>
          <p:nvPr/>
        </p:nvSpPr>
        <p:spPr>
          <a:xfrm>
            <a:off x="10394789" y="5946448"/>
            <a:ext cx="449057" cy="1847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내용 개체 틀 9">
            <a:extLst>
              <a:ext uri="{FF2B5EF4-FFF2-40B4-BE49-F238E27FC236}">
                <a16:creationId xmlns:a16="http://schemas.microsoft.com/office/drawing/2014/main" id="{849F1862-1BA7-1A2D-D7A1-A50757912058}"/>
              </a:ext>
            </a:extLst>
          </p:cNvPr>
          <p:cNvSpPr txBox="1">
            <a:spLocks/>
          </p:cNvSpPr>
          <p:nvPr/>
        </p:nvSpPr>
        <p:spPr>
          <a:xfrm>
            <a:off x="153559" y="1372456"/>
            <a:ext cx="3268126" cy="3377201"/>
          </a:xfrm>
          <a:prstGeom prst="rect">
            <a:avLst/>
          </a:prstGeom>
        </p:spPr>
        <p:txBody>
          <a:bodyPr vert="horz" lIns="91440" tIns="45720" rIns="91440" bIns="45720" rtlCol="0">
            <a:normAutofit fontScale="70000" lnSpcReduction="20000"/>
          </a:bodyPr>
          <a:lstStyle>
            <a:lvl1pPr marL="228600" indent="-228600" algn="l" defTabSz="914400" rtl="0" eaLnBrk="1" latinLnBrk="1" hangingPunct="1">
              <a:lnSpc>
                <a:spcPct val="150000"/>
              </a:lnSpc>
              <a:spcBef>
                <a:spcPts val="1000"/>
              </a:spcBef>
              <a:buFont typeface="Arial" panose="020B0604020202020204" pitchFamily="34" charset="0"/>
              <a:buChar char="•"/>
              <a:defRPr sz="2800" kern="1200">
                <a:solidFill>
                  <a:schemeClr val="tx1"/>
                </a:solidFill>
                <a:latin typeface="맑은 고딕" panose="020B0503020000020004" pitchFamily="50" charset="-127"/>
                <a:ea typeface="맑은 고딕" panose="020B0503020000020004" pitchFamily="50" charset="-127"/>
                <a:cs typeface="+mn-cs"/>
              </a:defRPr>
            </a:lvl1pPr>
            <a:lvl2pPr marL="685800" indent="-228600" algn="l" defTabSz="914400" rtl="0" eaLnBrk="1" latinLnBrk="1" hangingPunct="1">
              <a:lnSpc>
                <a:spcPct val="15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lnSpc>
                <a:spcPct val="15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900" dirty="0">
                <a:solidFill>
                  <a:srgbClr val="000000"/>
                </a:solidFill>
              </a:rPr>
              <a:t>Given large-scale corpora without labels, GPT optimizes a standard </a:t>
            </a:r>
            <a:r>
              <a:rPr lang="en-US" altLang="ko-KR" sz="1900" b="1" u="sng" dirty="0">
                <a:solidFill>
                  <a:srgbClr val="000000"/>
                </a:solidFill>
              </a:rPr>
              <a:t>autoregressive</a:t>
            </a:r>
            <a:r>
              <a:rPr lang="en-US" altLang="ko-KR" sz="1900" b="1" dirty="0">
                <a:solidFill>
                  <a:srgbClr val="000000"/>
                </a:solidFill>
              </a:rPr>
              <a:t> language modeling</a:t>
            </a:r>
            <a:r>
              <a:rPr lang="en-US" altLang="ko-KR" sz="1900" dirty="0">
                <a:solidFill>
                  <a:srgbClr val="000000"/>
                </a:solidFill>
              </a:rPr>
              <a:t>, that is, maximizing the conditional probabilities of all the words by taking their </a:t>
            </a:r>
            <a:r>
              <a:rPr lang="en-US" altLang="ko-KR" sz="1800" dirty="0">
                <a:solidFill>
                  <a:srgbClr val="000000"/>
                </a:solidFill>
              </a:rPr>
              <a:t>previous words as contexts.</a:t>
            </a:r>
            <a:endParaRPr lang="ko-KR" altLang="en-US" sz="1800" b="0" i="0" u="none" strike="noStrike" baseline="0" dirty="0">
              <a:solidFill>
                <a:srgbClr val="000000"/>
              </a:solidFill>
            </a:endParaRPr>
          </a:p>
          <a:p>
            <a:r>
              <a:rPr lang="en-US" altLang="ko-KR" sz="1800" b="0" i="0" u="none" strike="noStrike" baseline="0" dirty="0">
                <a:solidFill>
                  <a:srgbClr val="000000"/>
                </a:solidFill>
              </a:rPr>
              <a:t>The adaptation procedure of GPT to specific tasks is fine-tuning, by using the pre-trained parameters of GPT as a start point of downstream tasks.</a:t>
            </a:r>
            <a:endParaRPr lang="en-US" altLang="ko-KR" sz="1800" dirty="0">
              <a:solidFill>
                <a:srgbClr val="000000"/>
              </a:solidFill>
            </a:endParaRPr>
          </a:p>
        </p:txBody>
      </p:sp>
      <p:sp>
        <p:nvSpPr>
          <p:cNvPr id="16" name="TextBox 15">
            <a:extLst>
              <a:ext uri="{FF2B5EF4-FFF2-40B4-BE49-F238E27FC236}">
                <a16:creationId xmlns:a16="http://schemas.microsoft.com/office/drawing/2014/main" id="{E3EB550B-165D-0D2D-ACB9-08EF5FBC3DEB}"/>
              </a:ext>
            </a:extLst>
          </p:cNvPr>
          <p:cNvSpPr txBox="1"/>
          <p:nvPr/>
        </p:nvSpPr>
        <p:spPr>
          <a:xfrm>
            <a:off x="6277838" y="917303"/>
            <a:ext cx="6097508" cy="369332"/>
          </a:xfrm>
          <a:prstGeom prst="rect">
            <a:avLst/>
          </a:prstGeom>
          <a:noFill/>
        </p:spPr>
        <p:txBody>
          <a:bodyPr wrap="square">
            <a:spAutoFit/>
          </a:bodyPr>
          <a:lstStyle/>
          <a:p>
            <a:r>
              <a:rPr lang="en-US" altLang="ko-KR" b="0" i="0" dirty="0">
                <a:solidFill>
                  <a:srgbClr val="4D5156"/>
                </a:solidFill>
                <a:effectLst/>
                <a:latin typeface="Apple SD Gothic Neo"/>
              </a:rPr>
              <a:t>Bidirectional Encoder Representations from </a:t>
            </a:r>
            <a:r>
              <a:rPr lang="en-US" altLang="ko-KR" b="1" i="0" dirty="0">
                <a:solidFill>
                  <a:srgbClr val="5F6368"/>
                </a:solidFill>
                <a:effectLst/>
                <a:latin typeface="Apple SD Gothic Neo"/>
              </a:rPr>
              <a:t>Transformers</a:t>
            </a:r>
            <a:endParaRPr lang="ko-KR" altLang="en-US" dirty="0"/>
          </a:p>
        </p:txBody>
      </p:sp>
      <p:sp>
        <p:nvSpPr>
          <p:cNvPr id="19" name="TextBox 18">
            <a:extLst>
              <a:ext uri="{FF2B5EF4-FFF2-40B4-BE49-F238E27FC236}">
                <a16:creationId xmlns:a16="http://schemas.microsoft.com/office/drawing/2014/main" id="{B57AC6B2-872B-22AA-C94D-AE1F02EE2540}"/>
              </a:ext>
            </a:extLst>
          </p:cNvPr>
          <p:cNvSpPr txBox="1"/>
          <p:nvPr/>
        </p:nvSpPr>
        <p:spPr>
          <a:xfrm>
            <a:off x="1438132" y="891731"/>
            <a:ext cx="3520716" cy="369332"/>
          </a:xfrm>
          <a:prstGeom prst="rect">
            <a:avLst/>
          </a:prstGeom>
          <a:noFill/>
        </p:spPr>
        <p:txBody>
          <a:bodyPr wrap="square">
            <a:spAutoFit/>
          </a:bodyPr>
          <a:lstStyle/>
          <a:p>
            <a:r>
              <a:rPr lang="en-US" altLang="ko-KR" b="0" i="0" dirty="0">
                <a:solidFill>
                  <a:srgbClr val="4D5156"/>
                </a:solidFill>
                <a:effectLst/>
                <a:latin typeface="Apple SD Gothic Neo"/>
              </a:rPr>
              <a:t>Generative Pre-trained Transformer</a:t>
            </a:r>
            <a:endParaRPr lang="ko-KR" altLang="en-US" dirty="0"/>
          </a:p>
        </p:txBody>
      </p:sp>
    </p:spTree>
    <p:extLst>
      <p:ext uri="{BB962C8B-B14F-4D97-AF65-F5344CB8AC3E}">
        <p14:creationId xmlns:p14="http://schemas.microsoft.com/office/powerpoint/2010/main" val="3066299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fontScale="90000"/>
          </a:bodyPr>
          <a:lstStyle/>
          <a:p>
            <a:pPr rtl="0"/>
            <a:r>
              <a:rPr lang="en-US" altLang="ko-KR" sz="2400" dirty="0">
                <a:latin typeface="나눔고딕 ExtraBold" panose="020D0904000000000000" pitchFamily="50" charset="-127"/>
                <a:ea typeface="나눔고딕 ExtraBold" panose="020D0904000000000000" pitchFamily="50" charset="-127"/>
                <a:cs typeface="+mn-cs"/>
              </a:rPr>
              <a:t>BERT: Pre-training of Deep Bidirectional Transformers for Language </a:t>
            </a:r>
            <a:br>
              <a:rPr lang="en-US" altLang="ko-KR" sz="2400" dirty="0">
                <a:latin typeface="나눔고딕 ExtraBold" panose="020D0904000000000000" pitchFamily="50" charset="-127"/>
                <a:ea typeface="나눔고딕 ExtraBold" panose="020D0904000000000000" pitchFamily="50" charset="-127"/>
                <a:cs typeface="+mn-cs"/>
              </a:rPr>
            </a:br>
            <a:r>
              <a:rPr lang="en-US" altLang="ko-KR" sz="2400" dirty="0">
                <a:latin typeface="나눔고딕 ExtraBold" panose="020D0904000000000000" pitchFamily="50" charset="-127"/>
                <a:ea typeface="나눔고딕 ExtraBold" panose="020D0904000000000000" pitchFamily="50" charset="-127"/>
                <a:cs typeface="+mn-cs"/>
              </a:rPr>
              <a:t>Understanding, 2018</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ko-KR" altLang="en-US" sz="1800" dirty="0">
                <a:latin typeface="Calibri" panose="020F0502020204030204" pitchFamily="34" charset="0"/>
                <a:cs typeface="Calibri" panose="020F0502020204030204" pitchFamily="34" charset="0"/>
              </a:rPr>
              <a:t>자연어처리의 최신동향</a:t>
            </a:r>
            <a:r>
              <a:rPr lang="en-US" altLang="ko-KR" sz="1800" dirty="0">
                <a:latin typeface="Calibri" panose="020F0502020204030204" pitchFamily="34" charset="0"/>
                <a:cs typeface="Calibri" panose="020F0502020204030204" pitchFamily="34" charset="0"/>
              </a:rPr>
              <a:t>-3: Transformer</a:t>
            </a:r>
            <a:r>
              <a:rPr lang="ko-KR" altLang="en-US" sz="1800" dirty="0">
                <a:latin typeface="Calibri" panose="020F0502020204030204" pitchFamily="34" charset="0"/>
                <a:cs typeface="Calibri" panose="020F0502020204030204" pitchFamily="34" charset="0"/>
              </a:rPr>
              <a:t>기반의 사전학습모델들 </a:t>
            </a: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13</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nvGraphicFramePr>
        <p:xfrm>
          <a:off x="0" y="949672"/>
          <a:ext cx="12199301" cy="5496524"/>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4195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dirty="0">
                          <a:latin typeface="Arial" panose="020B0604020202020204" pitchFamily="34" charset="0"/>
                          <a:cs typeface="Arial" panose="020B0604020202020204" pitchFamily="34" charset="0"/>
                        </a:rPr>
                        <a:t>There are two existing strategies for applying pre-trained language representations to downstream tasks: feature-based and fine-tuning.</a:t>
                      </a:r>
                    </a:p>
                    <a:p>
                      <a:pPr latinLnBrk="1"/>
                      <a:r>
                        <a:rPr lang="en-US" altLang="ko-KR" sz="1200" dirty="0">
                          <a:latin typeface="Arial" panose="020B0604020202020204" pitchFamily="34" charset="0"/>
                          <a:cs typeface="Arial" panose="020B0604020202020204" pitchFamily="34" charset="0"/>
                        </a:rPr>
                        <a:t>The major limitation is that standard LMs are unidirectional, and this limits the choice of architectures that can be used during pre-training. Such restrictions are sub-optimal for sentence-level tasks, and could be very harmful when applying fine-tuning based approaches to token-level tasks.</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mn-lt"/>
                          <a:ea typeface="+mn-ea"/>
                          <a:cs typeface="+mn-cs"/>
                        </a:rPr>
                        <a:t>BERT (Bidirectional Encoder Representations from Transformer) , </a:t>
                      </a:r>
                    </a:p>
                    <a:p>
                      <a:pPr latinLnBrk="1"/>
                      <a:r>
                        <a:rPr lang="en-US" altLang="ko-KR" sz="1200" kern="1200" dirty="0">
                          <a:solidFill>
                            <a:schemeClr val="tx1"/>
                          </a:solidFill>
                          <a:latin typeface="+mn-lt"/>
                          <a:ea typeface="+mn-ea"/>
                          <a:cs typeface="+mn-cs"/>
                        </a:rPr>
                        <a:t>Autoencoding LM, </a:t>
                      </a:r>
                    </a:p>
                    <a:p>
                      <a:pPr latinLnBrk="1"/>
                      <a:r>
                        <a:rPr lang="en-US" altLang="ko-KR" sz="1200" kern="1200" dirty="0">
                          <a:solidFill>
                            <a:schemeClr val="tx1"/>
                          </a:solidFill>
                          <a:latin typeface="+mn-lt"/>
                          <a:ea typeface="+mn-ea"/>
                          <a:cs typeface="+mn-cs"/>
                        </a:rPr>
                        <a:t>Masked Language Model (MLM), </a:t>
                      </a:r>
                      <a:r>
                        <a:rPr lang="en-US" altLang="ko-KR" sz="1200" kern="1200" dirty="0">
                          <a:solidFill>
                            <a:schemeClr val="tx1"/>
                          </a:solidFill>
                          <a:latin typeface="Arial" panose="020B0604020202020204" pitchFamily="34" charset="0"/>
                          <a:ea typeface="+mn-ea"/>
                          <a:cs typeface="Arial" panose="020B0604020202020204" pitchFamily="34" charset="0"/>
                        </a:rPr>
                        <a:t>Next Sentence Prediction (NSP),</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WordPiece</a:t>
                      </a:r>
                      <a:r>
                        <a:rPr lang="en-US" altLang="ko-KR" sz="1200" dirty="0"/>
                        <a:t> embeddings</a:t>
                      </a:r>
                      <a:endParaRPr lang="ko-KR" altLang="en-US" sz="1200" kern="1200" dirty="0">
                        <a:solidFill>
                          <a:schemeClr val="tx1"/>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120541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BERT is designed to pre-train </a:t>
                      </a:r>
                      <a:r>
                        <a:rPr lang="en-US" altLang="ko-KR" sz="1200" b="1" kern="1200" dirty="0">
                          <a:solidFill>
                            <a:schemeClr val="tx1"/>
                          </a:solidFill>
                          <a:latin typeface="Arial" panose="020B0604020202020204" pitchFamily="34" charset="0"/>
                          <a:ea typeface="+mn-ea"/>
                          <a:cs typeface="Arial" panose="020B0604020202020204" pitchFamily="34" charset="0"/>
                        </a:rPr>
                        <a:t>deep bidirectional representations </a:t>
                      </a:r>
                      <a:r>
                        <a:rPr lang="en-US" altLang="ko-KR" sz="1200" kern="1200" dirty="0">
                          <a:solidFill>
                            <a:schemeClr val="tx1"/>
                          </a:solidFill>
                          <a:latin typeface="Arial" panose="020B0604020202020204" pitchFamily="34" charset="0"/>
                          <a:ea typeface="+mn-ea"/>
                          <a:cs typeface="Arial" panose="020B0604020202020204" pitchFamily="34" charset="0"/>
                        </a:rPr>
                        <a:t>from </a:t>
                      </a:r>
                      <a:r>
                        <a:rPr lang="en-US" altLang="ko-KR" sz="1200" b="1" kern="1200" dirty="0">
                          <a:solidFill>
                            <a:schemeClr val="tx1"/>
                          </a:solidFill>
                          <a:latin typeface="Arial" panose="020B0604020202020204" pitchFamily="34" charset="0"/>
                          <a:ea typeface="+mn-ea"/>
                          <a:cs typeface="Arial" panose="020B0604020202020204" pitchFamily="34" charset="0"/>
                        </a:rPr>
                        <a:t>unlabeled text </a:t>
                      </a:r>
                      <a:r>
                        <a:rPr lang="en-US" altLang="ko-KR" sz="1200" kern="1200" dirty="0">
                          <a:solidFill>
                            <a:schemeClr val="tx1"/>
                          </a:solidFill>
                          <a:latin typeface="Arial" panose="020B0604020202020204" pitchFamily="34" charset="0"/>
                          <a:ea typeface="+mn-ea"/>
                          <a:cs typeface="Arial" panose="020B0604020202020204" pitchFamily="34" charset="0"/>
                        </a:rPr>
                        <a:t>by jointly conditioning on both left and right context in all layers.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Using a “</a:t>
                      </a:r>
                      <a:r>
                        <a:rPr lang="en-US" altLang="ko-KR" sz="1200" b="1" kern="1200" dirty="0">
                          <a:solidFill>
                            <a:schemeClr val="tx1"/>
                          </a:solidFill>
                          <a:latin typeface="Arial" panose="020B0604020202020204" pitchFamily="34" charset="0"/>
                          <a:ea typeface="+mn-ea"/>
                          <a:cs typeface="Arial" panose="020B0604020202020204" pitchFamily="34" charset="0"/>
                        </a:rPr>
                        <a:t>masked language model</a:t>
                      </a:r>
                      <a:r>
                        <a:rPr lang="en-US" altLang="ko-KR" sz="1200" kern="1200" dirty="0">
                          <a:solidFill>
                            <a:schemeClr val="tx1"/>
                          </a:solidFill>
                          <a:latin typeface="Arial" panose="020B0604020202020204" pitchFamily="34" charset="0"/>
                          <a:ea typeface="+mn-ea"/>
                          <a:cs typeface="Arial" panose="020B0604020202020204" pitchFamily="34" charset="0"/>
                        </a:rPr>
                        <a:t>” (MLM) pre-training objective and a “</a:t>
                      </a:r>
                      <a:r>
                        <a:rPr lang="en-US" altLang="ko-KR" sz="1200" b="1" kern="1200" dirty="0">
                          <a:solidFill>
                            <a:schemeClr val="tx1"/>
                          </a:solidFill>
                          <a:latin typeface="Arial" panose="020B0604020202020204" pitchFamily="34" charset="0"/>
                          <a:ea typeface="+mn-ea"/>
                          <a:cs typeface="Arial" panose="020B0604020202020204" pitchFamily="34" charset="0"/>
                        </a:rPr>
                        <a:t>next sentence prediction</a:t>
                      </a:r>
                      <a:r>
                        <a:rPr lang="en-US" altLang="ko-KR" sz="1200" kern="1200" dirty="0">
                          <a:solidFill>
                            <a:schemeClr val="tx1"/>
                          </a:solidFill>
                          <a:latin typeface="Arial" panose="020B0604020202020204" pitchFamily="34" charset="0"/>
                          <a:ea typeface="+mn-ea"/>
                          <a:cs typeface="Arial" panose="020B0604020202020204" pitchFamily="34" charset="0"/>
                        </a:rPr>
                        <a:t>” (NSP) task that jointly pre-trains text-pair representations.</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multi-layer bidirectional encoder from Transformer</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Base model: Layer L=12, Hidden size H=768, Attention Heads A=12,</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Total Parameters=110M</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Big model: Layers=24, Hidden size H=1024, Attention Heads A=16,</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dirty="0"/>
                        <a:t>Total </a:t>
                      </a:r>
                      <a:r>
                        <a:rPr lang="en-US" altLang="ko-KR" sz="1200" kern="1200" dirty="0">
                          <a:solidFill>
                            <a:schemeClr val="tx1"/>
                          </a:solidFill>
                          <a:latin typeface="Arial" panose="020B0604020202020204" pitchFamily="34" charset="0"/>
                          <a:ea typeface="+mn-ea"/>
                          <a:cs typeface="Arial" panose="020B0604020202020204" pitchFamily="34" charset="0"/>
                        </a:rPr>
                        <a:t>Parameters=340M</a:t>
                      </a: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3102394">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There are two steps in the framework: pre-training and fine-tuning.</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Pre-training: the model is trained on unlabeled data over different pre-training tasks. </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Fine-tuning, the BERT model is first initialized with the pre-trained parameters, and all of the parameters are fine-tuned using labeled data from the downstream tasks.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single sentence and a pair of sentences in one token sequence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a:t>
                      </a:r>
                      <a:r>
                        <a:rPr lang="en-US" altLang="ko-KR" sz="1200" b="1" kern="1200" dirty="0">
                          <a:solidFill>
                            <a:schemeClr val="tx1"/>
                          </a:solidFill>
                          <a:latin typeface="Arial" panose="020B0604020202020204" pitchFamily="34" charset="0"/>
                          <a:ea typeface="+mn-ea"/>
                          <a:cs typeface="Arial" panose="020B0604020202020204" pitchFamily="34" charset="0"/>
                        </a:rPr>
                        <a:t>“sentence”</a:t>
                      </a:r>
                      <a:r>
                        <a:rPr lang="en-US" altLang="ko-KR" sz="1200" kern="1200" dirty="0">
                          <a:solidFill>
                            <a:schemeClr val="tx1"/>
                          </a:solidFill>
                          <a:latin typeface="Arial" panose="020B0604020202020204" pitchFamily="34" charset="0"/>
                          <a:ea typeface="+mn-ea"/>
                          <a:cs typeface="Arial" panose="020B0604020202020204" pitchFamily="34" charset="0"/>
                        </a:rPr>
                        <a:t> can be an arbitrary span of contiguous text, rather than an actual linguistic sentence. </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a:t>
                      </a:r>
                      <a:r>
                        <a:rPr lang="en-US" altLang="ko-KR" sz="1200" b="1" kern="1200" dirty="0">
                          <a:solidFill>
                            <a:schemeClr val="tx1"/>
                          </a:solidFill>
                          <a:latin typeface="Arial" panose="020B0604020202020204" pitchFamily="34" charset="0"/>
                          <a:ea typeface="+mn-ea"/>
                          <a:cs typeface="Arial" panose="020B0604020202020204" pitchFamily="34" charset="0"/>
                        </a:rPr>
                        <a:t>“sequence”</a:t>
                      </a:r>
                      <a:r>
                        <a:rPr lang="en-US" altLang="ko-KR" sz="1200" kern="1200" dirty="0">
                          <a:solidFill>
                            <a:schemeClr val="tx1"/>
                          </a:solidFill>
                          <a:latin typeface="Arial" panose="020B0604020202020204" pitchFamily="34" charset="0"/>
                          <a:ea typeface="+mn-ea"/>
                          <a:cs typeface="Arial" panose="020B0604020202020204" pitchFamily="34" charset="0"/>
                        </a:rPr>
                        <a:t> refers to the input token sequence to BERT</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Using </a:t>
                      </a:r>
                      <a:r>
                        <a:rPr lang="en-US" altLang="ko-KR" sz="1200" b="1" kern="1200" dirty="0">
                          <a:solidFill>
                            <a:schemeClr val="tx1"/>
                          </a:solidFill>
                          <a:latin typeface="Arial" panose="020B0604020202020204" pitchFamily="34" charset="0"/>
                          <a:ea typeface="+mn-ea"/>
                          <a:cs typeface="Arial" panose="020B0604020202020204" pitchFamily="34" charset="0"/>
                        </a:rPr>
                        <a:t>WordPiece embeddings </a:t>
                      </a:r>
                      <a:r>
                        <a:rPr lang="en-US" altLang="ko-KR" sz="1200" kern="1200" dirty="0">
                          <a:solidFill>
                            <a:schemeClr val="tx1"/>
                          </a:solidFill>
                          <a:latin typeface="Arial" panose="020B0604020202020204" pitchFamily="34" charset="0"/>
                          <a:ea typeface="+mn-ea"/>
                          <a:cs typeface="Arial" panose="020B0604020202020204" pitchFamily="34" charset="0"/>
                        </a:rPr>
                        <a:t>with a 30,000 token vocabulary</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special classification token ([CLS]): </a:t>
                      </a:r>
                      <a:r>
                        <a:rPr lang="en-US" altLang="ko-KR" sz="1200" dirty="0"/>
                        <a:t>the first token of every sequence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a:t>
                      </a:r>
                      <a:r>
                        <a:rPr lang="en-US" altLang="ko-KR" sz="1200" b="1" kern="1200" dirty="0">
                          <a:solidFill>
                            <a:schemeClr val="tx1"/>
                          </a:solidFill>
                          <a:latin typeface="Arial" panose="020B0604020202020204" pitchFamily="34" charset="0"/>
                          <a:ea typeface="+mn-ea"/>
                          <a:cs typeface="Arial" panose="020B0604020202020204" pitchFamily="34" charset="0"/>
                        </a:rPr>
                        <a:t>special token </a:t>
                      </a:r>
                      <a:r>
                        <a:rPr lang="en-US" altLang="ko-KR" sz="1200" kern="1200" dirty="0">
                          <a:solidFill>
                            <a:schemeClr val="tx1"/>
                          </a:solidFill>
                          <a:latin typeface="Arial" panose="020B0604020202020204" pitchFamily="34" charset="0"/>
                          <a:ea typeface="+mn-ea"/>
                          <a:cs typeface="Arial" panose="020B0604020202020204" pitchFamily="34" charset="0"/>
                        </a:rPr>
                        <a:t>([SEP]): Separating sentences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Adding an embedding indicating whether it belongs to sentence A or B</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3"/>
              </a:rPr>
              <a:t>https://arxiv.org/abs/1810.04805</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Motivation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Keywords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8DBA1221-C187-A9EB-3BE2-3EB6381FCE1E}"/>
              </a:ext>
            </a:extLst>
          </p:cNvPr>
          <p:cNvSpPr/>
          <p:nvPr/>
        </p:nvSpPr>
        <p:spPr>
          <a:xfrm>
            <a:off x="-1" y="2160903"/>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Introduction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52A18073-733C-323F-8C84-64314C804C9F}"/>
              </a:ext>
            </a:extLst>
          </p:cNvPr>
          <p:cNvSpPr/>
          <p:nvPr/>
        </p:nvSpPr>
        <p:spPr>
          <a:xfrm>
            <a:off x="-1" y="3405569"/>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Overall</a:t>
            </a:r>
            <a:br>
              <a:rPr lang="en-US" altLang="ko-KR" sz="1100" b="1" i="1" dirty="0">
                <a:solidFill>
                  <a:schemeClr val="tx1"/>
                </a:solidFill>
                <a:latin typeface="Arial" panose="020B0604020202020204" pitchFamily="34" charset="0"/>
                <a:cs typeface="Arial" panose="020B0604020202020204" pitchFamily="34" charset="0"/>
              </a:rPr>
            </a:br>
            <a:r>
              <a:rPr lang="en-US" altLang="ko-KR" sz="1100" b="1" i="1" dirty="0">
                <a:solidFill>
                  <a:schemeClr val="tx1"/>
                </a:solidFill>
                <a:latin typeface="Arial" panose="020B0604020202020204" pitchFamily="34" charset="0"/>
                <a:cs typeface="Arial" panose="020B0604020202020204" pitchFamily="34" charset="0"/>
              </a:rPr>
              <a:t>Procedures</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19589780-D0FA-78E5-B354-FD67F6DAEC5F}"/>
              </a:ext>
            </a:extLst>
          </p:cNvPr>
          <p:cNvPicPr>
            <a:picLocks noChangeAspect="1"/>
          </p:cNvPicPr>
          <p:nvPr/>
        </p:nvPicPr>
        <p:blipFill>
          <a:blip r:embed="rId4"/>
          <a:stretch>
            <a:fillRect/>
          </a:stretch>
        </p:blipFill>
        <p:spPr>
          <a:xfrm>
            <a:off x="1094532" y="4504470"/>
            <a:ext cx="4738073" cy="1908000"/>
          </a:xfrm>
          <a:prstGeom prst="rect">
            <a:avLst/>
          </a:prstGeom>
        </p:spPr>
      </p:pic>
      <p:sp>
        <p:nvSpPr>
          <p:cNvPr id="15" name="직사각형 14">
            <a:extLst>
              <a:ext uri="{FF2B5EF4-FFF2-40B4-BE49-F238E27FC236}">
                <a16:creationId xmlns:a16="http://schemas.microsoft.com/office/drawing/2014/main" id="{BC6278D7-6E79-7CF6-AFF2-AEECD6F383DC}"/>
              </a:ext>
            </a:extLst>
          </p:cNvPr>
          <p:cNvSpPr/>
          <p:nvPr/>
        </p:nvSpPr>
        <p:spPr>
          <a:xfrm>
            <a:off x="6096000" y="217015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p>
          <a:p>
            <a:pPr algn="ctr"/>
            <a:r>
              <a:rPr lang="en-US" altLang="ko-KR" sz="1100" b="1" i="1" dirty="0">
                <a:solidFill>
                  <a:schemeClr val="tx1"/>
                </a:solidFill>
                <a:latin typeface="Arial" panose="020B0604020202020204" pitchFamily="34" charset="0"/>
                <a:cs typeface="Arial" panose="020B0604020202020204" pitchFamily="34" charset="0"/>
              </a:rPr>
              <a:t>Architecture</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6" name="직사각형 15">
            <a:extLst>
              <a:ext uri="{FF2B5EF4-FFF2-40B4-BE49-F238E27FC236}">
                <a16:creationId xmlns:a16="http://schemas.microsoft.com/office/drawing/2014/main" id="{B50EF428-C523-FDE5-4B01-D98D8FC09FA5}"/>
              </a:ext>
            </a:extLst>
          </p:cNvPr>
          <p:cNvSpPr/>
          <p:nvPr/>
        </p:nvSpPr>
        <p:spPr>
          <a:xfrm>
            <a:off x="6091787" y="3405569"/>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Input/Output</a:t>
            </a:r>
          </a:p>
          <a:p>
            <a:pPr algn="ctr"/>
            <a:r>
              <a:rPr lang="en-US" altLang="ko-KR" sz="1100" b="1" i="1" dirty="0">
                <a:solidFill>
                  <a:schemeClr val="tx1"/>
                </a:solidFill>
                <a:latin typeface="Arial" panose="020B0604020202020204" pitchFamily="34" charset="0"/>
                <a:cs typeface="Arial" panose="020B0604020202020204" pitchFamily="34" charset="0"/>
              </a:rPr>
              <a:t>Representation</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2988B3FC-C515-BFC9-46DA-50E2BC18540E}"/>
              </a:ext>
            </a:extLst>
          </p:cNvPr>
          <p:cNvPicPr>
            <a:picLocks noChangeAspect="1"/>
          </p:cNvPicPr>
          <p:nvPr/>
        </p:nvPicPr>
        <p:blipFill>
          <a:blip r:embed="rId5"/>
          <a:stretch>
            <a:fillRect/>
          </a:stretch>
        </p:blipFill>
        <p:spPr>
          <a:xfrm>
            <a:off x="7045683" y="4881441"/>
            <a:ext cx="5033541" cy="1548000"/>
          </a:xfrm>
          <a:prstGeom prst="rect">
            <a:avLst/>
          </a:prstGeom>
        </p:spPr>
      </p:pic>
      <p:pic>
        <p:nvPicPr>
          <p:cNvPr id="17" name="그림 16">
            <a:hlinkClick r:id="rId6" action="ppaction://hlinksldjump"/>
            <a:extLst>
              <a:ext uri="{FF2B5EF4-FFF2-40B4-BE49-F238E27FC236}">
                <a16:creationId xmlns:a16="http://schemas.microsoft.com/office/drawing/2014/main" id="{BC16ADB9-EAF4-B44E-4BE5-C3EF7C3895C2}"/>
              </a:ext>
            </a:extLst>
          </p:cNvPr>
          <p:cNvPicPr>
            <a:picLocks noChangeAspect="1"/>
          </p:cNvPicPr>
          <p:nvPr/>
        </p:nvPicPr>
        <p:blipFill>
          <a:blip r:embed="rId7"/>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980921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fontScale="90000"/>
          </a:bodyPr>
          <a:lstStyle/>
          <a:p>
            <a:pPr rtl="0"/>
            <a:r>
              <a:rPr lang="en-US" altLang="ko-KR" sz="2400" dirty="0">
                <a:latin typeface="나눔고딕 ExtraBold" panose="020D0904000000000000" pitchFamily="50" charset="-127"/>
                <a:ea typeface="나눔고딕 ExtraBold" panose="020D0904000000000000" pitchFamily="50" charset="-127"/>
                <a:cs typeface="+mn-cs"/>
              </a:rPr>
              <a:t>BERT: Pre-training of Deep Bidirectional Transformers for Language </a:t>
            </a:r>
            <a:br>
              <a:rPr lang="en-US" altLang="ko-KR" sz="2400" dirty="0">
                <a:latin typeface="나눔고딕 ExtraBold" panose="020D0904000000000000" pitchFamily="50" charset="-127"/>
                <a:ea typeface="나눔고딕 ExtraBold" panose="020D0904000000000000" pitchFamily="50" charset="-127"/>
                <a:cs typeface="+mn-cs"/>
              </a:rPr>
            </a:br>
            <a:r>
              <a:rPr lang="en-US" altLang="ko-KR" sz="2400" dirty="0">
                <a:latin typeface="나눔고딕 ExtraBold" panose="020D0904000000000000" pitchFamily="50" charset="-127"/>
                <a:ea typeface="나눔고딕 ExtraBold" panose="020D0904000000000000" pitchFamily="50" charset="-127"/>
                <a:cs typeface="+mn-cs"/>
              </a:rPr>
              <a:t>Understanding, 2018</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ko-KR" altLang="en-US" sz="1800">
                <a:latin typeface="Calibri" panose="020F0502020204030204" pitchFamily="34" charset="0"/>
                <a:cs typeface="Calibri" panose="020F0502020204030204" pitchFamily="34" charset="0"/>
              </a:rPr>
              <a:t>자연어처리의 최신동향</a:t>
            </a:r>
            <a:r>
              <a:rPr lang="en-US" altLang="ko-KR" sz="1800">
                <a:latin typeface="Calibri" panose="020F0502020204030204" pitchFamily="34" charset="0"/>
                <a:cs typeface="Calibri" panose="020F0502020204030204" pitchFamily="34" charset="0"/>
              </a:rPr>
              <a:t>-3: Transformer</a:t>
            </a:r>
            <a:r>
              <a:rPr lang="ko-KR" altLang="en-US" sz="1800">
                <a:latin typeface="Calibri" panose="020F0502020204030204" pitchFamily="34" charset="0"/>
                <a:cs typeface="Calibri" panose="020F0502020204030204" pitchFamily="34" charset="0"/>
              </a:rPr>
              <a:t>기반의 사전학습모델들 </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14</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nvGraphicFramePr>
        <p:xfrm>
          <a:off x="6485" y="949672"/>
          <a:ext cx="12199301" cy="5726553"/>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1282691">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Masking some percentage of the input tokens at random, and then predict those masked Tokens</a:t>
                      </a:r>
                    </a:p>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Masking 15% of all WordPiece tokens in each sequence at random</a:t>
                      </a:r>
                    </a:p>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There is a mismatch between pre-training and fine-tuning, since the [MASK] token does not appear during fine-tuning.</a:t>
                      </a:r>
                    </a:p>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To mitigate this, replacing the i-th token (15% of tokens) with (1) the [MASK] token 80%, (2) a random token 10% of the time (3) the unchanged i-th token 10% of the time.</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latinLnBrk="1">
                        <a:buFont typeface="Arial" panose="020B0604020202020204" pitchFamily="34" charset="0"/>
                        <a:buChar char="•"/>
                      </a:pPr>
                      <a:r>
                        <a:rPr lang="en-US" altLang="ko-KR" sz="1200" kern="1200" dirty="0">
                          <a:solidFill>
                            <a:schemeClr val="tx1"/>
                          </a:solidFill>
                          <a:latin typeface="+mn-lt"/>
                          <a:ea typeface="+mn-ea"/>
                          <a:cs typeface="+mn-cs"/>
                        </a:rPr>
                        <a:t>The </a:t>
                      </a:r>
                      <a:r>
                        <a:rPr lang="en-US" altLang="ko-KR" sz="1200" kern="1200" dirty="0" err="1">
                          <a:solidFill>
                            <a:schemeClr val="tx1"/>
                          </a:solidFill>
                          <a:latin typeface="+mn-lt"/>
                          <a:ea typeface="+mn-ea"/>
                          <a:cs typeface="+mn-cs"/>
                        </a:rPr>
                        <a:t>BooksCorpus</a:t>
                      </a:r>
                      <a:r>
                        <a:rPr lang="en-US" altLang="ko-KR" sz="1200" kern="1200" dirty="0">
                          <a:solidFill>
                            <a:schemeClr val="tx1"/>
                          </a:solidFill>
                          <a:latin typeface="+mn-lt"/>
                          <a:ea typeface="+mn-ea"/>
                          <a:cs typeface="+mn-cs"/>
                        </a:rPr>
                        <a:t> (800M words) (Zhu et al., 2015) and English Wikipedia (2,500M words)</a:t>
                      </a:r>
                    </a:p>
                    <a:p>
                      <a:pPr marL="171450" indent="-171450" latinLnBrk="1">
                        <a:buFont typeface="Arial" panose="020B0604020202020204" pitchFamily="34" charset="0"/>
                        <a:buChar char="•"/>
                      </a:pPr>
                      <a:r>
                        <a:rPr lang="en-US" altLang="ko-KR" sz="1200" kern="1200" dirty="0">
                          <a:solidFill>
                            <a:schemeClr val="tx1"/>
                          </a:solidFill>
                          <a:latin typeface="+mn-lt"/>
                          <a:ea typeface="+mn-ea"/>
                          <a:cs typeface="+mn-cs"/>
                        </a:rPr>
                        <a:t>For Wikipedia extracting only the text passages and ignore lists, tables, and headers</a:t>
                      </a:r>
                    </a:p>
                    <a:p>
                      <a:pPr marL="171450" indent="-171450" latinLnBrk="1">
                        <a:buFont typeface="Arial" panose="020B0604020202020204" pitchFamily="34" charset="0"/>
                        <a:buChar char="•"/>
                      </a:pPr>
                      <a:r>
                        <a:rPr lang="en-US" altLang="ko-KR" sz="1200" kern="1200" dirty="0">
                          <a:solidFill>
                            <a:schemeClr val="tx1"/>
                          </a:solidFill>
                          <a:latin typeface="+mn-lt"/>
                          <a:ea typeface="+mn-ea"/>
                          <a:cs typeface="+mn-cs"/>
                        </a:rPr>
                        <a:t>Use a document-level corpus rather than a shuffled sentence-level corpus</a:t>
                      </a:r>
                      <a:endParaRPr lang="ko-KR" altLang="en-US" sz="1200" kern="1200" dirty="0">
                        <a:solidFill>
                          <a:schemeClr val="tx1"/>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1282691">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When choosing the sentences A and B for each pre-training example, 50% of the time B is the actual next sentence that follows A (labeled as </a:t>
                      </a:r>
                      <a:r>
                        <a:rPr lang="en-US" altLang="ko-KR" sz="1200" kern="1200" dirty="0" err="1">
                          <a:solidFill>
                            <a:schemeClr val="tx1"/>
                          </a:solidFill>
                          <a:latin typeface="Arial" panose="020B0604020202020204" pitchFamily="34" charset="0"/>
                          <a:ea typeface="+mn-ea"/>
                          <a:cs typeface="Arial" panose="020B0604020202020204" pitchFamily="34" charset="0"/>
                        </a:rPr>
                        <a:t>IsNext</a:t>
                      </a:r>
                      <a:r>
                        <a:rPr lang="en-US" altLang="ko-KR" sz="1200" kern="1200" dirty="0">
                          <a:solidFill>
                            <a:schemeClr val="tx1"/>
                          </a:solidFill>
                          <a:latin typeface="Arial" panose="020B0604020202020204" pitchFamily="34" charset="0"/>
                          <a:ea typeface="+mn-ea"/>
                          <a:cs typeface="Arial" panose="020B0604020202020204" pitchFamily="34" charset="0"/>
                        </a:rPr>
                        <a:t>), and 50% of the time it is a random sentence from the corpus (labeled as </a:t>
                      </a:r>
                      <a:r>
                        <a:rPr lang="en-US" altLang="ko-KR" sz="1200" kern="1200" dirty="0" err="1">
                          <a:solidFill>
                            <a:schemeClr val="tx1"/>
                          </a:solidFill>
                          <a:latin typeface="Arial" panose="020B0604020202020204" pitchFamily="34" charset="0"/>
                          <a:ea typeface="+mn-ea"/>
                          <a:cs typeface="Arial" panose="020B0604020202020204" pitchFamily="34" charset="0"/>
                        </a:rPr>
                        <a:t>NotNext</a:t>
                      </a:r>
                      <a:r>
                        <a:rPr lang="en-US" altLang="ko-KR" sz="1200" kern="1200" dirty="0">
                          <a:solidFill>
                            <a:schemeClr val="tx1"/>
                          </a:solidFill>
                          <a:latin typeface="Arial" panose="020B0604020202020204" pitchFamily="34" charset="0"/>
                          <a:ea typeface="+mn-ea"/>
                          <a:cs typeface="Arial" panose="020B0604020202020204" pitchFamily="34" charset="0"/>
                        </a:rPr>
                        <a:t>).</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2565382">
                <a:tc rowSpan="2">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GLUE Test results</a:t>
                      </a: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Ablation Studies</a:t>
                      </a:r>
                    </a:p>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r h="324000">
                <a:tc vMerge="1">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From the paper: </a:t>
                      </a:r>
                      <a:r>
                        <a:rPr lang="en-US" altLang="ko-KR" sz="1200" kern="1200" dirty="0">
                          <a:solidFill>
                            <a:schemeClr val="tx1"/>
                          </a:solidFill>
                          <a:latin typeface="Arial" panose="020B0604020202020204" pitchFamily="34" charset="0"/>
                          <a:ea typeface="+mn-ea"/>
                          <a:cs typeface="Arial" panose="020B0604020202020204" pitchFamily="34" charset="0"/>
                          <a:hlinkClick r:id="rId3"/>
                        </a:rPr>
                        <a:t>h</a:t>
                      </a:r>
                      <a:r>
                        <a:rPr lang="en-US" altLang="ko-KR" sz="1200" dirty="0">
                          <a:hlinkClick r:id="rId3"/>
                        </a:rPr>
                        <a:t>ttps://github.com/ google-research/bert</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54514239"/>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4"/>
              </a:rPr>
              <a:t>https://arxiv.org/abs/1810.04805</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87572"/>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Masked </a:t>
            </a:r>
            <a:br>
              <a:rPr lang="en-US" altLang="ko-KR" sz="1100" b="1" i="1" dirty="0">
                <a:solidFill>
                  <a:schemeClr val="tx1"/>
                </a:solidFill>
                <a:latin typeface="Arial" panose="020B0604020202020204" pitchFamily="34" charset="0"/>
                <a:cs typeface="Arial" panose="020B0604020202020204" pitchFamily="34" charset="0"/>
              </a:rPr>
            </a:br>
            <a:r>
              <a:rPr lang="en-US" altLang="ko-KR" sz="1100" b="1" i="1" dirty="0">
                <a:solidFill>
                  <a:schemeClr val="tx1"/>
                </a:solidFill>
                <a:latin typeface="Arial" panose="020B0604020202020204" pitchFamily="34" charset="0"/>
                <a:cs typeface="Arial" panose="020B0604020202020204" pitchFamily="34" charset="0"/>
              </a:rPr>
              <a:t>LM</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100702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Pre-training</a:t>
            </a:r>
            <a:br>
              <a:rPr lang="en-US" altLang="ko-KR" sz="1100" b="1" i="1" dirty="0">
                <a:solidFill>
                  <a:schemeClr val="tx1"/>
                </a:solidFill>
                <a:latin typeface="Arial" panose="020B0604020202020204" pitchFamily="34" charset="0"/>
                <a:cs typeface="Arial" panose="020B0604020202020204" pitchFamily="34" charset="0"/>
              </a:rPr>
            </a:br>
            <a:r>
              <a:rPr lang="en-US" altLang="ko-KR" sz="1100" b="1" i="1" dirty="0">
                <a:solidFill>
                  <a:schemeClr val="tx1"/>
                </a:solidFill>
                <a:latin typeface="Arial" panose="020B0604020202020204" pitchFamily="34" charset="0"/>
                <a:cs typeface="Arial" panose="020B0604020202020204" pitchFamily="34" charset="0"/>
              </a:rPr>
              <a:t>Data</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8DBA1221-C187-A9EB-3BE2-3EB6381FCE1E}"/>
              </a:ext>
            </a:extLst>
          </p:cNvPr>
          <p:cNvSpPr/>
          <p:nvPr/>
        </p:nvSpPr>
        <p:spPr>
          <a:xfrm>
            <a:off x="-1" y="2647285"/>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Next</a:t>
            </a:r>
          </a:p>
          <a:p>
            <a:pPr algn="ctr"/>
            <a:r>
              <a:rPr lang="en-US" altLang="ko-KR" sz="1100" b="1" i="1" dirty="0">
                <a:solidFill>
                  <a:schemeClr val="tx1"/>
                </a:solidFill>
                <a:latin typeface="Arial" panose="020B0604020202020204" pitchFamily="34" charset="0"/>
                <a:cs typeface="Arial" panose="020B0604020202020204" pitchFamily="34" charset="0"/>
              </a:rPr>
              <a:t>Sentence</a:t>
            </a:r>
          </a:p>
          <a:p>
            <a:pPr algn="ctr"/>
            <a:r>
              <a:rPr lang="en-US" altLang="ko-KR" sz="1100" b="1" i="1" dirty="0">
                <a:solidFill>
                  <a:schemeClr val="tx1"/>
                </a:solidFill>
                <a:latin typeface="Arial" panose="020B0604020202020204" pitchFamily="34" charset="0"/>
                <a:cs typeface="Arial" panose="020B0604020202020204" pitchFamily="34" charset="0"/>
              </a:rPr>
              <a:t>Prediction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52A18073-733C-323F-8C84-64314C804C9F}"/>
              </a:ext>
            </a:extLst>
          </p:cNvPr>
          <p:cNvSpPr/>
          <p:nvPr/>
        </p:nvSpPr>
        <p:spPr>
          <a:xfrm>
            <a:off x="-1" y="3833586"/>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Results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BC6278D7-6E79-7CF6-AFF2-AEECD6F383DC}"/>
              </a:ext>
            </a:extLst>
          </p:cNvPr>
          <p:cNvSpPr/>
          <p:nvPr/>
        </p:nvSpPr>
        <p:spPr>
          <a:xfrm>
            <a:off x="6096000" y="2552773"/>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BERT vs.</a:t>
            </a:r>
            <a:br>
              <a:rPr lang="en-US" altLang="ko-KR" sz="1100" b="1" i="1" dirty="0">
                <a:solidFill>
                  <a:schemeClr val="tx1"/>
                </a:solidFill>
                <a:latin typeface="Arial" panose="020B0604020202020204" pitchFamily="34" charset="0"/>
                <a:cs typeface="Arial" panose="020B0604020202020204" pitchFamily="34" charset="0"/>
              </a:rPr>
            </a:br>
            <a:r>
              <a:rPr lang="en-US" altLang="ko-KR" sz="1100" b="1" i="1" dirty="0">
                <a:solidFill>
                  <a:schemeClr val="tx1"/>
                </a:solidFill>
                <a:latin typeface="Arial" panose="020B0604020202020204" pitchFamily="34" charset="0"/>
                <a:cs typeface="Arial" panose="020B0604020202020204" pitchFamily="34" charset="0"/>
              </a:rPr>
              <a:t>GPT</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7" name="직사각형 16">
            <a:extLst>
              <a:ext uri="{FF2B5EF4-FFF2-40B4-BE49-F238E27FC236}">
                <a16:creationId xmlns:a16="http://schemas.microsoft.com/office/drawing/2014/main" id="{87B6F375-E4AE-A4D7-1640-5735C16FB49A}"/>
              </a:ext>
            </a:extLst>
          </p:cNvPr>
          <p:cNvSpPr/>
          <p:nvPr/>
        </p:nvSpPr>
        <p:spPr>
          <a:xfrm>
            <a:off x="6091787" y="6375748"/>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Code</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5" name="그림 4">
            <a:extLst>
              <a:ext uri="{FF2B5EF4-FFF2-40B4-BE49-F238E27FC236}">
                <a16:creationId xmlns:a16="http://schemas.microsoft.com/office/drawing/2014/main" id="{80EA2B87-6D62-4391-3FE7-FA2E5D4A2B6F}"/>
              </a:ext>
            </a:extLst>
          </p:cNvPr>
          <p:cNvPicPr>
            <a:picLocks noChangeAspect="1"/>
          </p:cNvPicPr>
          <p:nvPr/>
        </p:nvPicPr>
        <p:blipFill>
          <a:blip r:embed="rId5"/>
          <a:stretch>
            <a:fillRect/>
          </a:stretch>
        </p:blipFill>
        <p:spPr>
          <a:xfrm>
            <a:off x="6951491" y="2534045"/>
            <a:ext cx="4043941" cy="3780000"/>
          </a:xfrm>
          <a:prstGeom prst="rect">
            <a:avLst/>
          </a:prstGeom>
        </p:spPr>
      </p:pic>
      <p:pic>
        <p:nvPicPr>
          <p:cNvPr id="14" name="그림 13">
            <a:extLst>
              <a:ext uri="{FF2B5EF4-FFF2-40B4-BE49-F238E27FC236}">
                <a16:creationId xmlns:a16="http://schemas.microsoft.com/office/drawing/2014/main" id="{6FDB6077-E1A3-48DD-2007-E3BC298A56B5}"/>
              </a:ext>
            </a:extLst>
          </p:cNvPr>
          <p:cNvPicPr>
            <a:picLocks noChangeAspect="1"/>
          </p:cNvPicPr>
          <p:nvPr/>
        </p:nvPicPr>
        <p:blipFill>
          <a:blip r:embed="rId6"/>
          <a:stretch>
            <a:fillRect/>
          </a:stretch>
        </p:blipFill>
        <p:spPr>
          <a:xfrm>
            <a:off x="862479" y="4003410"/>
            <a:ext cx="5252474" cy="1080000"/>
          </a:xfrm>
          <a:prstGeom prst="rect">
            <a:avLst/>
          </a:prstGeom>
        </p:spPr>
      </p:pic>
      <p:pic>
        <p:nvPicPr>
          <p:cNvPr id="19" name="그림 18">
            <a:extLst>
              <a:ext uri="{FF2B5EF4-FFF2-40B4-BE49-F238E27FC236}">
                <a16:creationId xmlns:a16="http://schemas.microsoft.com/office/drawing/2014/main" id="{099ACCA5-23ED-2BF9-C22B-B18471B296F9}"/>
              </a:ext>
            </a:extLst>
          </p:cNvPr>
          <p:cNvPicPr>
            <a:picLocks noChangeAspect="1"/>
          </p:cNvPicPr>
          <p:nvPr/>
        </p:nvPicPr>
        <p:blipFill>
          <a:blip r:embed="rId7"/>
          <a:stretch>
            <a:fillRect/>
          </a:stretch>
        </p:blipFill>
        <p:spPr>
          <a:xfrm>
            <a:off x="888419" y="5302233"/>
            <a:ext cx="2774535" cy="1080000"/>
          </a:xfrm>
          <a:prstGeom prst="rect">
            <a:avLst/>
          </a:prstGeom>
        </p:spPr>
      </p:pic>
      <p:pic>
        <p:nvPicPr>
          <p:cNvPr id="18" name="그림 17">
            <a:hlinkClick r:id="rId8" action="ppaction://hlinksldjump"/>
            <a:extLst>
              <a:ext uri="{FF2B5EF4-FFF2-40B4-BE49-F238E27FC236}">
                <a16:creationId xmlns:a16="http://schemas.microsoft.com/office/drawing/2014/main" id="{E6DD87D4-0780-06C2-B813-CA3706481654}"/>
              </a:ext>
            </a:extLst>
          </p:cNvPr>
          <p:cNvPicPr>
            <a:picLocks noChangeAspect="1"/>
          </p:cNvPicPr>
          <p:nvPr/>
        </p:nvPicPr>
        <p:blipFill>
          <a:blip r:embed="rId9"/>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368562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DEA892EA-6D9E-45CE-517D-2412D1AD020A}"/>
              </a:ext>
            </a:extLst>
          </p:cNvPr>
          <p:cNvSpPr/>
          <p:nvPr/>
        </p:nvSpPr>
        <p:spPr>
          <a:xfrm>
            <a:off x="7376219" y="1477962"/>
            <a:ext cx="4590868" cy="50090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15</a:t>
            </a:fld>
            <a:endParaRPr lang="ko-KR" altLang="en-US" dirty="0">
              <a:latin typeface="맑은 고딕" panose="020B0503020000020004" pitchFamily="50" charset="-127"/>
            </a:endParaRPr>
          </a:p>
        </p:txBody>
      </p:sp>
      <p:sp>
        <p:nvSpPr>
          <p:cNvPr id="10" name="내용 개체 틀 3">
            <a:extLst>
              <a:ext uri="{FF2B5EF4-FFF2-40B4-BE49-F238E27FC236}">
                <a16:creationId xmlns:a16="http://schemas.microsoft.com/office/drawing/2014/main" id="{C91B7C30-739B-7C8F-9424-92611179B059}"/>
              </a:ext>
            </a:extLst>
          </p:cNvPr>
          <p:cNvSpPr>
            <a:spLocks noGrp="1"/>
          </p:cNvSpPr>
          <p:nvPr>
            <p:ph sz="quarter" idx="11"/>
          </p:nvPr>
        </p:nvSpPr>
        <p:spPr>
          <a:xfrm>
            <a:off x="7376219" y="1552010"/>
            <a:ext cx="4501662" cy="4860925"/>
          </a:xfrm>
        </p:spPr>
        <p:txBody>
          <a:bodyPr>
            <a:normAutofit fontScale="92500" lnSpcReduction="20000"/>
          </a:bodyPr>
          <a:lstStyle/>
          <a:p>
            <a:pPr>
              <a:lnSpc>
                <a:spcPct val="120000"/>
              </a:lnSpc>
            </a:pPr>
            <a:r>
              <a:rPr lang="en-US" altLang="ko-KR" sz="1400" b="1" i="0" u="none" strike="noStrike" baseline="0" dirty="0" err="1">
                <a:solidFill>
                  <a:srgbClr val="000000"/>
                </a:solidFill>
                <a:latin typeface="Avenir Next LT Pro" panose="020B0504020202020204" pitchFamily="34" charset="0"/>
              </a:rPr>
              <a:t>RoBERTa</a:t>
            </a:r>
            <a:r>
              <a:rPr lang="en-US" altLang="ko-KR" sz="1400" b="0" i="0" u="none" strike="noStrike" baseline="0" dirty="0">
                <a:solidFill>
                  <a:srgbClr val="000000"/>
                </a:solidFill>
                <a:latin typeface="Avenir Next LT Pro" panose="020B0504020202020204" pitchFamily="34" charset="0"/>
              </a:rPr>
              <a:t>(Liu et al., 2020d) is one of the success variants of BERT, which mainly has four simple and effective changes: (1) </a:t>
            </a:r>
            <a:r>
              <a:rPr lang="en-US" altLang="ko-KR" sz="1400" b="0" i="0" u="sng" strike="noStrike" baseline="0" dirty="0">
                <a:solidFill>
                  <a:srgbClr val="000000"/>
                </a:solidFill>
                <a:latin typeface="Avenir Next LT Pro" panose="020B0504020202020204" pitchFamily="34" charset="0"/>
              </a:rPr>
              <a:t>Removing the NSP task</a:t>
            </a:r>
            <a:r>
              <a:rPr lang="en-US" altLang="ko-KR" sz="1400" b="0" i="0" u="none" strike="noStrike" baseline="0" dirty="0">
                <a:solidFill>
                  <a:srgbClr val="000000"/>
                </a:solidFill>
                <a:latin typeface="Avenir Next LT Pro" panose="020B0504020202020204" pitchFamily="34" charset="0"/>
              </a:rPr>
              <a:t>; (2) </a:t>
            </a:r>
            <a:r>
              <a:rPr lang="en-US" altLang="ko-KR" sz="1400" b="0" i="0" u="sng" strike="noStrike" baseline="0" dirty="0">
                <a:solidFill>
                  <a:srgbClr val="000000"/>
                </a:solidFill>
                <a:latin typeface="Avenir Next LT Pro" panose="020B0504020202020204" pitchFamily="34" charset="0"/>
              </a:rPr>
              <a:t>More</a:t>
            </a:r>
            <a:r>
              <a:rPr lang="en-US" altLang="ko-KR" sz="1400" b="0" i="0" u="none" strike="noStrike" baseline="0" dirty="0">
                <a:solidFill>
                  <a:srgbClr val="000000"/>
                </a:solidFill>
                <a:latin typeface="Avenir Next LT Pro" panose="020B0504020202020204" pitchFamily="34" charset="0"/>
              </a:rPr>
              <a:t> training steps, with bigger batch size and more data; (3) </a:t>
            </a:r>
            <a:r>
              <a:rPr lang="en-US" altLang="ko-KR" sz="1400" b="0" i="0" u="sng" strike="noStrike" baseline="0" dirty="0">
                <a:solidFill>
                  <a:srgbClr val="000000"/>
                </a:solidFill>
                <a:latin typeface="Avenir Next LT Pro" panose="020B0504020202020204" pitchFamily="34" charset="0"/>
              </a:rPr>
              <a:t>Longer</a:t>
            </a:r>
            <a:r>
              <a:rPr lang="en-US" altLang="ko-KR" sz="1400" b="0" i="0" u="none" strike="noStrike" baseline="0" dirty="0">
                <a:solidFill>
                  <a:srgbClr val="000000"/>
                </a:solidFill>
                <a:latin typeface="Avenir Next LT Pro" panose="020B0504020202020204" pitchFamily="34" charset="0"/>
              </a:rPr>
              <a:t> training sentences; (4) </a:t>
            </a:r>
            <a:r>
              <a:rPr lang="en-US" altLang="ko-KR" sz="1400" b="0" i="0" u="sng" strike="noStrike" baseline="0" dirty="0">
                <a:solidFill>
                  <a:srgbClr val="000000"/>
                </a:solidFill>
                <a:latin typeface="Avenir Next LT Pro" panose="020B0504020202020204" pitchFamily="34" charset="0"/>
              </a:rPr>
              <a:t>Dynamically changing the pattern</a:t>
            </a:r>
            <a:r>
              <a:rPr lang="en-US" altLang="ko-KR" sz="1400" b="0" i="0" u="none" strike="noStrike" baseline="0" dirty="0">
                <a:solidFill>
                  <a:srgbClr val="000000"/>
                </a:solidFill>
                <a:latin typeface="Avenir Next LT Pro" panose="020B0504020202020204" pitchFamily="34" charset="0"/>
              </a:rPr>
              <a:t>.</a:t>
            </a:r>
          </a:p>
          <a:p>
            <a:pPr>
              <a:lnSpc>
                <a:spcPct val="120000"/>
              </a:lnSpc>
            </a:pPr>
            <a:r>
              <a:rPr lang="en-US" altLang="ko-KR" sz="1400" b="0" i="0" u="none" strike="noStrike" baseline="0" dirty="0">
                <a:solidFill>
                  <a:srgbClr val="000000"/>
                </a:solidFill>
                <a:latin typeface="Avenir Next LT Pro" panose="020B0504020202020204" pitchFamily="34" charset="0"/>
              </a:rPr>
              <a:t>Some work </a:t>
            </a:r>
            <a:r>
              <a:rPr lang="en-US" altLang="ko-KR" sz="1400" b="0" i="0" u="sng" strike="noStrike" baseline="0" dirty="0">
                <a:solidFill>
                  <a:srgbClr val="000000"/>
                </a:solidFill>
                <a:latin typeface="Avenir Next LT Pro" panose="020B0504020202020204" pitchFamily="34" charset="0"/>
              </a:rPr>
              <a:t>improves the model </a:t>
            </a:r>
            <a:r>
              <a:rPr lang="en-US" altLang="ko-KR" sz="1400" b="1" i="0" u="sng" strike="noStrike" baseline="0" dirty="0">
                <a:solidFill>
                  <a:srgbClr val="000000"/>
                </a:solidFill>
                <a:latin typeface="Avenir Next LT Pro" panose="020B0504020202020204" pitchFamily="34" charset="0"/>
              </a:rPr>
              <a:t>architectures</a:t>
            </a:r>
            <a:r>
              <a:rPr lang="en-US" altLang="ko-KR" sz="1400" b="0" i="0" u="sng" strike="noStrike" baseline="0" dirty="0">
                <a:solidFill>
                  <a:srgbClr val="000000"/>
                </a:solidFill>
                <a:latin typeface="Avenir Next LT Pro" panose="020B0504020202020204" pitchFamily="34" charset="0"/>
              </a:rPr>
              <a:t> and explores novel </a:t>
            </a:r>
            <a:r>
              <a:rPr lang="en-US" altLang="ko-KR" sz="1400" b="1" i="0" u="sng" strike="noStrike" baseline="0" dirty="0">
                <a:solidFill>
                  <a:srgbClr val="000000"/>
                </a:solidFill>
                <a:latin typeface="Avenir Next LT Pro" panose="020B0504020202020204" pitchFamily="34" charset="0"/>
              </a:rPr>
              <a:t>pre-training tasks</a:t>
            </a:r>
            <a:r>
              <a:rPr lang="en-US" altLang="ko-KR" sz="1400" b="0" i="0" u="none" strike="noStrike" baseline="0" dirty="0">
                <a:solidFill>
                  <a:srgbClr val="000000"/>
                </a:solidFill>
                <a:latin typeface="Avenir Next LT Pro" panose="020B0504020202020204" pitchFamily="34" charset="0"/>
              </a:rPr>
              <a:t>, such as </a:t>
            </a:r>
            <a:r>
              <a:rPr lang="en-US" altLang="ko-KR" sz="1400" b="0" i="0" u="none" strike="noStrike" baseline="0" dirty="0" err="1">
                <a:solidFill>
                  <a:srgbClr val="000000"/>
                </a:solidFill>
                <a:latin typeface="Avenir Next LT Pro" panose="020B0504020202020204" pitchFamily="34" charset="0"/>
              </a:rPr>
              <a:t>XLNet</a:t>
            </a:r>
            <a:r>
              <a:rPr lang="en-US" altLang="ko-KR" sz="1400" b="0" i="0" u="none" strike="noStrike" baseline="0" dirty="0">
                <a:solidFill>
                  <a:srgbClr val="000000"/>
                </a:solidFill>
                <a:latin typeface="Avenir Next LT Pro" panose="020B0504020202020204" pitchFamily="34" charset="0"/>
              </a:rPr>
              <a:t> (Yang et al., 2019), </a:t>
            </a:r>
            <a:r>
              <a:rPr lang="en-US" altLang="ko-KR" sz="1400" b="0" i="0" u="none" strike="noStrike" baseline="0" dirty="0" err="1">
                <a:solidFill>
                  <a:srgbClr val="000000"/>
                </a:solidFill>
                <a:latin typeface="Avenir Next LT Pro" panose="020B0504020202020204" pitchFamily="34" charset="0"/>
              </a:rPr>
              <a:t>UniLM</a:t>
            </a:r>
            <a:r>
              <a:rPr lang="en-US" altLang="ko-KR" sz="1400" b="0" i="0" u="none" strike="noStrike" baseline="0" dirty="0">
                <a:solidFill>
                  <a:srgbClr val="000000"/>
                </a:solidFill>
                <a:latin typeface="Avenir Next LT Pro" panose="020B0504020202020204" pitchFamily="34" charset="0"/>
              </a:rPr>
              <a:t> (Dong et al., 2019), MASS (Song et al., 2019), </a:t>
            </a:r>
            <a:r>
              <a:rPr lang="en-US" altLang="ko-KR" sz="1400" b="0" i="0" u="none" strike="noStrike" baseline="0" dirty="0" err="1">
                <a:solidFill>
                  <a:srgbClr val="000000"/>
                </a:solidFill>
                <a:latin typeface="Avenir Next LT Pro" panose="020B0504020202020204" pitchFamily="34" charset="0"/>
              </a:rPr>
              <a:t>SpanBERT</a:t>
            </a:r>
            <a:r>
              <a:rPr lang="en-US" altLang="ko-KR" sz="1400" b="0" i="0" u="none" strike="noStrike" baseline="0" dirty="0">
                <a:solidFill>
                  <a:srgbClr val="000000"/>
                </a:solidFill>
                <a:latin typeface="Avenir Next LT Pro" panose="020B0504020202020204" pitchFamily="34" charset="0"/>
              </a:rPr>
              <a:t> (Joshi et al., 2020) and ELECTRA (Clark et al., 2020).</a:t>
            </a:r>
          </a:p>
          <a:p>
            <a:pPr>
              <a:lnSpc>
                <a:spcPct val="120000"/>
              </a:lnSpc>
            </a:pPr>
            <a:r>
              <a:rPr lang="en-US" altLang="ko-KR" sz="1400" b="0" i="0" u="none" strike="noStrike" baseline="0" dirty="0">
                <a:solidFill>
                  <a:srgbClr val="000000"/>
                </a:solidFill>
                <a:latin typeface="Avenir Next LT Pro" panose="020B0504020202020204" pitchFamily="34" charset="0"/>
              </a:rPr>
              <a:t>Besides</a:t>
            </a:r>
            <a:r>
              <a:rPr lang="en-US" altLang="ko-KR" sz="1400" b="0" i="0" u="sng" strike="noStrike" baseline="0" dirty="0">
                <a:solidFill>
                  <a:srgbClr val="000000"/>
                </a:solidFill>
                <a:latin typeface="Avenir Next LT Pro" panose="020B0504020202020204" pitchFamily="34" charset="0"/>
              </a:rPr>
              <a:t>, incorporating rich data sources </a:t>
            </a:r>
            <a:r>
              <a:rPr lang="en-US" altLang="ko-KR" sz="1400" b="0" i="0" u="none" strike="noStrike" baseline="0" dirty="0">
                <a:solidFill>
                  <a:srgbClr val="000000"/>
                </a:solidFill>
                <a:latin typeface="Avenir Next LT Pro" panose="020B0504020202020204" pitchFamily="34" charset="0"/>
              </a:rPr>
              <a:t>is also an important direction, such as utilizing multilingual corpora, knowledge graphs, and images.</a:t>
            </a:r>
          </a:p>
          <a:p>
            <a:pPr>
              <a:lnSpc>
                <a:spcPct val="120000"/>
              </a:lnSpc>
            </a:pPr>
            <a:r>
              <a:rPr lang="en-US" altLang="ko-KR" sz="1400" b="0" i="0" u="none" strike="noStrike" baseline="0" dirty="0">
                <a:solidFill>
                  <a:srgbClr val="000000"/>
                </a:solidFill>
                <a:latin typeface="Avenir Next LT Pro" panose="020B0504020202020204" pitchFamily="34" charset="0"/>
              </a:rPr>
              <a:t>Since the model scale is a crucial success factor of PTMs, researchers also explore to </a:t>
            </a:r>
            <a:r>
              <a:rPr lang="en-US" altLang="ko-KR" sz="1400" b="0" i="0" u="sng" strike="noStrike" baseline="0" dirty="0">
                <a:solidFill>
                  <a:srgbClr val="000000"/>
                </a:solidFill>
                <a:latin typeface="Avenir Next LT Pro" panose="020B0504020202020204" pitchFamily="34" charset="0"/>
              </a:rPr>
              <a:t>build larger models </a:t>
            </a:r>
            <a:r>
              <a:rPr lang="en-US" altLang="ko-KR" sz="1400" b="0" i="0" u="none" strike="noStrike" baseline="0" dirty="0">
                <a:solidFill>
                  <a:srgbClr val="000000"/>
                </a:solidFill>
                <a:latin typeface="Avenir Next LT Pro" panose="020B0504020202020204" pitchFamily="34" charset="0"/>
              </a:rPr>
              <a:t>to reach over hundreds of billions of parameters, such as the series of GPT (Radford et al., 2019; Brown et al., 2020), Switch Transformer (</a:t>
            </a:r>
            <a:r>
              <a:rPr lang="en-US" altLang="ko-KR" sz="1400" b="0" i="0" u="none" strike="noStrike" baseline="0" dirty="0" err="1">
                <a:solidFill>
                  <a:srgbClr val="000000"/>
                </a:solidFill>
                <a:latin typeface="Avenir Next LT Pro" panose="020B0504020202020204" pitchFamily="34" charset="0"/>
              </a:rPr>
              <a:t>Fedus</a:t>
            </a:r>
            <a:r>
              <a:rPr lang="en-US" altLang="ko-KR" sz="1400" b="0" i="0" u="none" strike="noStrike" baseline="0" dirty="0">
                <a:solidFill>
                  <a:srgbClr val="000000"/>
                </a:solidFill>
                <a:latin typeface="Avenir Next LT Pro" panose="020B0504020202020204" pitchFamily="34" charset="0"/>
              </a:rPr>
              <a:t> et al.,2021), and meanwhile conduct </a:t>
            </a:r>
            <a:r>
              <a:rPr lang="en-US" altLang="ko-KR" sz="1400" b="0" i="0" u="sng" strike="noStrike" baseline="0" dirty="0">
                <a:solidFill>
                  <a:srgbClr val="000000"/>
                </a:solidFill>
                <a:latin typeface="Avenir Next LT Pro" panose="020B0504020202020204" pitchFamily="34" charset="0"/>
              </a:rPr>
              <a:t>computational efficiency optimization</a:t>
            </a:r>
            <a:r>
              <a:rPr lang="en-US" altLang="ko-KR" sz="1400" b="0" i="0" u="none" strike="noStrike" baseline="0" dirty="0">
                <a:solidFill>
                  <a:srgbClr val="000000"/>
                </a:solidFill>
                <a:latin typeface="Avenir Next LT Pro" panose="020B0504020202020204" pitchFamily="34" charset="0"/>
              </a:rPr>
              <a:t> for training PTMs(</a:t>
            </a:r>
            <a:r>
              <a:rPr lang="en-US" altLang="ko-KR" sz="1400" b="0" i="0" u="none" strike="noStrike" baseline="0" dirty="0" err="1">
                <a:solidFill>
                  <a:srgbClr val="000000"/>
                </a:solidFill>
                <a:latin typeface="Avenir Next LT Pro" panose="020B0504020202020204" pitchFamily="34" charset="0"/>
              </a:rPr>
              <a:t>Shoeybi</a:t>
            </a:r>
            <a:r>
              <a:rPr lang="en-US" altLang="ko-KR" sz="1400" b="0" i="0" u="none" strike="noStrike" baseline="0" dirty="0">
                <a:solidFill>
                  <a:srgbClr val="000000"/>
                </a:solidFill>
                <a:latin typeface="Avenir Next LT Pro" panose="020B0504020202020204" pitchFamily="34" charset="0"/>
              </a:rPr>
              <a:t> et al., 2019; </a:t>
            </a:r>
            <a:r>
              <a:rPr lang="en-US" altLang="ko-KR" sz="1400" b="0" i="0" u="none" strike="noStrike" baseline="0" dirty="0" err="1">
                <a:solidFill>
                  <a:srgbClr val="000000"/>
                </a:solidFill>
                <a:latin typeface="Avenir Next LT Pro" panose="020B0504020202020204" pitchFamily="34" charset="0"/>
              </a:rPr>
              <a:t>Rajbhandari</a:t>
            </a:r>
            <a:r>
              <a:rPr lang="en-US" altLang="ko-KR" sz="1400" b="0" i="0" u="none" strike="noStrike" baseline="0" dirty="0">
                <a:solidFill>
                  <a:srgbClr val="000000"/>
                </a:solidFill>
                <a:latin typeface="Avenir Next LT Pro" panose="020B0504020202020204" pitchFamily="34" charset="0"/>
              </a:rPr>
              <a:t> et al., 2020; Ren et al., 2021).</a:t>
            </a: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p:txBody>
          <a:bodyPr/>
          <a:lstStyle/>
          <a:p>
            <a:r>
              <a:rPr lang="en-US" altLang="ko-KR" b="1" dirty="0"/>
              <a:t>After</a:t>
            </a:r>
            <a:r>
              <a:rPr lang="en-US" altLang="ko-KR" dirty="0"/>
              <a:t> GPT and BERT</a:t>
            </a:r>
            <a:endParaRPr lang="ko-KR" altLang="en-US" dirty="0"/>
          </a:p>
        </p:txBody>
      </p:sp>
      <p:pic>
        <p:nvPicPr>
          <p:cNvPr id="9" name="그림 8">
            <a:extLst>
              <a:ext uri="{FF2B5EF4-FFF2-40B4-BE49-F238E27FC236}">
                <a16:creationId xmlns:a16="http://schemas.microsoft.com/office/drawing/2014/main" id="{D61CF901-3657-8A82-3B37-02B0FAC5A8CA}"/>
              </a:ext>
            </a:extLst>
          </p:cNvPr>
          <p:cNvPicPr>
            <a:picLocks noChangeAspect="1"/>
          </p:cNvPicPr>
          <p:nvPr/>
        </p:nvPicPr>
        <p:blipFill>
          <a:blip r:embed="rId2"/>
          <a:stretch>
            <a:fillRect/>
          </a:stretch>
        </p:blipFill>
        <p:spPr>
          <a:xfrm>
            <a:off x="336129" y="1477962"/>
            <a:ext cx="6950884" cy="4061191"/>
          </a:xfrm>
          <a:prstGeom prst="rect">
            <a:avLst/>
          </a:prstGeom>
        </p:spPr>
      </p:pic>
    </p:spTree>
    <p:extLst>
      <p:ext uri="{BB962C8B-B14F-4D97-AF65-F5344CB8AC3E}">
        <p14:creationId xmlns:p14="http://schemas.microsoft.com/office/powerpoint/2010/main" val="2157456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a:extLst>
              <a:ext uri="{FF2B5EF4-FFF2-40B4-BE49-F238E27FC236}">
                <a16:creationId xmlns:a16="http://schemas.microsoft.com/office/drawing/2014/main" id="{F51F4419-90DD-E73A-1181-DE7236CE5CDF}"/>
              </a:ext>
            </a:extLst>
          </p:cNvPr>
          <p:cNvSpPr>
            <a:spLocks noGrp="1"/>
          </p:cNvSpPr>
          <p:nvPr>
            <p:ph type="sldNum" sz="quarter" idx="4"/>
          </p:nvPr>
        </p:nvSpPr>
        <p:spPr/>
        <p:txBody>
          <a:bodyPr/>
          <a:lstStyle/>
          <a:p>
            <a:fld id="{294A09A9-5501-47C1-A89A-A340965A2BE2}" type="slidenum">
              <a:rPr lang="en-US" altLang="ko-KR" smtClean="0"/>
              <a:pPr/>
              <a:t>16</a:t>
            </a:fld>
            <a:endParaRPr lang="ko-KR" altLang="en-US">
              <a:latin typeface="맑은 고딕" panose="020B0503020000020004" pitchFamily="50" charset="-127"/>
            </a:endParaRPr>
          </a:p>
        </p:txBody>
      </p:sp>
      <p:sp>
        <p:nvSpPr>
          <p:cNvPr id="28" name="텍스트 개체 틀 24">
            <a:extLst>
              <a:ext uri="{FF2B5EF4-FFF2-40B4-BE49-F238E27FC236}">
                <a16:creationId xmlns:a16="http://schemas.microsoft.com/office/drawing/2014/main" id="{3F698AF5-0DF5-A27D-EA1B-69210EA3B15E}"/>
              </a:ext>
            </a:extLst>
          </p:cNvPr>
          <p:cNvSpPr txBox="1">
            <a:spLocks/>
          </p:cNvSpPr>
          <p:nvPr/>
        </p:nvSpPr>
        <p:spPr>
          <a:xfrm>
            <a:off x="761917" y="517972"/>
            <a:ext cx="2956560" cy="1333500"/>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8800" b="1" kern="1200">
                <a:solidFill>
                  <a:schemeClr val="bg1"/>
                </a:solidFill>
                <a:latin typeface="맑은 고딕" panose="020B0503020000020004" pitchFamily="50" charset="-127"/>
                <a:ea typeface="맑은 고딕" panose="020B0503020000020004" pitchFamily="50" charset="-127"/>
                <a:cs typeface="+mn-cs"/>
              </a:defRPr>
            </a:lvl1pPr>
            <a:lvl2pPr marL="685800" indent="-228600" algn="l" defTabSz="914400" rtl="0" eaLnBrk="1" latinLnBrk="1" hangingPunct="1">
              <a:lnSpc>
                <a:spcPct val="15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lnSpc>
                <a:spcPct val="15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endParaRPr kumimoji="0" lang="en-US" altLang="ko-KR" sz="8800" b="1" i="0" u="none" strike="noStrike" kern="1200" cap="none" spc="0" normalizeH="0" baseline="0" noProof="0" dirty="0">
              <a:ln>
                <a:noFill/>
              </a:ln>
              <a:solidFill>
                <a:sysClr val="window" lastClr="FFFFFF"/>
              </a:solidFill>
              <a:effectLst/>
              <a:uLnTx/>
              <a:uFillTx/>
              <a:latin typeface="맑은 고딕" panose="020B0503020000020004" pitchFamily="50" charset="-127"/>
              <a:ea typeface="맑은 고딕" panose="020B0503020000020004" pitchFamily="50" charset="-127"/>
              <a:cs typeface="+mn-cs"/>
            </a:endParaRPr>
          </a:p>
        </p:txBody>
      </p:sp>
      <p:sp>
        <p:nvSpPr>
          <p:cNvPr id="29" name="제목 17">
            <a:extLst>
              <a:ext uri="{FF2B5EF4-FFF2-40B4-BE49-F238E27FC236}">
                <a16:creationId xmlns:a16="http://schemas.microsoft.com/office/drawing/2014/main" id="{C62CDB7A-CF00-CEB5-FC1E-BF6B66E1A5A4}"/>
              </a:ext>
            </a:extLst>
          </p:cNvPr>
          <p:cNvSpPr txBox="1">
            <a:spLocks/>
          </p:cNvSpPr>
          <p:nvPr/>
        </p:nvSpPr>
        <p:spPr>
          <a:xfrm>
            <a:off x="1384960" y="1217538"/>
            <a:ext cx="6724897" cy="191422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lang="en-US" sz="4400" kern="1200">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pPr rtl="0"/>
            <a: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Pre-trained Models: Past, Present, and Future</a:t>
            </a:r>
          </a:p>
        </p:txBody>
      </p:sp>
      <p:pic>
        <p:nvPicPr>
          <p:cNvPr id="31" name="그림 개체 틀 26" descr="코코넛, 아바카도, 꿀 등 뷰티제품에서 흔히 볼 수 있는 음식입니다.&#10;">
            <a:extLst>
              <a:ext uri="{FF2B5EF4-FFF2-40B4-BE49-F238E27FC236}">
                <a16:creationId xmlns:a16="http://schemas.microsoft.com/office/drawing/2014/main" id="{BFCD7FDD-3B6A-E846-D006-D2D9169D98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096000" y="3140665"/>
            <a:ext cx="4953000" cy="3090862"/>
          </a:xfrm>
          <a:prstGeom prst="rect">
            <a:avLst/>
          </a:prstGeom>
        </p:spPr>
      </p:pic>
      <p:sp>
        <p:nvSpPr>
          <p:cNvPr id="10" name="TextBox 9">
            <a:extLst>
              <a:ext uri="{FF2B5EF4-FFF2-40B4-BE49-F238E27FC236}">
                <a16:creationId xmlns:a16="http://schemas.microsoft.com/office/drawing/2014/main" id="{CE361916-7D8A-7F47-E194-116BA29A730D}"/>
              </a:ext>
            </a:extLst>
          </p:cNvPr>
          <p:cNvSpPr txBox="1"/>
          <p:nvPr/>
        </p:nvSpPr>
        <p:spPr>
          <a:xfrm>
            <a:off x="1384960" y="3275750"/>
            <a:ext cx="4347625" cy="923330"/>
          </a:xfrm>
          <a:prstGeom prst="rect">
            <a:avLst/>
          </a:prstGeom>
          <a:noFill/>
        </p:spPr>
        <p:txBody>
          <a:bodyPr wrap="square">
            <a:spAutoFit/>
          </a:bodyPr>
          <a:lstStyle/>
          <a:p>
            <a:r>
              <a:rPr lang="en-US" altLang="ko-KR" dirty="0"/>
              <a:t>Based on the paper Han Xu et al. (2021), https://</a:t>
            </a:r>
            <a:r>
              <a:rPr lang="en-US" altLang="ko-KR" dirty="0" err="1"/>
              <a:t>www.sciencedirect.com</a:t>
            </a:r>
            <a:r>
              <a:rPr lang="en-US" altLang="ko-KR" dirty="0"/>
              <a:t>/science/article/</a:t>
            </a:r>
            <a:r>
              <a:rPr lang="en-US" altLang="ko-KR" dirty="0" err="1"/>
              <a:t>pii</a:t>
            </a:r>
            <a:r>
              <a:rPr lang="en-US" altLang="ko-KR" dirty="0"/>
              <a:t>/S2666651021000231</a:t>
            </a:r>
            <a:endParaRPr lang="ko-KR" altLang="en-US" dirty="0"/>
          </a:p>
        </p:txBody>
      </p:sp>
    </p:spTree>
    <p:extLst>
      <p:ext uri="{BB962C8B-B14F-4D97-AF65-F5344CB8AC3E}">
        <p14:creationId xmlns:p14="http://schemas.microsoft.com/office/powerpoint/2010/main" val="223872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n-US" altLang="ko-KR" smtClean="0">
                <a:latin typeface="맑은 고딕" panose="020B0503020000020004" pitchFamily="50" charset="-127"/>
                <a:ea typeface="맑은 고딕" panose="020B0503020000020004" pitchFamily="50" charset="-127"/>
              </a:rPr>
              <a:pPr rtl="0"/>
              <a:t>17</a:t>
            </a:fld>
            <a:endParaRPr lang="ko-KR" altLang="en-US">
              <a:latin typeface="맑은 고딕" panose="020B0503020000020004" pitchFamily="50" charset="-127"/>
              <a:ea typeface="맑은 고딕" panose="020B0503020000020004" pitchFamily="50" charset="-127"/>
            </a:endParaRPr>
          </a:p>
        </p:txBody>
      </p:sp>
      <p:graphicFrame>
        <p:nvGraphicFramePr>
          <p:cNvPr id="6" name="표 4">
            <a:extLst>
              <a:ext uri="{FF2B5EF4-FFF2-40B4-BE49-F238E27FC236}">
                <a16:creationId xmlns:a16="http://schemas.microsoft.com/office/drawing/2014/main" id="{F6D0BA07-9341-4D40-9F2B-C742160FEE54}"/>
              </a:ext>
            </a:extLst>
          </p:cNvPr>
          <p:cNvGraphicFramePr>
            <a:graphicFrameLocks/>
          </p:cNvGraphicFramePr>
          <p:nvPr/>
        </p:nvGraphicFramePr>
        <p:xfrm>
          <a:off x="238868" y="189623"/>
          <a:ext cx="11476758" cy="6431280"/>
        </p:xfrm>
        <a:graphic>
          <a:graphicData uri="http://schemas.openxmlformats.org/drawingml/2006/table">
            <a:tbl>
              <a:tblPr firstRow="1">
                <a:tableStyleId>{5C22544A-7EE6-4342-B048-85BDC9FD1C3A}</a:tableStyleId>
              </a:tblPr>
              <a:tblGrid>
                <a:gridCol w="3751241">
                  <a:extLst>
                    <a:ext uri="{9D8B030D-6E8A-4147-A177-3AD203B41FA5}">
                      <a16:colId xmlns:a16="http://schemas.microsoft.com/office/drawing/2014/main" val="1689330750"/>
                    </a:ext>
                  </a:extLst>
                </a:gridCol>
                <a:gridCol w="4813296">
                  <a:extLst>
                    <a:ext uri="{9D8B030D-6E8A-4147-A177-3AD203B41FA5}">
                      <a16:colId xmlns:a16="http://schemas.microsoft.com/office/drawing/2014/main" val="2660631934"/>
                    </a:ext>
                  </a:extLst>
                </a:gridCol>
                <a:gridCol w="2912221">
                  <a:extLst>
                    <a:ext uri="{9D8B030D-6E8A-4147-A177-3AD203B41FA5}">
                      <a16:colId xmlns:a16="http://schemas.microsoft.com/office/drawing/2014/main" val="3909717689"/>
                    </a:ext>
                  </a:extLst>
                </a:gridCol>
              </a:tblGrid>
              <a:tr h="351385">
                <a:tc>
                  <a:txBody>
                    <a:bodyPr/>
                    <a:lstStyle/>
                    <a:p>
                      <a:pPr rtl="0"/>
                      <a:r>
                        <a:rPr lang="en-US" altLang="ko-KR" noProof="0" dirty="0">
                          <a:solidFill>
                            <a:schemeClr val="accent1">
                              <a:lumMod val="25000"/>
                            </a:schemeClr>
                          </a:solidFill>
                          <a:latin typeface="맑은 고딕" panose="020B0503020000020004" pitchFamily="50" charset="-127"/>
                          <a:ea typeface="맑은 고딕" panose="020B0503020000020004" pitchFamily="50" charset="-127"/>
                          <a:cs typeface="Biome Light" panose="020B0303030204020804" pitchFamily="34" charset="0"/>
                        </a:rPr>
                        <a:t>4 Important Directions of PTMs</a:t>
                      </a:r>
                      <a:endParaRPr lang="ko-KR" altLang="en-US" noProof="0" dirty="0">
                        <a:solidFill>
                          <a:schemeClr val="accent1">
                            <a:lumMod val="25000"/>
                          </a:schemeClr>
                        </a:solidFill>
                        <a:latin typeface="맑은 고딕" panose="020B0503020000020004" pitchFamily="50" charset="-127"/>
                        <a:ea typeface="맑은 고딕" panose="020B0503020000020004" pitchFamily="50" charset="-127"/>
                        <a:cs typeface="Biome Light" panose="020B0303030204020804" pitchFamily="34" charset="0"/>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a:r>
                        <a:rPr lang="en-US" altLang="ko-KR" sz="1600" noProof="0" dirty="0">
                          <a:latin typeface="맑은 고딕" panose="020B0503020000020004" pitchFamily="50" charset="-127"/>
                          <a:ea typeface="맑은 고딕" panose="020B0503020000020004" pitchFamily="50" charset="-127"/>
                          <a:cs typeface="Biome Light" panose="020B0303030204020804" pitchFamily="34" charset="0"/>
                        </a:rPr>
                        <a:t>The details of various latest PTMs</a:t>
                      </a:r>
                      <a:endParaRPr lang="ko-KR" altLang="en-US" sz="1600" noProof="0" dirty="0">
                        <a:latin typeface="맑은 고딕" panose="020B0503020000020004" pitchFamily="50" charset="-127"/>
                        <a:ea typeface="맑은 고딕" panose="020B0503020000020004" pitchFamily="50" charset="-127"/>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a:r>
                        <a:rPr lang="en-US" altLang="ko-KR" sz="1600" noProof="0" dirty="0">
                          <a:latin typeface="맑은 고딕" panose="020B0503020000020004" pitchFamily="50" charset="-127"/>
                          <a:ea typeface="맑은 고딕" panose="020B0503020000020004" pitchFamily="50" charset="-127"/>
                          <a:cs typeface="Biome Light" panose="020B0303030204020804" pitchFamily="34" charset="0"/>
                        </a:rPr>
                        <a:t>PTMs</a:t>
                      </a:r>
                      <a:endParaRPr lang="ko-KR" altLang="en-US" sz="1600" noProof="0" dirty="0">
                        <a:latin typeface="맑은 고딕" panose="020B0503020000020004" pitchFamily="50" charset="-127"/>
                        <a:ea typeface="맑은 고딕" panose="020B0503020000020004" pitchFamily="50" charset="-127"/>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9928716"/>
                  </a:ext>
                </a:extLst>
              </a:tr>
              <a:tr h="292821">
                <a:tc rowSpan="4">
                  <a:txBody>
                    <a:bodyPr/>
                    <a:lstStyle/>
                    <a:p>
                      <a:pPr rtl="0"/>
                      <a:r>
                        <a:rPr lang="en-US" altLang="ko-KR" sz="16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Designing Effective Architecture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Combining Autoregressive and Autoencoding Modeling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XLNet</a:t>
                      </a:r>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GLM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60208656"/>
                  </a:ext>
                </a:extLst>
              </a:tr>
              <a:tr h="292821">
                <a:tc vMerge="1">
                  <a:txBody>
                    <a:bodyPr/>
                    <a:lstStyle/>
                    <a:p>
                      <a:pPr latinLnBrk="1"/>
                      <a:endParaRPr lang="ko-KR" altLang="en-US"/>
                    </a:p>
                  </a:txBody>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Applying Generalized Encoder-Decoder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MASS, BART, PEGASUS, 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423574276"/>
                  </a:ext>
                </a:extLst>
              </a:tr>
              <a:tr h="292821">
                <a:tc vMerge="1">
                  <a:txBody>
                    <a:bodyPr/>
                    <a:lstStyle/>
                    <a:p>
                      <a:pPr latinLnBrk="1"/>
                      <a:endParaRPr lang="ko-KR" altLang="en-US"/>
                    </a:p>
                  </a:txBody>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Cognitive-Inspired Architectures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LAMA,REALM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47797420"/>
                  </a:ext>
                </a:extLst>
              </a:tr>
              <a:tr h="292821">
                <a:tc vMerge="1">
                  <a:txBody>
                    <a:bodyPr/>
                    <a:lstStyle/>
                    <a:p>
                      <a:pPr latinLnBrk="1"/>
                      <a:endParaRPr lang="ko-KR" altLang="en-US"/>
                    </a:p>
                  </a:txBody>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More Variants of Existing PTMs: Masking Strategy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SpanBERT</a:t>
                      </a:r>
                      <a:endPar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904928161"/>
                  </a:ext>
                </a:extLst>
              </a:tr>
              <a:tr h="292821">
                <a:tc rowSpan="3">
                  <a:txBody>
                    <a:bodyPr/>
                    <a:lstStyle/>
                    <a:p>
                      <a:pPr rtl="0"/>
                      <a:r>
                        <a:rPr lang="en-US" altLang="ko-KR" sz="16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Utilizing Multi-Source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Multilingual Pre-Training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Unicoder</a:t>
                      </a:r>
                      <a:endPar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34243071"/>
                  </a:ext>
                </a:extLst>
              </a:tr>
              <a:tr h="497796">
                <a:tc vMerge="1">
                  <a:txBody>
                    <a:bodyPr/>
                    <a:lstStyle/>
                    <a:p>
                      <a:pPr latinLnBrk="1"/>
                      <a:endParaRPr lang="ko-KR" altLang="en-US"/>
                    </a:p>
                  </a:txBody>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Multimodal Pre-training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ViLBERT</a:t>
                      </a:r>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a:t>
                      </a:r>
                      <a:r>
                        <a:rPr lang="en-US" altLang="ko-KR" sz="1400"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Unicoder</a:t>
                      </a:r>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-VL, CLIP, </a:t>
                      </a:r>
                      <a:b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DALL-E, </a:t>
                      </a:r>
                      <a:r>
                        <a:rPr lang="en-US" altLang="ko-KR" sz="1400"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CogView</a:t>
                      </a:r>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a:t>
                      </a:r>
                      <a:r>
                        <a:rPr lang="en-US" altLang="ko-KR" sz="1400"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codeGen</a:t>
                      </a:r>
                      <a:endPar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35602257"/>
                  </a:ext>
                </a:extLst>
              </a:tr>
              <a:tr h="497796">
                <a:tc vMerge="1">
                  <a:txBody>
                    <a:bodyPr/>
                    <a:lstStyle/>
                    <a:p>
                      <a:pPr latinLnBrk="1"/>
                      <a:endParaRPr lang="ko-KR" altLang="en-US"/>
                    </a:p>
                  </a:txBody>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Knowledge-Enhanced Pre-Training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KEPLER, ERNIE, </a:t>
                      </a:r>
                      <a:r>
                        <a:rPr lang="en-US" altLang="ko-KR" sz="1400"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KnowBERT</a:t>
                      </a:r>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KGLM,</a:t>
                      </a:r>
                      <a:b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Commonsense story generation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84936971"/>
                  </a:ext>
                </a:extLst>
              </a:tr>
              <a:tr h="292821">
                <a:tc rowSpan="3">
                  <a:txBody>
                    <a:bodyPr/>
                    <a:lstStyle/>
                    <a:p>
                      <a:pPr rtl="0"/>
                      <a:r>
                        <a:rPr lang="en-US" altLang="ko-KR" sz="16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Improving Computational Efficiency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System-Level Optimization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Megatron-LM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5808797"/>
                  </a:ext>
                </a:extLst>
              </a:tr>
              <a:tr h="497796">
                <a:tc vMerge="1">
                  <a:txBody>
                    <a:bodyPr/>
                    <a:lstStyle/>
                    <a:p>
                      <a:pPr latinLnBrk="1"/>
                      <a:endParaRPr lang="ko-KR" altLang="en-US"/>
                    </a:p>
                  </a:txBody>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Efficient Pre-Training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Train no Evil, Progressive layer dropout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2315232"/>
                  </a:ext>
                </a:extLst>
              </a:tr>
              <a:tr h="497796">
                <a:tc vMerge="1">
                  <a:txBody>
                    <a:bodyPr/>
                    <a:lstStyle/>
                    <a:p>
                      <a:pPr latinLnBrk="1"/>
                      <a:endParaRPr lang="ko-KR" altLang="en-US"/>
                    </a:p>
                  </a:txBody>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Model Compression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ALBERT, Compressing BERT, </a:t>
                      </a:r>
                      <a:r>
                        <a:rPr lang="en-US" altLang="ko-KR" sz="1400"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DistillBERT</a:t>
                      </a:r>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MINILM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9679726"/>
                  </a:ext>
                </a:extLst>
              </a:tr>
              <a:tr h="497796">
                <a:tc rowSpan="5">
                  <a:txBody>
                    <a:bodyPr/>
                    <a:lstStyle/>
                    <a:p>
                      <a:pPr rtl="0"/>
                      <a:r>
                        <a:rPr lang="en-US" altLang="ko-KR" sz="16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Interpretation and </a:t>
                      </a:r>
                      <a:br>
                        <a:rPr lang="en-US" altLang="ko-KR" sz="16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16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Theoretical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Knowledge of PTMs: Linguistic Knowledge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Word/contextual representation,</a:t>
                      </a:r>
                      <a:b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BERT structure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72276509"/>
                  </a:ext>
                </a:extLst>
              </a:tr>
              <a:tr h="292821">
                <a:tc vMerge="1">
                  <a:txBody>
                    <a:bodyPr/>
                    <a:lstStyle/>
                    <a:p>
                      <a:pPr latinLnBrk="1"/>
                      <a:endParaRPr lang="ko-KR" altLang="en-US"/>
                    </a:p>
                  </a:txBody>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Knowledge of PTMs: World Knowledge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Evaluate commonsense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494153876"/>
                  </a:ext>
                </a:extLst>
              </a:tr>
              <a:tr h="497796">
                <a:tc vMerge="1">
                  <a:txBody>
                    <a:bodyPr/>
                    <a:lstStyle/>
                    <a:p>
                      <a:pPr latinLnBrk="1"/>
                      <a:endParaRPr lang="ko-KR" altLang="en-US"/>
                    </a:p>
                  </a:txBody>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Robustness of PTMs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Trick me if you can, </a:t>
                      </a:r>
                      <a:b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BERT’s robustness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0188186"/>
                  </a:ext>
                </a:extLst>
              </a:tr>
              <a:tr h="292821">
                <a:tc vMerge="1">
                  <a:txBody>
                    <a:bodyPr/>
                    <a:lstStyle/>
                    <a:p>
                      <a:pPr latinLnBrk="1"/>
                      <a:endParaRPr lang="ko-KR" altLang="en-US"/>
                    </a:p>
                  </a:txBody>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Structural Sparsity of PTMs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BERT’s structure sparsity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11923986"/>
                  </a:ext>
                </a:extLst>
              </a:tr>
              <a:tr h="497796">
                <a:tc vMerge="1">
                  <a:txBody>
                    <a:bodyPr/>
                    <a:lstStyle/>
                    <a:p>
                      <a:pPr latinLnBrk="1"/>
                      <a:endParaRPr lang="ko-KR" altLang="en-US"/>
                    </a:p>
                  </a:txBody>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Theoretical Analysis of PTMs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a:r>
                        <a:rPr lang="en-US" altLang="ko-KR" sz="1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Theoretical Analysis of Unsupervised PTM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6950718"/>
                  </a:ext>
                </a:extLst>
              </a:tr>
            </a:tbl>
          </a:graphicData>
        </a:graphic>
      </p:graphicFrame>
    </p:spTree>
    <p:extLst>
      <p:ext uri="{BB962C8B-B14F-4D97-AF65-F5344CB8AC3E}">
        <p14:creationId xmlns:p14="http://schemas.microsoft.com/office/powerpoint/2010/main" val="2865516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a:extLst>
              <a:ext uri="{FF2B5EF4-FFF2-40B4-BE49-F238E27FC236}">
                <a16:creationId xmlns:a16="http://schemas.microsoft.com/office/drawing/2014/main" id="{F51F4419-90DD-E73A-1181-DE7236CE5CDF}"/>
              </a:ext>
            </a:extLst>
          </p:cNvPr>
          <p:cNvSpPr>
            <a:spLocks noGrp="1"/>
          </p:cNvSpPr>
          <p:nvPr>
            <p:ph type="sldNum" sz="quarter" idx="4"/>
          </p:nvPr>
        </p:nvSpPr>
        <p:spPr/>
        <p:txBody>
          <a:bodyPr/>
          <a:lstStyle/>
          <a:p>
            <a:fld id="{294A09A9-5501-47C1-A89A-A340965A2BE2}" type="slidenum">
              <a:rPr lang="en-US" altLang="ko-KR" smtClean="0"/>
              <a:pPr/>
              <a:t>18</a:t>
            </a:fld>
            <a:endParaRPr lang="ko-KR" altLang="en-US">
              <a:latin typeface="맑은 고딕" panose="020B0503020000020004" pitchFamily="50" charset="-127"/>
            </a:endParaRPr>
          </a:p>
        </p:txBody>
      </p:sp>
      <p:sp>
        <p:nvSpPr>
          <p:cNvPr id="28" name="텍스트 개체 틀 24">
            <a:extLst>
              <a:ext uri="{FF2B5EF4-FFF2-40B4-BE49-F238E27FC236}">
                <a16:creationId xmlns:a16="http://schemas.microsoft.com/office/drawing/2014/main" id="{3F698AF5-0DF5-A27D-EA1B-69210EA3B15E}"/>
              </a:ext>
            </a:extLst>
          </p:cNvPr>
          <p:cNvSpPr txBox="1">
            <a:spLocks/>
          </p:cNvSpPr>
          <p:nvPr/>
        </p:nvSpPr>
        <p:spPr>
          <a:xfrm>
            <a:off x="761917" y="517972"/>
            <a:ext cx="2956560" cy="1333500"/>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8800" b="1" kern="1200">
                <a:solidFill>
                  <a:schemeClr val="bg1"/>
                </a:solidFill>
                <a:latin typeface="맑은 고딕" panose="020B0503020000020004" pitchFamily="50" charset="-127"/>
                <a:ea typeface="맑은 고딕" panose="020B0503020000020004" pitchFamily="50" charset="-127"/>
                <a:cs typeface="+mn-cs"/>
              </a:defRPr>
            </a:lvl1pPr>
            <a:lvl2pPr marL="685800" indent="-228600" algn="l" defTabSz="914400" rtl="0" eaLnBrk="1" latinLnBrk="1" hangingPunct="1">
              <a:lnSpc>
                <a:spcPct val="15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lnSpc>
                <a:spcPct val="15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8800" b="1" i="0" u="none" strike="noStrike" kern="1200" cap="none" spc="0" normalizeH="0" baseline="0" noProof="0" dirty="0">
                <a:ln>
                  <a:noFill/>
                </a:ln>
                <a:solidFill>
                  <a:sysClr val="window" lastClr="FFFFFF"/>
                </a:solidFill>
                <a:effectLst/>
                <a:uLnTx/>
                <a:uFillTx/>
                <a:latin typeface="맑은 고딕" panose="020B0503020000020004" pitchFamily="50" charset="-127"/>
                <a:ea typeface="맑은 고딕" panose="020B0503020000020004" pitchFamily="50" charset="-127"/>
                <a:cs typeface="+mn-cs"/>
              </a:rPr>
              <a:t>01</a:t>
            </a:r>
          </a:p>
        </p:txBody>
      </p:sp>
      <p:sp>
        <p:nvSpPr>
          <p:cNvPr id="29" name="제목 17">
            <a:extLst>
              <a:ext uri="{FF2B5EF4-FFF2-40B4-BE49-F238E27FC236}">
                <a16:creationId xmlns:a16="http://schemas.microsoft.com/office/drawing/2014/main" id="{C62CDB7A-CF00-CEB5-FC1E-BF6B66E1A5A4}"/>
              </a:ext>
            </a:extLst>
          </p:cNvPr>
          <p:cNvSpPr txBox="1">
            <a:spLocks/>
          </p:cNvSpPr>
          <p:nvPr/>
        </p:nvSpPr>
        <p:spPr>
          <a:xfrm>
            <a:off x="1384960" y="1217538"/>
            <a:ext cx="3935647" cy="191422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lang="en-US" sz="4400" kern="1200">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pPr rtl="0"/>
            <a: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Designing Effective Architecture</a:t>
            </a:r>
          </a:p>
        </p:txBody>
      </p:sp>
      <p:pic>
        <p:nvPicPr>
          <p:cNvPr id="31" name="그림 개체 틀 26" descr="코코넛, 아바카도, 꿀 등 뷰티제품에서 흔히 볼 수 있는 음식입니다.&#10;">
            <a:extLst>
              <a:ext uri="{FF2B5EF4-FFF2-40B4-BE49-F238E27FC236}">
                <a16:creationId xmlns:a16="http://schemas.microsoft.com/office/drawing/2014/main" id="{BFCD7FDD-3B6A-E846-D006-D2D9169D98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096000" y="3140665"/>
            <a:ext cx="4953000" cy="3090862"/>
          </a:xfrm>
          <a:prstGeom prst="rect">
            <a:avLst/>
          </a:prstGeom>
        </p:spPr>
      </p:pic>
      <p:sp>
        <p:nvSpPr>
          <p:cNvPr id="10" name="TextBox 9">
            <a:extLst>
              <a:ext uri="{FF2B5EF4-FFF2-40B4-BE49-F238E27FC236}">
                <a16:creationId xmlns:a16="http://schemas.microsoft.com/office/drawing/2014/main" id="{CE361916-7D8A-7F47-E194-116BA29A730D}"/>
              </a:ext>
            </a:extLst>
          </p:cNvPr>
          <p:cNvSpPr txBox="1"/>
          <p:nvPr/>
        </p:nvSpPr>
        <p:spPr>
          <a:xfrm>
            <a:off x="1384960" y="3275750"/>
            <a:ext cx="4347625" cy="646331"/>
          </a:xfrm>
          <a:prstGeom prst="rect">
            <a:avLst/>
          </a:prstGeom>
          <a:noFill/>
        </p:spPr>
        <p:txBody>
          <a:bodyPr wrap="square">
            <a:spAutoFit/>
          </a:bodyPr>
          <a:lstStyle/>
          <a:p>
            <a:r>
              <a:rPr lang="en-US" altLang="ko-KR" sz="1800" i="0" strike="noStrike" baseline="0" dirty="0">
                <a:solidFill>
                  <a:srgbClr val="000000"/>
                </a:solidFill>
                <a:latin typeface="Avenir Next LT Pro" panose="020B0504020202020204" pitchFamily="34" charset="0"/>
              </a:rPr>
              <a:t>Improve the model architectures and explore novel pre-training tasks</a:t>
            </a:r>
            <a:endParaRPr lang="ko-KR" altLang="en-US" dirty="0"/>
          </a:p>
        </p:txBody>
      </p:sp>
    </p:spTree>
    <p:extLst>
      <p:ext uri="{BB962C8B-B14F-4D97-AF65-F5344CB8AC3E}">
        <p14:creationId xmlns:p14="http://schemas.microsoft.com/office/powerpoint/2010/main" val="355635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3A2C24B4-3D32-8B4A-84A3-04A0BFD295E0}"/>
              </a:ext>
            </a:extLst>
          </p:cNvPr>
          <p:cNvSpPr>
            <a:spLocks noGrp="1"/>
          </p:cNvSpPr>
          <p:nvPr>
            <p:ph type="title"/>
          </p:nvPr>
        </p:nvSpPr>
        <p:spPr>
          <a:xfrm>
            <a:off x="586478" y="1683756"/>
            <a:ext cx="3115265" cy="2396359"/>
          </a:xfrm>
        </p:spPr>
        <p:txBody>
          <a:bodyPr anchor="b">
            <a:normAutofit/>
          </a:bodyPr>
          <a:lstStyle/>
          <a:p>
            <a:pPr algn="r"/>
            <a:r>
              <a:rPr lang="en-US" altLang="ko-KR" sz="4000">
                <a:solidFill>
                  <a:srgbClr val="FFFFFF"/>
                </a:solidFill>
              </a:rPr>
              <a:t>Design effective architecture</a:t>
            </a:r>
            <a:endParaRPr lang="ko-KR" altLang="en-US" sz="4000">
              <a:solidFill>
                <a:srgbClr val="FFFFFF"/>
              </a:solidFill>
            </a:endParaRPr>
          </a:p>
        </p:txBody>
      </p:sp>
      <p:sp>
        <p:nvSpPr>
          <p:cNvPr id="5" name="바닥글 개체 틀 4">
            <a:extLst>
              <a:ext uri="{FF2B5EF4-FFF2-40B4-BE49-F238E27FC236}">
                <a16:creationId xmlns:a16="http://schemas.microsoft.com/office/drawing/2014/main" id="{E07A4CF5-3998-3C0D-5724-79411F3C5F9C}"/>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kumimoji="1" lang="ko-KR" altLang="en-US" sz="1100">
                <a:solidFill>
                  <a:srgbClr val="FFFFFF"/>
                </a:solidFill>
              </a:rPr>
              <a:t>자연어처리의 최신동향</a:t>
            </a:r>
            <a:r>
              <a:rPr kumimoji="1" lang="en-US" altLang="ko-KR" sz="1100">
                <a:solidFill>
                  <a:srgbClr val="FFFFFF"/>
                </a:solidFill>
              </a:rPr>
              <a:t>-3: </a:t>
            </a:r>
            <a:r>
              <a:rPr kumimoji="1" lang="en" altLang="ko-KR" sz="1100">
                <a:solidFill>
                  <a:srgbClr val="FFFFFF"/>
                </a:solidFill>
              </a:rPr>
              <a:t>Transformer</a:t>
            </a:r>
            <a:r>
              <a:rPr kumimoji="1" lang="ko-KR" altLang="en-US" sz="1100">
                <a:solidFill>
                  <a:srgbClr val="FFFFFF"/>
                </a:solidFill>
              </a:rPr>
              <a:t>기반의 사전학습모델들 </a:t>
            </a:r>
            <a:endParaRPr kumimoji="1" lang="ko-Kore-KR" altLang="en-US" sz="1100">
              <a:solidFill>
                <a:srgbClr val="FFFFFF"/>
              </a:solidFill>
            </a:endParaRPr>
          </a:p>
        </p:txBody>
      </p:sp>
      <p:sp>
        <p:nvSpPr>
          <p:cNvPr id="4" name="슬라이드 번호 개체 틀 3">
            <a:extLst>
              <a:ext uri="{FF2B5EF4-FFF2-40B4-BE49-F238E27FC236}">
                <a16:creationId xmlns:a16="http://schemas.microsoft.com/office/drawing/2014/main" id="{168F6A02-3532-980A-2081-40023582D2CF}"/>
              </a:ext>
            </a:extLst>
          </p:cNvPr>
          <p:cNvSpPr>
            <a:spLocks noGrp="1"/>
          </p:cNvSpPr>
          <p:nvPr>
            <p:ph type="sldNum" sz="quarter" idx="12"/>
          </p:nvPr>
        </p:nvSpPr>
        <p:spPr>
          <a:xfrm>
            <a:off x="11704320" y="6455664"/>
            <a:ext cx="448056" cy="365125"/>
          </a:xfrm>
        </p:spPr>
        <p:txBody>
          <a:bodyPr>
            <a:normAutofit/>
          </a:bodyPr>
          <a:lstStyle/>
          <a:p>
            <a:pPr>
              <a:spcAft>
                <a:spcPts val="600"/>
              </a:spcAft>
            </a:pPr>
            <a:fld id="{8967D654-9F61-43EA-8344-FB63D58665B5}" type="slidenum">
              <a:rPr lang="ko-KR" altLang="en-US" sz="1100">
                <a:solidFill>
                  <a:schemeClr val="tx1">
                    <a:lumMod val="50000"/>
                    <a:lumOff val="50000"/>
                  </a:schemeClr>
                </a:solidFill>
              </a:rPr>
              <a:pPr>
                <a:spcAft>
                  <a:spcPts val="600"/>
                </a:spcAft>
              </a:pPr>
              <a:t>19</a:t>
            </a:fld>
            <a:endParaRPr lang="ko-KR" altLang="en-US" sz="1100">
              <a:solidFill>
                <a:schemeClr val="tx1">
                  <a:lumMod val="50000"/>
                  <a:lumOff val="50000"/>
                </a:schemeClr>
              </a:solidFill>
            </a:endParaRPr>
          </a:p>
        </p:txBody>
      </p:sp>
      <p:graphicFrame>
        <p:nvGraphicFramePr>
          <p:cNvPr id="16" name="내용 개체 틀 2">
            <a:extLst>
              <a:ext uri="{FF2B5EF4-FFF2-40B4-BE49-F238E27FC236}">
                <a16:creationId xmlns:a16="http://schemas.microsoft.com/office/drawing/2014/main" id="{E5173A27-F164-B838-052C-4427461AAF06}"/>
              </a:ext>
            </a:extLst>
          </p:cNvPr>
          <p:cNvGraphicFramePr>
            <a:graphicFrameLocks noGrp="1"/>
          </p:cNvGraphicFramePr>
          <p:nvPr>
            <p:ph idx="1"/>
            <p:extLst>
              <p:ext uri="{D42A27DB-BD31-4B8C-83A1-F6EECF244321}">
                <p14:modId xmlns:p14="http://schemas.microsoft.com/office/powerpoint/2010/main" val="368419332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517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E7AE86D-D6FD-5113-5317-248152CB98DC}"/>
              </a:ext>
            </a:extLst>
          </p:cNvPr>
          <p:cNvPicPr>
            <a:picLocks noChangeAspect="1"/>
          </p:cNvPicPr>
          <p:nvPr/>
        </p:nvPicPr>
        <p:blipFill rotWithShape="1">
          <a:blip r:embed="rId3">
            <a:alphaModFix amt="35000"/>
          </a:blip>
          <a:srcRect t="7614" r="1" b="15622"/>
          <a:stretch/>
        </p:blipFill>
        <p:spPr>
          <a:xfrm>
            <a:off x="1520818" y="857258"/>
            <a:ext cx="9147182" cy="5143493"/>
          </a:xfrm>
          <a:prstGeom prst="rect">
            <a:avLst/>
          </a:prstGeom>
        </p:spPr>
      </p:pic>
      <p:sp>
        <p:nvSpPr>
          <p:cNvPr id="2" name="제목 1">
            <a:extLst>
              <a:ext uri="{FF2B5EF4-FFF2-40B4-BE49-F238E27FC236}">
                <a16:creationId xmlns:a16="http://schemas.microsoft.com/office/drawing/2014/main" id="{5508BB27-5AF3-084D-9205-F3955588E299}"/>
              </a:ext>
            </a:extLst>
          </p:cNvPr>
          <p:cNvSpPr>
            <a:spLocks noGrp="1"/>
          </p:cNvSpPr>
          <p:nvPr>
            <p:ph type="title"/>
          </p:nvPr>
        </p:nvSpPr>
        <p:spPr>
          <a:xfrm>
            <a:off x="2006600" y="1098552"/>
            <a:ext cx="8178800" cy="851803"/>
          </a:xfrm>
        </p:spPr>
        <p:txBody>
          <a:bodyPr>
            <a:normAutofit fontScale="90000"/>
          </a:bodyPr>
          <a:lstStyle/>
          <a:p>
            <a:r>
              <a:rPr kumimoji="1" lang="ko-Kore-KR" altLang="en-US" sz="1875" dirty="0"/>
              <a:t>자연어처리의</a:t>
            </a:r>
            <a:r>
              <a:rPr kumimoji="1" lang="ko-KR" altLang="en-US" sz="1875" dirty="0"/>
              <a:t> 최신</a:t>
            </a:r>
            <a:r>
              <a:rPr kumimoji="1" lang="en-US" altLang="ko-KR" sz="1875" dirty="0"/>
              <a:t> </a:t>
            </a:r>
            <a:r>
              <a:rPr kumimoji="1" lang="ko-KR" altLang="en-US" sz="1875" dirty="0"/>
              <a:t>동향</a:t>
            </a:r>
            <a:r>
              <a:rPr kumimoji="1" lang="en-US" altLang="ko-KR" sz="1875" dirty="0"/>
              <a:t>: </a:t>
            </a:r>
            <a:br>
              <a:rPr kumimoji="1" lang="en-US" altLang="ko-KR" sz="1875" dirty="0"/>
            </a:br>
            <a:br>
              <a:rPr kumimoji="1" lang="en-US" altLang="ko-KR" sz="1875" dirty="0"/>
            </a:br>
            <a:endParaRPr kumimoji="1" lang="ko-Kore-KR" altLang="en-US" sz="1875" dirty="0"/>
          </a:p>
        </p:txBody>
      </p:sp>
      <p:graphicFrame>
        <p:nvGraphicFramePr>
          <p:cNvPr id="13" name="내용 개체 틀 2">
            <a:extLst>
              <a:ext uri="{FF2B5EF4-FFF2-40B4-BE49-F238E27FC236}">
                <a16:creationId xmlns:a16="http://schemas.microsoft.com/office/drawing/2014/main" id="{4B63F457-E87B-9B09-F875-3CDA7C21DDF0}"/>
              </a:ext>
            </a:extLst>
          </p:cNvPr>
          <p:cNvGraphicFramePr>
            <a:graphicFrameLocks noGrp="1"/>
          </p:cNvGraphicFramePr>
          <p:nvPr>
            <p:ph idx="1"/>
            <p:extLst>
              <p:ext uri="{D42A27DB-BD31-4B8C-83A1-F6EECF244321}">
                <p14:modId xmlns:p14="http://schemas.microsoft.com/office/powerpoint/2010/main" val="4051685526"/>
              </p:ext>
            </p:extLst>
          </p:nvPr>
        </p:nvGraphicFramePr>
        <p:xfrm>
          <a:off x="2006600" y="1700706"/>
          <a:ext cx="8178800" cy="37892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바닥글 개체 틀 2">
            <a:extLst>
              <a:ext uri="{FF2B5EF4-FFF2-40B4-BE49-F238E27FC236}">
                <a16:creationId xmlns:a16="http://schemas.microsoft.com/office/drawing/2014/main" id="{88FF853D-96FF-FF44-B597-5850B7436AEF}"/>
              </a:ext>
            </a:extLst>
          </p:cNvPr>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dirty="0"/>
          </a:p>
        </p:txBody>
      </p:sp>
      <p:sp>
        <p:nvSpPr>
          <p:cNvPr id="4" name="슬라이드 번호 개체 틀 3">
            <a:extLst>
              <a:ext uri="{FF2B5EF4-FFF2-40B4-BE49-F238E27FC236}">
                <a16:creationId xmlns:a16="http://schemas.microsoft.com/office/drawing/2014/main" id="{0CEF26F4-2562-0F40-915B-DD22AC09E3DD}"/>
              </a:ext>
            </a:extLst>
          </p:cNvPr>
          <p:cNvSpPr>
            <a:spLocks noGrp="1"/>
          </p:cNvSpPr>
          <p:nvPr>
            <p:ph type="sldNum" sz="quarter" idx="12"/>
          </p:nvPr>
        </p:nvSpPr>
        <p:spPr/>
        <p:txBody>
          <a:bodyPr/>
          <a:lstStyle/>
          <a:p>
            <a:fld id="{09473AF4-D88F-3F41-8654-7D350C01DD39}" type="slidenum">
              <a:rPr kumimoji="1" lang="ko-Kore-KR" altLang="en-US" smtClean="0"/>
              <a:t>2</a:t>
            </a:fld>
            <a:endParaRPr kumimoji="1" lang="ko-Kore-KR" altLang="en-US" dirty="0"/>
          </a:p>
        </p:txBody>
      </p:sp>
    </p:spTree>
    <p:extLst>
      <p:ext uri="{BB962C8B-B14F-4D97-AF65-F5344CB8AC3E}">
        <p14:creationId xmlns:p14="http://schemas.microsoft.com/office/powerpoint/2010/main" val="581891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fontScale="90000"/>
          </a:bodyPr>
          <a:lstStyle/>
          <a:p>
            <a:pPr rtl="0"/>
            <a:r>
              <a:rPr lang="en-US" altLang="ko-KR" sz="2400" dirty="0">
                <a:latin typeface="나눔고딕 ExtraBold" panose="020D0904000000000000" pitchFamily="50" charset="-127"/>
                <a:ea typeface="나눔고딕 ExtraBold" panose="020D0904000000000000" pitchFamily="50" charset="-127"/>
                <a:cs typeface="+mn-cs"/>
              </a:rPr>
              <a:t>Transformer-XL: Attentive Language Models Beyond </a:t>
            </a:r>
            <a:br>
              <a:rPr lang="en-US" altLang="ko-KR" sz="2400" dirty="0">
                <a:latin typeface="나눔고딕 ExtraBold" panose="020D0904000000000000" pitchFamily="50" charset="-127"/>
                <a:ea typeface="나눔고딕 ExtraBold" panose="020D0904000000000000" pitchFamily="50" charset="-127"/>
                <a:cs typeface="+mn-cs"/>
              </a:rPr>
            </a:br>
            <a:r>
              <a:rPr lang="en-US" altLang="ko-KR" sz="2400" dirty="0">
                <a:latin typeface="나눔고딕 ExtraBold" panose="020D0904000000000000" pitchFamily="50" charset="-127"/>
                <a:ea typeface="나눔고딕 ExtraBold" panose="020D0904000000000000" pitchFamily="50" charset="-127"/>
                <a:cs typeface="+mn-cs"/>
              </a:rPr>
              <a:t>a Fixed-Length Context, 2019</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437895"/>
            <a:ext cx="4114800" cy="365125"/>
          </a:xfrm>
        </p:spPr>
        <p:txBody>
          <a:bodyPr rtlCol="0"/>
          <a:lstStyle/>
          <a:p>
            <a:pPr rtl="0"/>
            <a:r>
              <a:rPr lang="ko-KR" altLang="en-US" sz="1800" dirty="0">
                <a:latin typeface="Calibri" panose="020F0502020204030204" pitchFamily="34" charset="0"/>
                <a:cs typeface="Calibri" panose="020F0502020204030204" pitchFamily="34" charset="0"/>
              </a:rPr>
              <a:t>자연어처리의 최신동향</a:t>
            </a:r>
            <a:r>
              <a:rPr lang="en-US" altLang="ko-KR" sz="1800" dirty="0">
                <a:latin typeface="Calibri" panose="020F0502020204030204" pitchFamily="34" charset="0"/>
                <a:cs typeface="Calibri" panose="020F0502020204030204" pitchFamily="34" charset="0"/>
              </a:rPr>
              <a:t>-3: Transformer</a:t>
            </a:r>
            <a:r>
              <a:rPr lang="ko-KR" altLang="en-US" sz="1800" dirty="0">
                <a:latin typeface="Calibri" panose="020F0502020204030204" pitchFamily="34" charset="0"/>
                <a:cs typeface="Calibri" panose="020F0502020204030204" pitchFamily="34" charset="0"/>
              </a:rPr>
              <a:t>기반의 사전학습모델들 </a:t>
            </a: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20</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2184544340"/>
              </p:ext>
            </p:extLst>
          </p:nvPr>
        </p:nvGraphicFramePr>
        <p:xfrm>
          <a:off x="0" y="949672"/>
          <a:ext cx="12199301" cy="539496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66559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dirty="0">
                          <a:latin typeface="Arial" panose="020B0604020202020204" pitchFamily="34" charset="0"/>
                          <a:cs typeface="Arial" panose="020B0604020202020204" pitchFamily="34" charset="0"/>
                        </a:rPr>
                        <a:t>Transformers have a potential of learning longer-term dependency, but are </a:t>
                      </a:r>
                      <a:r>
                        <a:rPr lang="en-US" altLang="ko-KR" sz="1200" b="1" dirty="0">
                          <a:solidFill>
                            <a:srgbClr val="FF0000"/>
                          </a:solidFill>
                          <a:latin typeface="Arial" panose="020B0604020202020204" pitchFamily="34" charset="0"/>
                          <a:cs typeface="Arial" panose="020B0604020202020204" pitchFamily="34" charset="0"/>
                        </a:rPr>
                        <a:t>limited by a fixed-length context</a:t>
                      </a:r>
                      <a:r>
                        <a:rPr lang="en-US" altLang="ko-KR" sz="1200" dirty="0">
                          <a:solidFill>
                            <a:srgbClr val="FF0000"/>
                          </a:solidFill>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in the setting of language Modeling</a:t>
                      </a:r>
                    </a:p>
                    <a:p>
                      <a:pPr latinLnBrk="1"/>
                      <a:r>
                        <a:rPr lang="en-US" altLang="ko-KR" sz="1200" dirty="0">
                          <a:latin typeface="Arial" panose="020B0604020202020204" pitchFamily="34" charset="0"/>
                          <a:cs typeface="Arial" panose="020B0604020202020204" pitchFamily="34" charset="0"/>
                        </a:rPr>
                        <a:t>As a consequence of the fixed context length, </a:t>
                      </a:r>
                      <a:r>
                        <a:rPr lang="en-US" altLang="ko-KR" sz="1200" dirty="0">
                          <a:solidFill>
                            <a:srgbClr val="FF0000"/>
                          </a:solidFill>
                          <a:latin typeface="Arial" panose="020B0604020202020204" pitchFamily="34" charset="0"/>
                          <a:cs typeface="Arial" panose="020B0604020202020204" pitchFamily="34" charset="0"/>
                        </a:rPr>
                        <a:t>the model cannot capture</a:t>
                      </a:r>
                    </a:p>
                    <a:p>
                      <a:pPr latinLnBrk="1"/>
                      <a:r>
                        <a:rPr lang="en-US" altLang="ko-KR" sz="1200" dirty="0">
                          <a:solidFill>
                            <a:srgbClr val="FF0000"/>
                          </a:solidFill>
                          <a:latin typeface="Arial" panose="020B0604020202020204" pitchFamily="34" charset="0"/>
                          <a:cs typeface="Arial" panose="020B0604020202020204" pitchFamily="34" charset="0"/>
                        </a:rPr>
                        <a:t>any longer-term dependency beyond the predefined context length</a:t>
                      </a:r>
                      <a:r>
                        <a:rPr lang="en-US" altLang="ko-KR" sz="1200" dirty="0">
                          <a:latin typeface="Arial" panose="020B0604020202020204" pitchFamily="34" charset="0"/>
                          <a:cs typeface="Arial" panose="020B0604020202020204" pitchFamily="34" charset="0"/>
                        </a:rPr>
                        <a:t>. (context fragmentation)</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Arial" panose="020B0604020202020204" pitchFamily="34" charset="0"/>
                          <a:ea typeface="+mn-ea"/>
                          <a:cs typeface="Arial" panose="020B0604020202020204" pitchFamily="34" charset="0"/>
                        </a:rPr>
                        <a:t>Transformer-XL,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Segment-level recurrence mechanism,</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Relative positional encoding, </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864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rgbClr val="FF0000"/>
                          </a:solidFill>
                          <a:latin typeface="Arial" panose="020B0604020202020204" pitchFamily="34" charset="0"/>
                          <a:ea typeface="+mn-ea"/>
                          <a:cs typeface="Arial" panose="020B0604020202020204" pitchFamily="34" charset="0"/>
                        </a:rPr>
                        <a:t>Transformer-XL that enables learning dependency beyond a fixed length without disrupting temporal coherence</a:t>
                      </a:r>
                    </a:p>
                    <a:p>
                      <a:pPr marL="171450" indent="-171450" algn="l" defTabSz="914400" rtl="0" eaLnBrk="1" latinLnBrk="1" hangingPunct="1">
                        <a:buFont typeface="Arial" panose="020B0604020202020204" pitchFamily="34" charset="0"/>
                        <a:buChar char="•"/>
                      </a:pPr>
                      <a:r>
                        <a:rPr lang="en-US" altLang="ko-KR" sz="1200" b="1" kern="1200" dirty="0">
                          <a:solidFill>
                            <a:schemeClr val="tx1"/>
                          </a:solidFill>
                          <a:latin typeface="Arial" panose="020B0604020202020204" pitchFamily="34" charset="0"/>
                          <a:ea typeface="+mn-ea"/>
                          <a:cs typeface="Arial" panose="020B0604020202020204" pitchFamily="34" charset="0"/>
                        </a:rPr>
                        <a:t>Segment-level recurrence mechanism</a:t>
                      </a:r>
                      <a:r>
                        <a:rPr lang="en-US" altLang="ko-KR" sz="1200" kern="1200" dirty="0">
                          <a:solidFill>
                            <a:schemeClr val="tx1"/>
                          </a:solidFill>
                          <a:latin typeface="Arial" panose="020B0604020202020204" pitchFamily="34" charset="0"/>
                          <a:ea typeface="+mn-ea"/>
                          <a:cs typeface="Arial" panose="020B0604020202020204" pitchFamily="34" charset="0"/>
                        </a:rPr>
                        <a:t>: Reusing the hidden states obtained in previous segments. The reused hidden states serve as memory for the current segment, which builds up a recurrent connection between the segments. As a result, modeling very long-term dependency becomes possible because information can be propagated through the recurrent connections.</a:t>
                      </a:r>
                    </a:p>
                    <a:p>
                      <a:pPr marL="171450" indent="-171450" algn="l" defTabSz="914400" rtl="0" eaLnBrk="1" latinLnBrk="1" hangingPunct="1">
                        <a:buFont typeface="Arial" panose="020B0604020202020204" pitchFamily="34" charset="0"/>
                        <a:buChar char="•"/>
                      </a:pPr>
                      <a:r>
                        <a:rPr lang="en-US" altLang="ko-KR" sz="1200" b="1" kern="1200" dirty="0">
                          <a:solidFill>
                            <a:schemeClr val="tx1"/>
                          </a:solidFill>
                          <a:latin typeface="Arial" panose="020B0604020202020204" pitchFamily="34" charset="0"/>
                          <a:ea typeface="+mn-ea"/>
                          <a:cs typeface="Arial" panose="020B0604020202020204" pitchFamily="34" charset="0"/>
                        </a:rPr>
                        <a:t>Relative positional encoding</a:t>
                      </a:r>
                      <a:r>
                        <a:rPr lang="en-US" altLang="ko-KR" sz="1200" b="0" kern="1200" dirty="0">
                          <a:solidFill>
                            <a:schemeClr val="tx1"/>
                          </a:solidFill>
                          <a:latin typeface="Arial" panose="020B0604020202020204" pitchFamily="34" charset="0"/>
                          <a:ea typeface="+mn-ea"/>
                          <a:cs typeface="Arial" panose="020B0604020202020204" pitchFamily="34" charset="0"/>
                        </a:rPr>
                        <a:t>:</a:t>
                      </a:r>
                      <a:r>
                        <a:rPr lang="en-US" altLang="ko-KR" sz="1200" b="1" kern="1200" dirty="0">
                          <a:solidFill>
                            <a:schemeClr val="tx1"/>
                          </a:solidFill>
                          <a:latin typeface="Arial" panose="020B0604020202020204" pitchFamily="34" charset="0"/>
                          <a:ea typeface="+mn-ea"/>
                          <a:cs typeface="Arial" panose="020B0604020202020204" pitchFamily="34" charset="0"/>
                        </a:rPr>
                        <a:t> </a:t>
                      </a:r>
                      <a:r>
                        <a:rPr lang="en-US" altLang="ko-KR" sz="1200" kern="1200" dirty="0">
                          <a:solidFill>
                            <a:schemeClr val="tx1"/>
                          </a:solidFill>
                          <a:latin typeface="Arial" panose="020B0604020202020204" pitchFamily="34" charset="0"/>
                          <a:ea typeface="+mn-ea"/>
                          <a:cs typeface="Arial" panose="020B0604020202020204" pitchFamily="34" charset="0"/>
                        </a:rPr>
                        <a:t>formulation that generalizes to attention lengths longer than the one observed during training</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1800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With this recurrence mechanism applied to every two consecutive segments of a corpus, it essentially creates a segment-level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recurrence in the hidden states.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During training, the hidden state sequence computed for the previous segment is fixed and cached to be reused as an extended context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when the model processes the next new segment. </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concatenation of two hidden sequences along the length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dimension.</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Consequently, the largest possible dependency length grows linearly w.r.t. the number of layers as well as the segment length.</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Besides achieving extra long context and resolving fragmentation, another benefit that comes with the recurrence scheme is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significantly faster evaluation.</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25612"/>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3"/>
              </a:rPr>
              <a:t>https://arxiv.org/abs/1901.02860</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Motivation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Keywords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B06FC519-539D-DDF8-70DA-B93F80988C3E}"/>
              </a:ext>
            </a:extLst>
          </p:cNvPr>
          <p:cNvSpPr/>
          <p:nvPr/>
        </p:nvSpPr>
        <p:spPr>
          <a:xfrm>
            <a:off x="-1" y="1981733"/>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Introduction</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B92D1840-2391-60D6-3394-3EB8B9E09B00}"/>
              </a:ext>
            </a:extLst>
          </p:cNvPr>
          <p:cNvPicPr>
            <a:picLocks noChangeAspect="1"/>
          </p:cNvPicPr>
          <p:nvPr/>
        </p:nvPicPr>
        <p:blipFill>
          <a:blip r:embed="rId4"/>
          <a:stretch>
            <a:fillRect/>
          </a:stretch>
        </p:blipFill>
        <p:spPr>
          <a:xfrm>
            <a:off x="5967738" y="1975555"/>
            <a:ext cx="6271254" cy="1764000"/>
          </a:xfrm>
          <a:prstGeom prst="rect">
            <a:avLst/>
          </a:prstGeom>
        </p:spPr>
      </p:pic>
      <p:sp>
        <p:nvSpPr>
          <p:cNvPr id="14" name="직사각형 13">
            <a:extLst>
              <a:ext uri="{FF2B5EF4-FFF2-40B4-BE49-F238E27FC236}">
                <a16:creationId xmlns:a16="http://schemas.microsoft.com/office/drawing/2014/main" id="{FCA0838D-13A5-3C1D-7AEF-C1C126ACD98F}"/>
              </a:ext>
            </a:extLst>
          </p:cNvPr>
          <p:cNvSpPr/>
          <p:nvPr/>
        </p:nvSpPr>
        <p:spPr>
          <a:xfrm>
            <a:off x="0" y="410503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Segment-level Recurrence Mechanism</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23BCEDAD-3E13-529E-7A83-3D5F5D26900D}"/>
              </a:ext>
            </a:extLst>
          </p:cNvPr>
          <p:cNvPicPr>
            <a:picLocks noChangeAspect="1"/>
          </p:cNvPicPr>
          <p:nvPr/>
        </p:nvPicPr>
        <p:blipFill>
          <a:blip r:embed="rId5"/>
          <a:stretch>
            <a:fillRect/>
          </a:stretch>
        </p:blipFill>
        <p:spPr>
          <a:xfrm>
            <a:off x="5858287" y="3900465"/>
            <a:ext cx="6404428" cy="1720800"/>
          </a:xfrm>
          <a:prstGeom prst="rect">
            <a:avLst/>
          </a:prstGeom>
        </p:spPr>
      </p:pic>
      <p:pic>
        <p:nvPicPr>
          <p:cNvPr id="15" name="그림 14">
            <a:hlinkClick r:id="rId6" action="ppaction://hlinksldjump"/>
            <a:extLst>
              <a:ext uri="{FF2B5EF4-FFF2-40B4-BE49-F238E27FC236}">
                <a16:creationId xmlns:a16="http://schemas.microsoft.com/office/drawing/2014/main" id="{A9B496E4-01AA-B32A-3288-2F34F20C0F86}"/>
              </a:ext>
            </a:extLst>
          </p:cNvPr>
          <p:cNvPicPr>
            <a:picLocks noChangeAspect="1"/>
          </p:cNvPicPr>
          <p:nvPr/>
        </p:nvPicPr>
        <p:blipFill>
          <a:blip r:embed="rId7"/>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172709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fontScale="90000"/>
          </a:bodyPr>
          <a:lstStyle/>
          <a:p>
            <a:pPr rtl="0"/>
            <a:r>
              <a:rPr lang="en-US" altLang="ko-KR" sz="2400" dirty="0">
                <a:latin typeface="나눔고딕 ExtraBold" panose="020D0904000000000000" pitchFamily="50" charset="-127"/>
                <a:ea typeface="나눔고딕 ExtraBold" panose="020D0904000000000000" pitchFamily="50" charset="-127"/>
                <a:cs typeface="+mn-cs"/>
              </a:rPr>
              <a:t>Transformer-XL: Attentive Language Models Beyond </a:t>
            </a:r>
            <a:br>
              <a:rPr lang="en-US" altLang="ko-KR" sz="2400" dirty="0">
                <a:latin typeface="나눔고딕 ExtraBold" panose="020D0904000000000000" pitchFamily="50" charset="-127"/>
                <a:ea typeface="나눔고딕 ExtraBold" panose="020D0904000000000000" pitchFamily="50" charset="-127"/>
                <a:cs typeface="+mn-cs"/>
              </a:rPr>
            </a:br>
            <a:r>
              <a:rPr lang="en-US" altLang="ko-KR" sz="2400" dirty="0">
                <a:latin typeface="나눔고딕 ExtraBold" panose="020D0904000000000000" pitchFamily="50" charset="-127"/>
                <a:ea typeface="나눔고딕 ExtraBold" panose="020D0904000000000000" pitchFamily="50" charset="-127"/>
                <a:cs typeface="+mn-cs"/>
              </a:rPr>
              <a:t>a Fixed-Length Context, 2019</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467033"/>
            <a:ext cx="4114800" cy="365125"/>
          </a:xfrm>
        </p:spPr>
        <p:txBody>
          <a:bodyPr rtlCol="0"/>
          <a:lstStyle/>
          <a:p>
            <a:pPr rtl="0"/>
            <a:r>
              <a:rPr lang="ko-KR" altLang="en-US" sz="1800" dirty="0">
                <a:latin typeface="Calibri" panose="020F0502020204030204" pitchFamily="34" charset="0"/>
                <a:cs typeface="Calibri" panose="020F0502020204030204" pitchFamily="34" charset="0"/>
              </a:rPr>
              <a:t>자연어처리의 최신동향</a:t>
            </a:r>
            <a:r>
              <a:rPr lang="en-US" altLang="ko-KR" sz="1800" dirty="0">
                <a:latin typeface="Calibri" panose="020F0502020204030204" pitchFamily="34" charset="0"/>
                <a:cs typeface="Calibri" panose="020F0502020204030204" pitchFamily="34" charset="0"/>
              </a:rPr>
              <a:t>-3: Transformer</a:t>
            </a:r>
            <a:r>
              <a:rPr lang="ko-KR" altLang="en-US" sz="1800" dirty="0">
                <a:latin typeface="Calibri" panose="020F0502020204030204" pitchFamily="34" charset="0"/>
                <a:cs typeface="Calibri" panose="020F0502020204030204" pitchFamily="34" charset="0"/>
              </a:rPr>
              <a:t>기반의 사전학습모델들 </a:t>
            </a: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21</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nvGraphicFramePr>
        <p:xfrm>
          <a:off x="0" y="949672"/>
          <a:ext cx="12199301" cy="5791673"/>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1800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How can we keep the positional information coherent when we reuse the states?</a:t>
                      </a:r>
                    </a:p>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In the standard Transformer (Vaswani et al., 2017), the attention score between query q</a:t>
                      </a:r>
                      <a:r>
                        <a:rPr lang="en-US" altLang="ko-KR" sz="1200" baseline="-25000" dirty="0">
                          <a:latin typeface="Arial" panose="020B0604020202020204" pitchFamily="34" charset="0"/>
                          <a:cs typeface="Arial" panose="020B0604020202020204" pitchFamily="34" charset="0"/>
                        </a:rPr>
                        <a:t>i</a:t>
                      </a:r>
                      <a:r>
                        <a:rPr lang="en-US" altLang="ko-KR" sz="1200" dirty="0">
                          <a:latin typeface="Arial" panose="020B0604020202020204" pitchFamily="34" charset="0"/>
                          <a:cs typeface="Arial" panose="020B0604020202020204" pitchFamily="34" charset="0"/>
                        </a:rPr>
                        <a:t> and key vector </a:t>
                      </a:r>
                      <a:r>
                        <a:rPr lang="en-US" altLang="ko-KR" sz="1200" dirty="0" err="1">
                          <a:latin typeface="Arial" panose="020B0604020202020204" pitchFamily="34" charset="0"/>
                          <a:cs typeface="Arial" panose="020B0604020202020204" pitchFamily="34" charset="0"/>
                        </a:rPr>
                        <a:t>k</a:t>
                      </a:r>
                      <a:r>
                        <a:rPr lang="en-US" altLang="ko-KR" sz="1200" baseline="-25000" dirty="0" err="1">
                          <a:latin typeface="Arial" panose="020B0604020202020204" pitchFamily="34" charset="0"/>
                          <a:cs typeface="Arial" panose="020B0604020202020204" pitchFamily="34" charset="0"/>
                        </a:rPr>
                        <a:t>j</a:t>
                      </a:r>
                      <a:r>
                        <a:rPr lang="en-US" altLang="ko-KR" sz="1200" dirty="0">
                          <a:latin typeface="Arial" panose="020B0604020202020204" pitchFamily="34" charset="0"/>
                          <a:cs typeface="Arial" panose="020B0604020202020204" pitchFamily="34" charset="0"/>
                        </a:rPr>
                        <a:t> within the same segment can be decomposed as </a:t>
                      </a:r>
                    </a:p>
                    <a:p>
                      <a:pPr marL="171450" indent="-171450" latinLnBrk="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Replace all appearances of the absolute positional embedding </a:t>
                      </a:r>
                      <a:r>
                        <a:rPr lang="en-US" altLang="ko-KR" sz="1200" kern="1200" dirty="0" err="1">
                          <a:solidFill>
                            <a:schemeClr val="tx1"/>
                          </a:solidFill>
                          <a:latin typeface="Arial" panose="020B0604020202020204" pitchFamily="34" charset="0"/>
                          <a:ea typeface="+mn-ea"/>
                          <a:cs typeface="Arial" panose="020B0604020202020204" pitchFamily="34" charset="0"/>
                        </a:rPr>
                        <a:t>U</a:t>
                      </a:r>
                      <a:r>
                        <a:rPr lang="en-US" altLang="ko-KR" sz="1200" kern="1200" baseline="-25000" dirty="0" err="1">
                          <a:solidFill>
                            <a:schemeClr val="tx1"/>
                          </a:solidFill>
                          <a:latin typeface="Arial" panose="020B0604020202020204" pitchFamily="34" charset="0"/>
                          <a:ea typeface="+mn-ea"/>
                          <a:cs typeface="Arial" panose="020B0604020202020204" pitchFamily="34" charset="0"/>
                        </a:rPr>
                        <a:t>j</a:t>
                      </a:r>
                      <a:r>
                        <a:rPr lang="en-US" altLang="ko-KR" sz="1200" kern="1200" dirty="0">
                          <a:solidFill>
                            <a:schemeClr val="tx1"/>
                          </a:solidFill>
                          <a:latin typeface="Arial" panose="020B0604020202020204" pitchFamily="34" charset="0"/>
                          <a:ea typeface="+mn-ea"/>
                          <a:cs typeface="Arial" panose="020B0604020202020204" pitchFamily="34" charset="0"/>
                        </a:rPr>
                        <a:t> for computing key vectors in term (b) and (d) with its relative counterpart R</a:t>
                      </a:r>
                      <a:r>
                        <a:rPr lang="en-US" altLang="ko-KR" sz="1200" kern="1200" baseline="-25000" dirty="0">
                          <a:solidFill>
                            <a:schemeClr val="tx1"/>
                          </a:solidFill>
                          <a:latin typeface="Arial" panose="020B0604020202020204" pitchFamily="34" charset="0"/>
                          <a:ea typeface="+mn-ea"/>
                          <a:cs typeface="Arial" panose="020B0604020202020204" pitchFamily="34" charset="0"/>
                        </a:rPr>
                        <a:t>i−j</a:t>
                      </a:r>
                      <a:r>
                        <a:rPr lang="en-US" altLang="ko-KR" sz="1200" kern="1200" dirty="0">
                          <a:solidFill>
                            <a:schemeClr val="tx1"/>
                          </a:solidFill>
                          <a:latin typeface="Arial" panose="020B0604020202020204" pitchFamily="34" charset="0"/>
                          <a:ea typeface="+mn-ea"/>
                          <a:cs typeface="Arial" panose="020B0604020202020204" pitchFamily="34" charset="0"/>
                        </a:rPr>
                        <a:t> .</a:t>
                      </a:r>
                    </a:p>
                    <a:p>
                      <a:pPr marL="171450" indent="-171450" latinLnBrk="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Introduce a trainable parameter u, v ∈ R</a:t>
                      </a:r>
                      <a:r>
                        <a:rPr lang="en-US" altLang="ko-KR" sz="1200" kern="1200" baseline="30000" dirty="0">
                          <a:solidFill>
                            <a:schemeClr val="tx1"/>
                          </a:solidFill>
                          <a:latin typeface="Arial" panose="020B0604020202020204" pitchFamily="34" charset="0"/>
                          <a:ea typeface="+mn-ea"/>
                          <a:cs typeface="Arial" panose="020B0604020202020204" pitchFamily="34" charset="0"/>
                        </a:rPr>
                        <a:t>d</a:t>
                      </a:r>
                      <a:r>
                        <a:rPr lang="en-US" altLang="ko-KR" sz="1200" kern="1200" dirty="0">
                          <a:solidFill>
                            <a:schemeClr val="tx1"/>
                          </a:solidFill>
                          <a:latin typeface="Arial" panose="020B0604020202020204" pitchFamily="34" charset="0"/>
                          <a:ea typeface="+mn-ea"/>
                          <a:cs typeface="Arial" panose="020B0604020202020204" pitchFamily="34" charset="0"/>
                        </a:rPr>
                        <a:t> to replace the query in term (c), (d).</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en-US" altLang="ko-KR" sz="1200" kern="1200" dirty="0">
                        <a:solidFill>
                          <a:schemeClr val="tx1"/>
                        </a:solidFill>
                        <a:latin typeface="Arial" panose="020B0604020202020204" pitchFamily="34" charset="0"/>
                        <a:ea typeface="+mn-ea"/>
                        <a:cs typeface="Arial" panose="020B0604020202020204" pitchFamily="34" charset="0"/>
                      </a:endParaRPr>
                    </a:p>
                    <a:p>
                      <a:pPr latinLnBrk="1"/>
                      <a:endParaRPr lang="en-US" altLang="ko-KR" sz="1200" kern="1200" dirty="0">
                        <a:solidFill>
                          <a:schemeClr val="tx1"/>
                        </a:solidFill>
                        <a:latin typeface="Arial" panose="020B0604020202020204" pitchFamily="34" charset="0"/>
                        <a:ea typeface="+mn-ea"/>
                        <a:cs typeface="Arial" panose="020B0604020202020204" pitchFamily="34" charset="0"/>
                      </a:endParaRPr>
                    </a:p>
                    <a:p>
                      <a:pPr latinLnBrk="1"/>
                      <a:endParaRPr lang="en-US" altLang="ko-KR" sz="1200" kern="1200" dirty="0">
                        <a:solidFill>
                          <a:schemeClr val="tx1"/>
                        </a:solidFill>
                        <a:latin typeface="Arial" panose="020B0604020202020204" pitchFamily="34" charset="0"/>
                        <a:ea typeface="+mn-ea"/>
                        <a:cs typeface="Arial" panose="020B0604020202020204" pitchFamily="34" charset="0"/>
                      </a:endParaRPr>
                    </a:p>
                    <a:p>
                      <a:pPr latinLnBrk="1"/>
                      <a:endParaRPr lang="en-US" altLang="ko-KR" sz="1200" kern="1200" dirty="0">
                        <a:solidFill>
                          <a:schemeClr val="tx1"/>
                        </a:solidFill>
                        <a:latin typeface="Arial" panose="020B0604020202020204" pitchFamily="34" charset="0"/>
                        <a:ea typeface="+mn-ea"/>
                        <a:cs typeface="Arial" panose="020B0604020202020204" pitchFamily="34" charset="0"/>
                      </a:endParaRPr>
                    </a:p>
                    <a:p>
                      <a:pPr latinLnBrk="1"/>
                      <a:endParaRPr lang="en-US" altLang="ko-KR" sz="1200" kern="1200" dirty="0">
                        <a:solidFill>
                          <a:schemeClr val="tx1"/>
                        </a:solidFill>
                        <a:latin typeface="Arial" panose="020B0604020202020204" pitchFamily="34" charset="0"/>
                        <a:ea typeface="+mn-ea"/>
                        <a:cs typeface="Arial" panose="020B0604020202020204" pitchFamily="34" charset="0"/>
                      </a:endParaRPr>
                    </a:p>
                    <a:p>
                      <a:pPr latinLnBrk="1"/>
                      <a:endParaRPr lang="en-US" altLang="ko-KR" sz="1200" kern="1200" dirty="0">
                        <a:solidFill>
                          <a:schemeClr val="tx1"/>
                        </a:solidFill>
                        <a:latin typeface="Arial" panose="020B0604020202020204" pitchFamily="34" charset="0"/>
                        <a:ea typeface="+mn-ea"/>
                        <a:cs typeface="Arial" panose="020B0604020202020204" pitchFamily="34" charset="0"/>
                      </a:endParaRPr>
                    </a:p>
                    <a:p>
                      <a:pPr latinLnBrk="1"/>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latinLnBrk="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Term (a) represents content-based addressing, (b) captures a content-dependent positional bias, (c) governs a global content bias, and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(d</a:t>
                      </a:r>
                      <a:r>
                        <a:rPr lang="en-US" altLang="ko-KR" sz="1200" kern="1200">
                          <a:solidFill>
                            <a:schemeClr val="tx1"/>
                          </a:solidFill>
                          <a:latin typeface="Arial" panose="020B0604020202020204" pitchFamily="34" charset="0"/>
                          <a:ea typeface="+mn-ea"/>
                          <a:cs typeface="Arial" panose="020B0604020202020204" pitchFamily="34" charset="0"/>
                        </a:rPr>
                        <a:t>) encodes </a:t>
                      </a:r>
                      <a:r>
                        <a:rPr lang="en-US" altLang="ko-KR" sz="1200" kern="1200" dirty="0">
                          <a:solidFill>
                            <a:schemeClr val="tx1"/>
                          </a:solidFill>
                          <a:latin typeface="Arial" panose="020B0604020202020204" pitchFamily="34" charset="0"/>
                          <a:ea typeface="+mn-ea"/>
                          <a:cs typeface="Arial" panose="020B0604020202020204" pitchFamily="34" charset="0"/>
                        </a:rPr>
                        <a:t>a global positional bias.</a:t>
                      </a: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943331">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gridSpan="3">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computational procedure for a N-layer Transformer-XL with a single attention head here.</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hMerge="1">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h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2568102">
                <a:tc rowSpan="2">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improve the state-of-the-art results of </a:t>
                      </a:r>
                      <a:r>
                        <a:rPr lang="en-US" altLang="ko-KR" sz="1200" kern="1200" dirty="0" err="1">
                          <a:solidFill>
                            <a:schemeClr val="tx1"/>
                          </a:solidFill>
                          <a:latin typeface="Arial" panose="020B0604020202020204" pitchFamily="34" charset="0"/>
                          <a:ea typeface="+mn-ea"/>
                          <a:cs typeface="Arial" panose="020B0604020202020204" pitchFamily="34" charset="0"/>
                        </a:rPr>
                        <a:t>bpc</a:t>
                      </a:r>
                      <a:r>
                        <a:rPr lang="en-US" altLang="ko-KR" sz="1200" kern="1200" dirty="0">
                          <a:solidFill>
                            <a:schemeClr val="tx1"/>
                          </a:solidFill>
                          <a:latin typeface="Arial" panose="020B0604020202020204" pitchFamily="34" charset="0"/>
                          <a:ea typeface="+mn-ea"/>
                          <a:cs typeface="Arial" panose="020B0604020202020204" pitchFamily="34" charset="0"/>
                        </a:rPr>
                        <a:t>/perplexity to 0.99 on enwiki8, 1.08 on text8, 18.3 on WikiText-103, 21.8 on One Billion Word, and 54.5 on Penn Treebank (without finetuning).</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grid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Applying Transformer-XL to a variety of datasets on both word-level and character-level language modeling</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hMerge="1">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Applying Transformer-XL to a variety of datasets on both word-level and character-level language modeling</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r h="360000">
                <a:tc vMerge="1">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From the paper: </a:t>
                      </a:r>
                      <a:r>
                        <a:rPr lang="en-US" altLang="ko-KR" sz="1200" kern="1200" dirty="0">
                          <a:solidFill>
                            <a:schemeClr val="tx1"/>
                          </a:solidFill>
                          <a:latin typeface="Arial" panose="020B0604020202020204" pitchFamily="34" charset="0"/>
                          <a:ea typeface="+mn-ea"/>
                          <a:cs typeface="Arial" panose="020B0604020202020204" pitchFamily="34" charset="0"/>
                          <a:hlinkClick r:id="rId3"/>
                        </a:rPr>
                        <a:t>h</a:t>
                      </a:r>
                      <a:r>
                        <a:rPr lang="en-US" altLang="ko-KR" sz="1200" dirty="0">
                          <a:hlinkClick r:id="rId3"/>
                        </a:rPr>
                        <a:t>ttps://github.com/kimiyoung/ transformer-xl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3722123"/>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4"/>
              </a:rPr>
              <a:t>https://arxiv.org/abs/1901.02860</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79859"/>
            <a:ext cx="828000" cy="570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Relative Positional Encodings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B06FC519-539D-DDF8-70DA-B93F80988C3E}"/>
              </a:ext>
            </a:extLst>
          </p:cNvPr>
          <p:cNvSpPr/>
          <p:nvPr/>
        </p:nvSpPr>
        <p:spPr>
          <a:xfrm>
            <a:off x="-1" y="2896134"/>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17" name="그림 16">
            <a:extLst>
              <a:ext uri="{FF2B5EF4-FFF2-40B4-BE49-F238E27FC236}">
                <a16:creationId xmlns:a16="http://schemas.microsoft.com/office/drawing/2014/main" id="{9E284875-3BAD-7CF7-0514-4005C5F8027E}"/>
              </a:ext>
            </a:extLst>
          </p:cNvPr>
          <p:cNvPicPr>
            <a:picLocks noChangeAspect="1"/>
          </p:cNvPicPr>
          <p:nvPr/>
        </p:nvPicPr>
        <p:blipFill rotWithShape="1">
          <a:blip r:embed="rId5"/>
          <a:srcRect b="62916"/>
          <a:stretch/>
        </p:blipFill>
        <p:spPr>
          <a:xfrm>
            <a:off x="5990547" y="1004571"/>
            <a:ext cx="3207963" cy="900000"/>
          </a:xfrm>
          <a:prstGeom prst="rect">
            <a:avLst/>
          </a:prstGeom>
        </p:spPr>
      </p:pic>
      <p:pic>
        <p:nvPicPr>
          <p:cNvPr id="18" name="그림 17">
            <a:extLst>
              <a:ext uri="{FF2B5EF4-FFF2-40B4-BE49-F238E27FC236}">
                <a16:creationId xmlns:a16="http://schemas.microsoft.com/office/drawing/2014/main" id="{97A9476D-2EFF-4AA1-08F2-C6F5562EB056}"/>
              </a:ext>
            </a:extLst>
          </p:cNvPr>
          <p:cNvPicPr>
            <a:picLocks noChangeAspect="1"/>
          </p:cNvPicPr>
          <p:nvPr/>
        </p:nvPicPr>
        <p:blipFill rotWithShape="1">
          <a:blip r:embed="rId5"/>
          <a:srcRect t="62916"/>
          <a:stretch/>
        </p:blipFill>
        <p:spPr>
          <a:xfrm>
            <a:off x="8907832" y="1004571"/>
            <a:ext cx="3207963" cy="900000"/>
          </a:xfrm>
          <a:prstGeom prst="rect">
            <a:avLst/>
          </a:prstGeom>
        </p:spPr>
      </p:pic>
      <p:sp>
        <p:nvSpPr>
          <p:cNvPr id="19" name="직사각형 18">
            <a:extLst>
              <a:ext uri="{FF2B5EF4-FFF2-40B4-BE49-F238E27FC236}">
                <a16:creationId xmlns:a16="http://schemas.microsoft.com/office/drawing/2014/main" id="{479C9013-BAC4-D90E-8B2E-D8C12FAE9215}"/>
              </a:ext>
            </a:extLst>
          </p:cNvPr>
          <p:cNvSpPr/>
          <p:nvPr/>
        </p:nvSpPr>
        <p:spPr>
          <a:xfrm>
            <a:off x="6855456" y="1858138"/>
            <a:ext cx="1718075"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ko-KR" sz="1100" dirty="0">
                <a:solidFill>
                  <a:schemeClr val="tx1"/>
                </a:solidFill>
                <a:latin typeface="Arial" panose="020B0604020202020204" pitchFamily="34" charset="0"/>
                <a:cs typeface="Arial" panose="020B0604020202020204" pitchFamily="34" charset="0"/>
              </a:rPr>
              <a:t>[ Standard Transformer ]</a:t>
            </a:r>
            <a:endParaRPr lang="ko-KR" altLang="en-US" sz="1100" dirty="0">
              <a:solidFill>
                <a:schemeClr val="tx1"/>
              </a:solidFill>
              <a:latin typeface="Arial" panose="020B0604020202020204" pitchFamily="34" charset="0"/>
              <a:cs typeface="Arial" panose="020B0604020202020204" pitchFamily="34" charset="0"/>
            </a:endParaRPr>
          </a:p>
        </p:txBody>
      </p:sp>
      <p:sp>
        <p:nvSpPr>
          <p:cNvPr id="20" name="직사각형 19">
            <a:extLst>
              <a:ext uri="{FF2B5EF4-FFF2-40B4-BE49-F238E27FC236}">
                <a16:creationId xmlns:a16="http://schemas.microsoft.com/office/drawing/2014/main" id="{240F9100-D2AD-6725-2AB1-7E060C88F9A1}"/>
              </a:ext>
            </a:extLst>
          </p:cNvPr>
          <p:cNvSpPr/>
          <p:nvPr/>
        </p:nvSpPr>
        <p:spPr>
          <a:xfrm>
            <a:off x="9786863" y="1858138"/>
            <a:ext cx="1718075"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ko-KR" sz="1100" dirty="0">
                <a:solidFill>
                  <a:schemeClr val="tx1"/>
                </a:solidFill>
                <a:latin typeface="Arial" panose="020B0604020202020204" pitchFamily="34" charset="0"/>
                <a:cs typeface="Arial" panose="020B0604020202020204" pitchFamily="34" charset="0"/>
              </a:rPr>
              <a:t>[ Transformer-XL ]</a:t>
            </a:r>
            <a:endParaRPr lang="ko-KR" altLang="en-US" sz="1100" dirty="0">
              <a:solidFill>
                <a:schemeClr val="tx1"/>
              </a:solidFill>
              <a:latin typeface="Arial" panose="020B0604020202020204" pitchFamily="34" charset="0"/>
              <a:cs typeface="Arial" panose="020B0604020202020204" pitchFamily="34" charset="0"/>
            </a:endParaRPr>
          </a:p>
        </p:txBody>
      </p:sp>
      <p:sp>
        <p:nvSpPr>
          <p:cNvPr id="22" name="직사각형 21">
            <a:extLst>
              <a:ext uri="{FF2B5EF4-FFF2-40B4-BE49-F238E27FC236}">
                <a16:creationId xmlns:a16="http://schemas.microsoft.com/office/drawing/2014/main" id="{E1D8BEA0-B1B6-DFCD-D57F-38F1C87D5D5E}"/>
              </a:ext>
            </a:extLst>
          </p:cNvPr>
          <p:cNvSpPr/>
          <p:nvPr/>
        </p:nvSpPr>
        <p:spPr>
          <a:xfrm>
            <a:off x="-1" y="3848100"/>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Results</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27" name="그림 26">
            <a:extLst>
              <a:ext uri="{FF2B5EF4-FFF2-40B4-BE49-F238E27FC236}">
                <a16:creationId xmlns:a16="http://schemas.microsoft.com/office/drawing/2014/main" id="{907A37BB-5382-6E7F-C8C8-216F1E9A30D6}"/>
              </a:ext>
            </a:extLst>
          </p:cNvPr>
          <p:cNvPicPr>
            <a:picLocks noChangeAspect="1"/>
          </p:cNvPicPr>
          <p:nvPr/>
        </p:nvPicPr>
        <p:blipFill rotWithShape="1">
          <a:blip r:embed="rId6"/>
          <a:srcRect t="32370" b="40216"/>
          <a:stretch/>
        </p:blipFill>
        <p:spPr>
          <a:xfrm>
            <a:off x="4714165" y="3168395"/>
            <a:ext cx="4447768" cy="612000"/>
          </a:xfrm>
          <a:prstGeom prst="rect">
            <a:avLst/>
          </a:prstGeom>
        </p:spPr>
      </p:pic>
      <p:pic>
        <p:nvPicPr>
          <p:cNvPr id="28" name="그림 27">
            <a:extLst>
              <a:ext uri="{FF2B5EF4-FFF2-40B4-BE49-F238E27FC236}">
                <a16:creationId xmlns:a16="http://schemas.microsoft.com/office/drawing/2014/main" id="{7002CCD5-3069-2E55-55A0-93C10358119A}"/>
              </a:ext>
            </a:extLst>
          </p:cNvPr>
          <p:cNvPicPr>
            <a:picLocks noChangeAspect="1"/>
          </p:cNvPicPr>
          <p:nvPr/>
        </p:nvPicPr>
        <p:blipFill rotWithShape="1">
          <a:blip r:embed="rId6"/>
          <a:srcRect b="69871"/>
          <a:stretch/>
        </p:blipFill>
        <p:spPr>
          <a:xfrm>
            <a:off x="900270" y="3150395"/>
            <a:ext cx="4284880" cy="648000"/>
          </a:xfrm>
          <a:prstGeom prst="rect">
            <a:avLst/>
          </a:prstGeom>
        </p:spPr>
      </p:pic>
      <p:pic>
        <p:nvPicPr>
          <p:cNvPr id="29" name="그림 28">
            <a:extLst>
              <a:ext uri="{FF2B5EF4-FFF2-40B4-BE49-F238E27FC236}">
                <a16:creationId xmlns:a16="http://schemas.microsoft.com/office/drawing/2014/main" id="{48DA2453-C522-B626-A7E0-1655C635E490}"/>
              </a:ext>
            </a:extLst>
          </p:cNvPr>
          <p:cNvPicPr>
            <a:picLocks noChangeAspect="1"/>
          </p:cNvPicPr>
          <p:nvPr/>
        </p:nvPicPr>
        <p:blipFill rotWithShape="1">
          <a:blip r:embed="rId6"/>
          <a:srcRect t="60071" b="3568"/>
          <a:stretch/>
        </p:blipFill>
        <p:spPr>
          <a:xfrm>
            <a:off x="8425853" y="3112940"/>
            <a:ext cx="3747693" cy="684000"/>
          </a:xfrm>
          <a:prstGeom prst="rect">
            <a:avLst/>
          </a:prstGeom>
        </p:spPr>
      </p:pic>
      <p:pic>
        <p:nvPicPr>
          <p:cNvPr id="16" name="그림 15">
            <a:extLst>
              <a:ext uri="{FF2B5EF4-FFF2-40B4-BE49-F238E27FC236}">
                <a16:creationId xmlns:a16="http://schemas.microsoft.com/office/drawing/2014/main" id="{60A1A468-1643-5EA4-2798-DA4833C8E2A5}"/>
              </a:ext>
            </a:extLst>
          </p:cNvPr>
          <p:cNvPicPr>
            <a:picLocks noChangeAspect="1"/>
          </p:cNvPicPr>
          <p:nvPr/>
        </p:nvPicPr>
        <p:blipFill>
          <a:blip r:embed="rId7"/>
          <a:stretch>
            <a:fillRect/>
          </a:stretch>
        </p:blipFill>
        <p:spPr>
          <a:xfrm>
            <a:off x="1176802" y="4448488"/>
            <a:ext cx="3149377" cy="2232000"/>
          </a:xfrm>
          <a:prstGeom prst="rect">
            <a:avLst/>
          </a:prstGeom>
        </p:spPr>
      </p:pic>
      <p:sp>
        <p:nvSpPr>
          <p:cNvPr id="30" name="직사각형 29">
            <a:extLst>
              <a:ext uri="{FF2B5EF4-FFF2-40B4-BE49-F238E27FC236}">
                <a16:creationId xmlns:a16="http://schemas.microsoft.com/office/drawing/2014/main" id="{6DD9B5C6-5CB6-F8D0-1188-F76792FCCC92}"/>
              </a:ext>
            </a:extLst>
          </p:cNvPr>
          <p:cNvSpPr/>
          <p:nvPr/>
        </p:nvSpPr>
        <p:spPr>
          <a:xfrm>
            <a:off x="6091787" y="6401688"/>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Code</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34" name="그림 33">
            <a:extLst>
              <a:ext uri="{FF2B5EF4-FFF2-40B4-BE49-F238E27FC236}">
                <a16:creationId xmlns:a16="http://schemas.microsoft.com/office/drawing/2014/main" id="{499F685A-7A3C-8FA1-31F2-9C60DA32F947}"/>
              </a:ext>
            </a:extLst>
          </p:cNvPr>
          <p:cNvPicPr>
            <a:picLocks noChangeAspect="1"/>
          </p:cNvPicPr>
          <p:nvPr/>
        </p:nvPicPr>
        <p:blipFill>
          <a:blip r:embed="rId8"/>
          <a:stretch>
            <a:fillRect/>
          </a:stretch>
        </p:blipFill>
        <p:spPr>
          <a:xfrm>
            <a:off x="5044290" y="4399447"/>
            <a:ext cx="2997354" cy="1778091"/>
          </a:xfrm>
          <a:prstGeom prst="rect">
            <a:avLst/>
          </a:prstGeom>
        </p:spPr>
      </p:pic>
      <p:pic>
        <p:nvPicPr>
          <p:cNvPr id="38" name="그림 37">
            <a:extLst>
              <a:ext uri="{FF2B5EF4-FFF2-40B4-BE49-F238E27FC236}">
                <a16:creationId xmlns:a16="http://schemas.microsoft.com/office/drawing/2014/main" id="{C243E153-1375-8029-2074-D256F2A5AC95}"/>
              </a:ext>
            </a:extLst>
          </p:cNvPr>
          <p:cNvPicPr>
            <a:picLocks noChangeAspect="1"/>
          </p:cNvPicPr>
          <p:nvPr/>
        </p:nvPicPr>
        <p:blipFill>
          <a:blip r:embed="rId9"/>
          <a:stretch>
            <a:fillRect/>
          </a:stretch>
        </p:blipFill>
        <p:spPr>
          <a:xfrm>
            <a:off x="8759755" y="4433334"/>
            <a:ext cx="3073558" cy="1257365"/>
          </a:xfrm>
          <a:prstGeom prst="rect">
            <a:avLst/>
          </a:prstGeom>
        </p:spPr>
      </p:pic>
      <p:pic>
        <p:nvPicPr>
          <p:cNvPr id="25" name="그림 24">
            <a:hlinkClick r:id="rId10" action="ppaction://hlinksldjump"/>
            <a:extLst>
              <a:ext uri="{FF2B5EF4-FFF2-40B4-BE49-F238E27FC236}">
                <a16:creationId xmlns:a16="http://schemas.microsoft.com/office/drawing/2014/main" id="{1579785F-C7AF-3E34-A10D-C9D08AE265B3}"/>
              </a:ext>
            </a:extLst>
          </p:cNvPr>
          <p:cNvPicPr>
            <a:picLocks noChangeAspect="1"/>
          </p:cNvPicPr>
          <p:nvPr/>
        </p:nvPicPr>
        <p:blipFill>
          <a:blip r:embed="rId11"/>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2255547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A9883C84-1537-70F7-4531-D9E595D4669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en-US" altLang="ko-Kore-KR" sz="2700" kern="1200" dirty="0">
                <a:solidFill>
                  <a:schemeClr val="bg1"/>
                </a:solidFill>
                <a:latin typeface="+mj-lt"/>
                <a:ea typeface="+mj-ea"/>
                <a:cs typeface="+mj-cs"/>
              </a:rPr>
              <a:t>XLNET(Generalized Autoregressive Pretraining for Language Understanding</a:t>
            </a:r>
            <a:endParaRPr kumimoji="1" lang="en-US" altLang="en-US" sz="2700" kern="1200" dirty="0">
              <a:solidFill>
                <a:schemeClr val="bg1"/>
              </a:solidFill>
              <a:latin typeface="+mj-lt"/>
              <a:ea typeface="+mj-ea"/>
              <a:cs typeface="+mj-cs"/>
            </a:endParaRPr>
          </a:p>
        </p:txBody>
      </p:sp>
      <p:pic>
        <p:nvPicPr>
          <p:cNvPr id="7" name="내용 개체 틀 6">
            <a:extLst>
              <a:ext uri="{FF2B5EF4-FFF2-40B4-BE49-F238E27FC236}">
                <a16:creationId xmlns:a16="http://schemas.microsoft.com/office/drawing/2014/main" id="{531403C0-D0A0-C22E-9CD3-DFB8A360F828}"/>
              </a:ext>
            </a:extLst>
          </p:cNvPr>
          <p:cNvPicPr>
            <a:picLocks noGrp="1" noChangeAspect="1"/>
          </p:cNvPicPr>
          <p:nvPr>
            <p:ph idx="1"/>
          </p:nvPr>
        </p:nvPicPr>
        <p:blipFill>
          <a:blip r:embed="rId2"/>
          <a:stretch>
            <a:fillRect/>
          </a:stretch>
        </p:blipFill>
        <p:spPr>
          <a:xfrm>
            <a:off x="1421318" y="1675227"/>
            <a:ext cx="9349364" cy="4394199"/>
          </a:xfrm>
          <a:prstGeom prst="rect">
            <a:avLst/>
          </a:prstGeom>
        </p:spPr>
      </p:pic>
      <p:sp>
        <p:nvSpPr>
          <p:cNvPr id="4" name="바닥글 개체 틀 3">
            <a:extLst>
              <a:ext uri="{FF2B5EF4-FFF2-40B4-BE49-F238E27FC236}">
                <a16:creationId xmlns:a16="http://schemas.microsoft.com/office/drawing/2014/main" id="{1A07035A-23C8-1DA3-5B45-948524D6319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52D6AA57-BFFD-1E2B-F868-869A69041B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22</a:t>
            </a:fld>
            <a:endParaRPr kumimoji="1" lang="en-US" altLang="en-US"/>
          </a:p>
        </p:txBody>
      </p:sp>
    </p:spTree>
    <p:extLst>
      <p:ext uri="{BB962C8B-B14F-4D97-AF65-F5344CB8AC3E}">
        <p14:creationId xmlns:p14="http://schemas.microsoft.com/office/powerpoint/2010/main" val="3523052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A9883C84-1537-70F7-4531-D9E595D4669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en-US" altLang="ko-Kore-KR" sz="2700" kern="1200" dirty="0">
                <a:solidFill>
                  <a:schemeClr val="bg1"/>
                </a:solidFill>
                <a:latin typeface="+mj-lt"/>
                <a:ea typeface="+mj-ea"/>
                <a:cs typeface="+mj-cs"/>
              </a:rPr>
              <a:t>XLNET(Generalized Autoregressive Pretraining for Language Understanding</a:t>
            </a:r>
            <a:endParaRPr kumimoji="1" lang="en-US" altLang="en-US" sz="2700" kern="1200" dirty="0">
              <a:solidFill>
                <a:schemeClr val="bg1"/>
              </a:solidFill>
              <a:latin typeface="+mj-lt"/>
              <a:ea typeface="+mj-ea"/>
              <a:cs typeface="+mj-cs"/>
            </a:endParaRPr>
          </a:p>
        </p:txBody>
      </p:sp>
      <p:pic>
        <p:nvPicPr>
          <p:cNvPr id="11" name="내용 개체 틀 10">
            <a:extLst>
              <a:ext uri="{FF2B5EF4-FFF2-40B4-BE49-F238E27FC236}">
                <a16:creationId xmlns:a16="http://schemas.microsoft.com/office/drawing/2014/main" id="{790A406A-7CC5-1888-8015-B1BEC375ED15}"/>
              </a:ext>
            </a:extLst>
          </p:cNvPr>
          <p:cNvPicPr>
            <a:picLocks noGrp="1" noChangeAspect="1"/>
          </p:cNvPicPr>
          <p:nvPr>
            <p:ph idx="1"/>
          </p:nvPr>
        </p:nvPicPr>
        <p:blipFill>
          <a:blip r:embed="rId3"/>
          <a:stretch>
            <a:fillRect/>
          </a:stretch>
        </p:blipFill>
        <p:spPr>
          <a:xfrm>
            <a:off x="1634882" y="1675227"/>
            <a:ext cx="8922235" cy="4394199"/>
          </a:xfrm>
          <a:prstGeom prst="rect">
            <a:avLst/>
          </a:prstGeom>
        </p:spPr>
      </p:pic>
      <p:sp>
        <p:nvSpPr>
          <p:cNvPr id="4" name="바닥글 개체 틀 3">
            <a:extLst>
              <a:ext uri="{FF2B5EF4-FFF2-40B4-BE49-F238E27FC236}">
                <a16:creationId xmlns:a16="http://schemas.microsoft.com/office/drawing/2014/main" id="{1A07035A-23C8-1DA3-5B45-948524D6319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52D6AA57-BFFD-1E2B-F868-869A69041B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23</a:t>
            </a:fld>
            <a:endParaRPr kumimoji="1" lang="en-US" altLang="en-US"/>
          </a:p>
        </p:txBody>
      </p:sp>
    </p:spTree>
    <p:extLst>
      <p:ext uri="{BB962C8B-B14F-4D97-AF65-F5344CB8AC3E}">
        <p14:creationId xmlns:p14="http://schemas.microsoft.com/office/powerpoint/2010/main" val="381206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A9883C84-1537-70F7-4531-D9E595D4669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en-US" altLang="ko-Kore-KR" sz="2700" kern="1200" dirty="0">
                <a:solidFill>
                  <a:schemeClr val="bg1"/>
                </a:solidFill>
                <a:latin typeface="+mj-lt"/>
                <a:ea typeface="+mj-ea"/>
                <a:cs typeface="+mj-cs"/>
              </a:rPr>
              <a:t>XLNET(Generalized Autor</a:t>
            </a:r>
            <a:r>
              <a:rPr kumimoji="1" lang="en-US" altLang="ko-Kore-KR" sz="2700" dirty="0">
                <a:solidFill>
                  <a:schemeClr val="bg1"/>
                </a:solidFill>
              </a:rPr>
              <a:t>e</a:t>
            </a:r>
            <a:r>
              <a:rPr kumimoji="1" lang="en-US" altLang="ko-Kore-KR" sz="2700" kern="1200" dirty="0">
                <a:solidFill>
                  <a:schemeClr val="bg1"/>
                </a:solidFill>
                <a:latin typeface="+mj-lt"/>
                <a:ea typeface="+mj-ea"/>
                <a:cs typeface="+mj-cs"/>
              </a:rPr>
              <a:t>gressive Pretraining for Language Understanding</a:t>
            </a:r>
            <a:endParaRPr kumimoji="1" lang="en-US" altLang="en-US" sz="2700" kern="1200" dirty="0">
              <a:solidFill>
                <a:schemeClr val="bg1"/>
              </a:solidFill>
              <a:latin typeface="+mj-lt"/>
              <a:ea typeface="+mj-ea"/>
              <a:cs typeface="+mj-cs"/>
            </a:endParaRPr>
          </a:p>
        </p:txBody>
      </p:sp>
      <p:pic>
        <p:nvPicPr>
          <p:cNvPr id="8" name="내용 개체 틀 7">
            <a:extLst>
              <a:ext uri="{FF2B5EF4-FFF2-40B4-BE49-F238E27FC236}">
                <a16:creationId xmlns:a16="http://schemas.microsoft.com/office/drawing/2014/main" id="{EA14E002-5F99-085B-B461-94A4AEDAAE42}"/>
              </a:ext>
            </a:extLst>
          </p:cNvPr>
          <p:cNvPicPr>
            <a:picLocks noGrp="1" noChangeAspect="1"/>
          </p:cNvPicPr>
          <p:nvPr>
            <p:ph idx="1"/>
          </p:nvPr>
        </p:nvPicPr>
        <p:blipFill>
          <a:blip r:embed="rId3"/>
          <a:stretch>
            <a:fillRect/>
          </a:stretch>
        </p:blipFill>
        <p:spPr>
          <a:xfrm>
            <a:off x="1267207" y="1675227"/>
            <a:ext cx="9657585" cy="4394199"/>
          </a:xfrm>
          <a:prstGeom prst="rect">
            <a:avLst/>
          </a:prstGeom>
        </p:spPr>
      </p:pic>
      <p:sp>
        <p:nvSpPr>
          <p:cNvPr id="4" name="바닥글 개체 틀 3">
            <a:extLst>
              <a:ext uri="{FF2B5EF4-FFF2-40B4-BE49-F238E27FC236}">
                <a16:creationId xmlns:a16="http://schemas.microsoft.com/office/drawing/2014/main" id="{1A07035A-23C8-1DA3-5B45-948524D6319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52D6AA57-BFFD-1E2B-F868-869A69041B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24</a:t>
            </a:fld>
            <a:endParaRPr kumimoji="1" lang="en-US" altLang="en-US"/>
          </a:p>
        </p:txBody>
      </p:sp>
    </p:spTree>
    <p:extLst>
      <p:ext uri="{BB962C8B-B14F-4D97-AF65-F5344CB8AC3E}">
        <p14:creationId xmlns:p14="http://schemas.microsoft.com/office/powerpoint/2010/main" val="336169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A9883C84-1537-70F7-4531-D9E595D46690}"/>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kumimoji="1" lang="en-US" altLang="ko-Kore-KR" sz="2000" kern="1200">
                <a:solidFill>
                  <a:schemeClr val="bg1"/>
                </a:solidFill>
                <a:latin typeface="+mj-lt"/>
                <a:ea typeface="+mj-ea"/>
                <a:cs typeface="+mj-cs"/>
              </a:rPr>
              <a:t>XLNET(Generalized Autoregressive Pretraining for Language Understanding</a:t>
            </a:r>
            <a:endParaRPr kumimoji="1" lang="en-US" altLang="en-US" sz="2000" kern="1200">
              <a:solidFill>
                <a:schemeClr val="bg1"/>
              </a:solidFill>
              <a:latin typeface="+mj-lt"/>
              <a:ea typeface="+mj-ea"/>
              <a:cs typeface="+mj-cs"/>
            </a:endParaRPr>
          </a:p>
        </p:txBody>
      </p:sp>
      <p:sp>
        <p:nvSpPr>
          <p:cNvPr id="4" name="바닥글 개체 틀 3">
            <a:extLst>
              <a:ext uri="{FF2B5EF4-FFF2-40B4-BE49-F238E27FC236}">
                <a16:creationId xmlns:a16="http://schemas.microsoft.com/office/drawing/2014/main" id="{1A07035A-23C8-1DA3-5B45-948524D6319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52D6AA57-BFFD-1E2B-F868-869A69041B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a:pPr defTabSz="914400">
                <a:spcAft>
                  <a:spcPts val="600"/>
                </a:spcAft>
              </a:pPr>
              <a:t>25</a:t>
            </a:fld>
            <a:endParaRPr kumimoji="1" lang="en-US" altLang="en-US"/>
          </a:p>
        </p:txBody>
      </p:sp>
      <p:pic>
        <p:nvPicPr>
          <p:cNvPr id="8" name="내용 개체 틀 7">
            <a:extLst>
              <a:ext uri="{FF2B5EF4-FFF2-40B4-BE49-F238E27FC236}">
                <a16:creationId xmlns:a16="http://schemas.microsoft.com/office/drawing/2014/main" id="{1850BA64-FB9C-554C-C9B8-FA7A7EEE5F3A}"/>
              </a:ext>
            </a:extLst>
          </p:cNvPr>
          <p:cNvPicPr>
            <a:picLocks noGrp="1" noChangeAspect="1"/>
          </p:cNvPicPr>
          <p:nvPr>
            <p:ph idx="1"/>
          </p:nvPr>
        </p:nvPicPr>
        <p:blipFill>
          <a:blip r:embed="rId3"/>
          <a:stretch>
            <a:fillRect/>
          </a:stretch>
        </p:blipFill>
        <p:spPr>
          <a:xfrm>
            <a:off x="2863348" y="1825625"/>
            <a:ext cx="6465304" cy="4351338"/>
          </a:xfrm>
        </p:spPr>
      </p:pic>
    </p:spTree>
    <p:extLst>
      <p:ext uri="{BB962C8B-B14F-4D97-AF65-F5344CB8AC3E}">
        <p14:creationId xmlns:p14="http://schemas.microsoft.com/office/powerpoint/2010/main" val="401904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A9883C84-1537-70F7-4531-D9E595D4669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ko-Kore-KR" sz="1800" kern="1200">
                <a:solidFill>
                  <a:srgbClr val="FFFFFF"/>
                </a:solidFill>
                <a:latin typeface="+mj-lt"/>
                <a:ea typeface="+mj-ea"/>
                <a:cs typeface="+mj-cs"/>
              </a:rPr>
              <a:t>XLNET(Generalized Autoregressive Pretraining for Language Understanding</a:t>
            </a:r>
            <a:endParaRPr kumimoji="1" lang="en-US" altLang="en-US" sz="1800" kern="1200">
              <a:solidFill>
                <a:srgbClr val="FFFFFF"/>
              </a:solidFill>
              <a:latin typeface="+mj-lt"/>
              <a:ea typeface="+mj-ea"/>
              <a:cs typeface="+mj-cs"/>
            </a:endParaRPr>
          </a:p>
        </p:txBody>
      </p:sp>
      <p:sp>
        <p:nvSpPr>
          <p:cNvPr id="4" name="바닥글 개체 틀 3">
            <a:extLst>
              <a:ext uri="{FF2B5EF4-FFF2-40B4-BE49-F238E27FC236}">
                <a16:creationId xmlns:a16="http://schemas.microsoft.com/office/drawing/2014/main" id="{1A07035A-23C8-1DA3-5B45-948524D63197}"/>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defTabSz="914400">
              <a:spcAft>
                <a:spcPts val="600"/>
              </a:spcAft>
            </a:pPr>
            <a:r>
              <a:rPr kumimoji="1" lang="ko-KR" altLang="en-US" kern="1200">
                <a:solidFill>
                  <a:srgbClr val="898989"/>
                </a:solidFill>
                <a:latin typeface="+mn-lt"/>
                <a:ea typeface="+mn-ea"/>
                <a:cs typeface="+mn-cs"/>
              </a:rPr>
              <a:t>자연어처리의 최신동향</a:t>
            </a:r>
            <a:r>
              <a:rPr kumimoji="1" lang="en-US" altLang="ko-KR" kern="1200">
                <a:solidFill>
                  <a:srgbClr val="898989"/>
                </a:solidFill>
                <a:latin typeface="+mn-lt"/>
                <a:ea typeface="+mn-ea"/>
                <a:cs typeface="+mn-cs"/>
              </a:rPr>
              <a:t>-3: Transformer</a:t>
            </a:r>
            <a:r>
              <a:rPr kumimoji="1" lang="ko-KR" altLang="en-US" kern="1200">
                <a:solidFill>
                  <a:srgbClr val="898989"/>
                </a:solidFill>
                <a:latin typeface="+mn-lt"/>
                <a:ea typeface="+mn-ea"/>
                <a:cs typeface="+mn-cs"/>
              </a:rPr>
              <a:t>기반의 사전학습모델들 </a:t>
            </a:r>
            <a:endParaRPr kumimoji="1" lang="en-US" altLang="en-US" kern="1200">
              <a:solidFill>
                <a:srgbClr val="898989"/>
              </a:solidFill>
              <a:latin typeface="+mn-lt"/>
              <a:ea typeface="+mn-ea"/>
              <a:cs typeface="+mn-cs"/>
            </a:endParaRPr>
          </a:p>
        </p:txBody>
      </p:sp>
      <p:sp>
        <p:nvSpPr>
          <p:cNvPr id="5" name="슬라이드 번호 개체 틀 4">
            <a:extLst>
              <a:ext uri="{FF2B5EF4-FFF2-40B4-BE49-F238E27FC236}">
                <a16:creationId xmlns:a16="http://schemas.microsoft.com/office/drawing/2014/main" id="{52D6AA57-BFFD-1E2B-F868-869A69041BE8}"/>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a:solidFill>
                  <a:srgbClr val="898989"/>
                </a:solidFill>
              </a:rPr>
              <a:pPr defTabSz="914400">
                <a:spcAft>
                  <a:spcPts val="600"/>
                </a:spcAft>
              </a:pPr>
              <a:t>26</a:t>
            </a:fld>
            <a:endParaRPr kumimoji="1" lang="en-US" altLang="en-US">
              <a:solidFill>
                <a:srgbClr val="898989"/>
              </a:solidFill>
            </a:endParaRPr>
          </a:p>
        </p:txBody>
      </p:sp>
      <p:pic>
        <p:nvPicPr>
          <p:cNvPr id="9" name="내용 개체 틀 8">
            <a:extLst>
              <a:ext uri="{FF2B5EF4-FFF2-40B4-BE49-F238E27FC236}">
                <a16:creationId xmlns:a16="http://schemas.microsoft.com/office/drawing/2014/main" id="{47853B1E-A737-8EE8-0B22-CE13A04EBEEC}"/>
              </a:ext>
            </a:extLst>
          </p:cNvPr>
          <p:cNvPicPr>
            <a:picLocks noGrp="1" noChangeAspect="1"/>
          </p:cNvPicPr>
          <p:nvPr>
            <p:ph idx="1"/>
          </p:nvPr>
        </p:nvPicPr>
        <p:blipFill>
          <a:blip r:embed="rId3"/>
          <a:stretch>
            <a:fillRect/>
          </a:stretch>
        </p:blipFill>
        <p:spPr>
          <a:xfrm>
            <a:off x="3912977" y="917802"/>
            <a:ext cx="7397280" cy="5022396"/>
          </a:xfrm>
        </p:spPr>
      </p:pic>
    </p:spTree>
    <p:extLst>
      <p:ext uri="{BB962C8B-B14F-4D97-AF65-F5344CB8AC3E}">
        <p14:creationId xmlns:p14="http://schemas.microsoft.com/office/powerpoint/2010/main" val="2717471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6AB7E8FA-70FD-526D-5541-C5CA81312E7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en-US" altLang="ko-Kore-KR" sz="2700" kern="1200" dirty="0">
                <a:solidFill>
                  <a:schemeClr val="bg1"/>
                </a:solidFill>
                <a:latin typeface="+mj-lt"/>
                <a:ea typeface="+mj-ea"/>
                <a:cs typeface="+mj-cs"/>
              </a:rPr>
              <a:t>GLM (All NLP Tasks Are Generation Tasks: A General Pre-training Framework)</a:t>
            </a:r>
            <a:endParaRPr kumimoji="1" lang="en-US" altLang="en-US" sz="2700" kern="1200" dirty="0">
              <a:solidFill>
                <a:schemeClr val="bg1"/>
              </a:solidFill>
              <a:latin typeface="+mj-lt"/>
              <a:ea typeface="+mj-ea"/>
              <a:cs typeface="+mj-cs"/>
            </a:endParaRPr>
          </a:p>
        </p:txBody>
      </p:sp>
      <p:pic>
        <p:nvPicPr>
          <p:cNvPr id="7" name="내용 개체 틀 6">
            <a:extLst>
              <a:ext uri="{FF2B5EF4-FFF2-40B4-BE49-F238E27FC236}">
                <a16:creationId xmlns:a16="http://schemas.microsoft.com/office/drawing/2014/main" id="{5A06FD89-488B-1A00-0A8C-A9B970D3B5E0}"/>
              </a:ext>
            </a:extLst>
          </p:cNvPr>
          <p:cNvPicPr>
            <a:picLocks noGrp="1" noChangeAspect="1"/>
          </p:cNvPicPr>
          <p:nvPr>
            <p:ph idx="1"/>
          </p:nvPr>
        </p:nvPicPr>
        <p:blipFill>
          <a:blip r:embed="rId2"/>
          <a:stretch>
            <a:fillRect/>
          </a:stretch>
        </p:blipFill>
        <p:spPr>
          <a:xfrm>
            <a:off x="1470527" y="1675227"/>
            <a:ext cx="9250946" cy="4394199"/>
          </a:xfrm>
          <a:prstGeom prst="rect">
            <a:avLst/>
          </a:prstGeom>
        </p:spPr>
      </p:pic>
      <p:sp>
        <p:nvSpPr>
          <p:cNvPr id="4" name="바닥글 개체 틀 3">
            <a:extLst>
              <a:ext uri="{FF2B5EF4-FFF2-40B4-BE49-F238E27FC236}">
                <a16:creationId xmlns:a16="http://schemas.microsoft.com/office/drawing/2014/main" id="{45A97DD6-7A0C-6FAE-0130-79DFCFD7A99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5609B8F3-14F6-1712-5A6A-A069A9F77D9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27</a:t>
            </a:fld>
            <a:endParaRPr kumimoji="1" lang="en-US" altLang="en-US"/>
          </a:p>
        </p:txBody>
      </p:sp>
    </p:spTree>
    <p:extLst>
      <p:ext uri="{BB962C8B-B14F-4D97-AF65-F5344CB8AC3E}">
        <p14:creationId xmlns:p14="http://schemas.microsoft.com/office/powerpoint/2010/main" val="1481091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6AB7E8FA-70FD-526D-5541-C5CA81312E7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en-US" altLang="ko-Kore-KR" sz="2700" kern="1200" dirty="0">
                <a:solidFill>
                  <a:schemeClr val="bg1"/>
                </a:solidFill>
                <a:latin typeface="+mj-lt"/>
                <a:ea typeface="+mj-ea"/>
                <a:cs typeface="+mj-cs"/>
              </a:rPr>
              <a:t>GLM (All NLP Tasks Are Generation Tasks: A General Pre-</a:t>
            </a:r>
            <a:r>
              <a:rPr kumimoji="1" lang="en-US" altLang="ko-Kore-KR" sz="2700" kern="1200" dirty="0" err="1">
                <a:solidFill>
                  <a:schemeClr val="bg1"/>
                </a:solidFill>
                <a:latin typeface="+mj-lt"/>
                <a:ea typeface="+mj-ea"/>
                <a:cs typeface="+mj-cs"/>
              </a:rPr>
              <a:t>traing</a:t>
            </a:r>
            <a:r>
              <a:rPr kumimoji="1" lang="en-US" altLang="ko-Kore-KR" sz="2700" kern="1200" dirty="0">
                <a:solidFill>
                  <a:schemeClr val="bg1"/>
                </a:solidFill>
                <a:latin typeface="+mj-lt"/>
                <a:ea typeface="+mj-ea"/>
                <a:cs typeface="+mj-cs"/>
              </a:rPr>
              <a:t> Framework)</a:t>
            </a:r>
            <a:endParaRPr kumimoji="1" lang="en-US" altLang="en-US" sz="2700" kern="1200" dirty="0">
              <a:solidFill>
                <a:schemeClr val="bg1"/>
              </a:solidFill>
              <a:latin typeface="+mj-lt"/>
              <a:ea typeface="+mj-ea"/>
              <a:cs typeface="+mj-cs"/>
            </a:endParaRPr>
          </a:p>
        </p:txBody>
      </p:sp>
      <p:pic>
        <p:nvPicPr>
          <p:cNvPr id="9" name="내용 개체 틀 8">
            <a:extLst>
              <a:ext uri="{FF2B5EF4-FFF2-40B4-BE49-F238E27FC236}">
                <a16:creationId xmlns:a16="http://schemas.microsoft.com/office/drawing/2014/main" id="{2C51DFE9-6586-4BEB-9AE0-DD7286F875E0}"/>
              </a:ext>
            </a:extLst>
          </p:cNvPr>
          <p:cNvPicPr>
            <a:picLocks noGrp="1" noChangeAspect="1"/>
          </p:cNvPicPr>
          <p:nvPr>
            <p:ph idx="1"/>
          </p:nvPr>
        </p:nvPicPr>
        <p:blipFill>
          <a:blip r:embed="rId2"/>
          <a:stretch>
            <a:fillRect/>
          </a:stretch>
        </p:blipFill>
        <p:spPr>
          <a:xfrm>
            <a:off x="1319696" y="1675227"/>
            <a:ext cx="9552608" cy="4394199"/>
          </a:xfrm>
          <a:prstGeom prst="rect">
            <a:avLst/>
          </a:prstGeom>
        </p:spPr>
      </p:pic>
      <p:sp>
        <p:nvSpPr>
          <p:cNvPr id="4" name="바닥글 개체 틀 3">
            <a:extLst>
              <a:ext uri="{FF2B5EF4-FFF2-40B4-BE49-F238E27FC236}">
                <a16:creationId xmlns:a16="http://schemas.microsoft.com/office/drawing/2014/main" id="{45A97DD6-7A0C-6FAE-0130-79DFCFD7A99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5609B8F3-14F6-1712-5A6A-A069A9F77D9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28</a:t>
            </a:fld>
            <a:endParaRPr kumimoji="1" lang="en-US" altLang="en-US"/>
          </a:p>
        </p:txBody>
      </p:sp>
    </p:spTree>
    <p:extLst>
      <p:ext uri="{BB962C8B-B14F-4D97-AF65-F5344CB8AC3E}">
        <p14:creationId xmlns:p14="http://schemas.microsoft.com/office/powerpoint/2010/main" val="2666106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B7E8FA-70FD-526D-5541-C5CA81312E7E}"/>
              </a:ext>
            </a:extLst>
          </p:cNvPr>
          <p:cNvSpPr>
            <a:spLocks noGrp="1"/>
          </p:cNvSpPr>
          <p:nvPr>
            <p:ph type="title"/>
          </p:nvPr>
        </p:nvSpPr>
        <p:spPr/>
        <p:txBody>
          <a:bodyPr/>
          <a:lstStyle/>
          <a:p>
            <a:r>
              <a:rPr kumimoji="1" lang="en" altLang="ko-Kore-KR" dirty="0"/>
              <a:t>GLM (All NLP Tasks Are Generation Tasks: A General Pre-training Framework)</a:t>
            </a:r>
            <a:endParaRPr kumimoji="1" lang="ko-Kore-KR" altLang="en-US" dirty="0"/>
          </a:p>
        </p:txBody>
      </p:sp>
      <p:pic>
        <p:nvPicPr>
          <p:cNvPr id="8" name="내용 개체 틀 7">
            <a:extLst>
              <a:ext uri="{FF2B5EF4-FFF2-40B4-BE49-F238E27FC236}">
                <a16:creationId xmlns:a16="http://schemas.microsoft.com/office/drawing/2014/main" id="{7A59B7B3-ECB5-341C-B3C4-7379BD47C93C}"/>
              </a:ext>
            </a:extLst>
          </p:cNvPr>
          <p:cNvPicPr>
            <a:picLocks noGrp="1" noChangeAspect="1"/>
          </p:cNvPicPr>
          <p:nvPr>
            <p:ph idx="1"/>
          </p:nvPr>
        </p:nvPicPr>
        <p:blipFill>
          <a:blip r:embed="rId2"/>
          <a:stretch>
            <a:fillRect/>
          </a:stretch>
        </p:blipFill>
        <p:spPr>
          <a:xfrm>
            <a:off x="3844937" y="1825625"/>
            <a:ext cx="4502126" cy="4351338"/>
          </a:xfrm>
        </p:spPr>
      </p:pic>
      <p:sp>
        <p:nvSpPr>
          <p:cNvPr id="4" name="바닥글 개체 틀 3">
            <a:extLst>
              <a:ext uri="{FF2B5EF4-FFF2-40B4-BE49-F238E27FC236}">
                <a16:creationId xmlns:a16="http://schemas.microsoft.com/office/drawing/2014/main" id="{45A97DD6-7A0C-6FAE-0130-79DFCFD7A99A}"/>
              </a:ext>
            </a:extLst>
          </p:cNvPr>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5" name="슬라이드 번호 개체 틀 4">
            <a:extLst>
              <a:ext uri="{FF2B5EF4-FFF2-40B4-BE49-F238E27FC236}">
                <a16:creationId xmlns:a16="http://schemas.microsoft.com/office/drawing/2014/main" id="{5609B8F3-14F6-1712-5A6A-A069A9F77D95}"/>
              </a:ext>
            </a:extLst>
          </p:cNvPr>
          <p:cNvSpPr>
            <a:spLocks noGrp="1"/>
          </p:cNvSpPr>
          <p:nvPr>
            <p:ph type="sldNum" sz="quarter" idx="12"/>
          </p:nvPr>
        </p:nvSpPr>
        <p:spPr/>
        <p:txBody>
          <a:bodyPr/>
          <a:lstStyle/>
          <a:p>
            <a:fld id="{09473AF4-D88F-3F41-8654-7D350C01DD39}" type="slidenum">
              <a:rPr kumimoji="1" lang="ko-Kore-KR" altLang="en-US" smtClean="0"/>
              <a:t>29</a:t>
            </a:fld>
            <a:endParaRPr kumimoji="1" lang="ko-Kore-KR" altLang="en-US"/>
          </a:p>
        </p:txBody>
      </p:sp>
    </p:spTree>
    <p:extLst>
      <p:ext uri="{BB962C8B-B14F-4D97-AF65-F5344CB8AC3E}">
        <p14:creationId xmlns:p14="http://schemas.microsoft.com/office/powerpoint/2010/main" val="1700701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a:extLst>
              <a:ext uri="{FF2B5EF4-FFF2-40B4-BE49-F238E27FC236}">
                <a16:creationId xmlns:a16="http://schemas.microsoft.com/office/drawing/2014/main" id="{F51F4419-90DD-E73A-1181-DE7236CE5CDF}"/>
              </a:ext>
            </a:extLst>
          </p:cNvPr>
          <p:cNvSpPr>
            <a:spLocks noGrp="1"/>
          </p:cNvSpPr>
          <p:nvPr>
            <p:ph type="sldNum" sz="quarter" idx="4"/>
          </p:nvPr>
        </p:nvSpPr>
        <p:spPr/>
        <p:txBody>
          <a:bodyPr/>
          <a:lstStyle/>
          <a:p>
            <a:fld id="{294A09A9-5501-47C1-A89A-A340965A2BE2}" type="slidenum">
              <a:rPr lang="en-US" altLang="ko-KR" smtClean="0"/>
              <a:pPr/>
              <a:t>3</a:t>
            </a:fld>
            <a:endParaRPr lang="ko-KR" altLang="en-US">
              <a:latin typeface="맑은 고딕" panose="020B0503020000020004" pitchFamily="50" charset="-127"/>
            </a:endParaRPr>
          </a:p>
        </p:txBody>
      </p:sp>
      <p:sp>
        <p:nvSpPr>
          <p:cNvPr id="28" name="텍스트 개체 틀 24">
            <a:extLst>
              <a:ext uri="{FF2B5EF4-FFF2-40B4-BE49-F238E27FC236}">
                <a16:creationId xmlns:a16="http://schemas.microsoft.com/office/drawing/2014/main" id="{3F698AF5-0DF5-A27D-EA1B-69210EA3B15E}"/>
              </a:ext>
            </a:extLst>
          </p:cNvPr>
          <p:cNvSpPr txBox="1">
            <a:spLocks/>
          </p:cNvSpPr>
          <p:nvPr/>
        </p:nvSpPr>
        <p:spPr>
          <a:xfrm>
            <a:off x="761917" y="517972"/>
            <a:ext cx="2956560" cy="1333500"/>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8800" b="1" kern="1200">
                <a:solidFill>
                  <a:schemeClr val="bg1"/>
                </a:solidFill>
                <a:latin typeface="맑은 고딕" panose="020B0503020000020004" pitchFamily="50" charset="-127"/>
                <a:ea typeface="맑은 고딕" panose="020B0503020000020004" pitchFamily="50" charset="-127"/>
                <a:cs typeface="+mn-cs"/>
              </a:defRPr>
            </a:lvl1pPr>
            <a:lvl2pPr marL="685800" indent="-228600" algn="l" defTabSz="914400" rtl="0" eaLnBrk="1" latinLnBrk="1" hangingPunct="1">
              <a:lnSpc>
                <a:spcPct val="15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lnSpc>
                <a:spcPct val="15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endParaRPr kumimoji="0" lang="en-US" altLang="ko-KR" sz="8800" b="1" i="0" u="none" strike="noStrike" kern="1200" cap="none" spc="0" normalizeH="0" baseline="0" noProof="0" dirty="0">
              <a:ln>
                <a:noFill/>
              </a:ln>
              <a:solidFill>
                <a:sysClr val="window" lastClr="FFFFFF"/>
              </a:solidFill>
              <a:effectLst/>
              <a:uLnTx/>
              <a:uFillTx/>
              <a:latin typeface="맑은 고딕" panose="020B0503020000020004" pitchFamily="50" charset="-127"/>
              <a:ea typeface="맑은 고딕" panose="020B0503020000020004" pitchFamily="50" charset="-127"/>
              <a:cs typeface="+mn-cs"/>
            </a:endParaRPr>
          </a:p>
        </p:txBody>
      </p:sp>
      <p:sp>
        <p:nvSpPr>
          <p:cNvPr id="29" name="제목 17">
            <a:extLst>
              <a:ext uri="{FF2B5EF4-FFF2-40B4-BE49-F238E27FC236}">
                <a16:creationId xmlns:a16="http://schemas.microsoft.com/office/drawing/2014/main" id="{C62CDB7A-CF00-CEB5-FC1E-BF6B66E1A5A4}"/>
              </a:ext>
            </a:extLst>
          </p:cNvPr>
          <p:cNvSpPr txBox="1">
            <a:spLocks/>
          </p:cNvSpPr>
          <p:nvPr/>
        </p:nvSpPr>
        <p:spPr>
          <a:xfrm>
            <a:off x="1384960" y="1217538"/>
            <a:ext cx="3935647" cy="191422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lang="en-US" sz="4400" kern="1200">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pPr rtl="0"/>
            <a: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Revisit To Transformer</a:t>
            </a:r>
          </a:p>
        </p:txBody>
      </p:sp>
      <p:pic>
        <p:nvPicPr>
          <p:cNvPr id="31" name="그림 개체 틀 26" descr="코코넛, 아바카도, 꿀 등 뷰티제품에서 흔히 볼 수 있는 음식입니다.&#10;">
            <a:extLst>
              <a:ext uri="{FF2B5EF4-FFF2-40B4-BE49-F238E27FC236}">
                <a16:creationId xmlns:a16="http://schemas.microsoft.com/office/drawing/2014/main" id="{BFCD7FDD-3B6A-E846-D006-D2D9169D98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096000" y="3140665"/>
            <a:ext cx="4953000" cy="3090862"/>
          </a:xfrm>
          <a:prstGeom prst="rect">
            <a:avLst/>
          </a:prstGeom>
        </p:spPr>
      </p:pic>
      <p:sp>
        <p:nvSpPr>
          <p:cNvPr id="10" name="TextBox 9">
            <a:extLst>
              <a:ext uri="{FF2B5EF4-FFF2-40B4-BE49-F238E27FC236}">
                <a16:creationId xmlns:a16="http://schemas.microsoft.com/office/drawing/2014/main" id="{CE361916-7D8A-7F47-E194-116BA29A730D}"/>
              </a:ext>
            </a:extLst>
          </p:cNvPr>
          <p:cNvSpPr txBox="1"/>
          <p:nvPr/>
        </p:nvSpPr>
        <p:spPr>
          <a:xfrm>
            <a:off x="1384960" y="3275750"/>
            <a:ext cx="4347625" cy="646331"/>
          </a:xfrm>
          <a:prstGeom prst="rect">
            <a:avLst/>
          </a:prstGeom>
          <a:noFill/>
        </p:spPr>
        <p:txBody>
          <a:bodyPr wrap="square">
            <a:spAutoFit/>
          </a:bodyPr>
          <a:lstStyle/>
          <a:p>
            <a:r>
              <a:rPr lang="en-US" altLang="ko-KR" sz="1800" i="0" strike="noStrike" baseline="0" dirty="0">
                <a:solidFill>
                  <a:srgbClr val="000000"/>
                </a:solidFill>
                <a:latin typeface="Avenir Next LT Pro" panose="020B0504020202020204" pitchFamily="34" charset="0"/>
              </a:rPr>
              <a:t>Review What We talked about in Last Session</a:t>
            </a:r>
            <a:endParaRPr lang="ko-KR" altLang="en-US" dirty="0"/>
          </a:p>
        </p:txBody>
      </p:sp>
    </p:spTree>
    <p:extLst>
      <p:ext uri="{BB962C8B-B14F-4D97-AF65-F5344CB8AC3E}">
        <p14:creationId xmlns:p14="http://schemas.microsoft.com/office/powerpoint/2010/main" val="889691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D0103E7-075F-9DA9-7C3A-782F9F96986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kumimoji="1" lang="en-US" altLang="ko-Kore-KR" sz="3000" kern="1200">
                <a:solidFill>
                  <a:srgbClr val="FFFFFF"/>
                </a:solidFill>
                <a:latin typeface="+mj-lt"/>
                <a:ea typeface="+mj-ea"/>
                <a:cs typeface="+mj-cs"/>
              </a:rPr>
              <a:t>MASS (Masked Sequence to Sequence Pre-training for Language Generation)</a:t>
            </a:r>
            <a:endParaRPr kumimoji="1" lang="en-US" altLang="en-US" sz="3000" kern="1200">
              <a:solidFill>
                <a:srgbClr val="FFFFFF"/>
              </a:solidFill>
              <a:latin typeface="+mj-lt"/>
              <a:ea typeface="+mj-ea"/>
              <a:cs typeface="+mj-cs"/>
            </a:endParaRP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내용 개체 틀 6">
            <a:extLst>
              <a:ext uri="{FF2B5EF4-FFF2-40B4-BE49-F238E27FC236}">
                <a16:creationId xmlns:a16="http://schemas.microsoft.com/office/drawing/2014/main" id="{880BC8E2-1E19-88CD-CA8A-8285D08A4C2A}"/>
              </a:ext>
            </a:extLst>
          </p:cNvPr>
          <p:cNvPicPr>
            <a:picLocks noGrp="1" noChangeAspect="1"/>
          </p:cNvPicPr>
          <p:nvPr>
            <p:ph idx="1"/>
          </p:nvPr>
        </p:nvPicPr>
        <p:blipFill>
          <a:blip r:embed="rId2"/>
          <a:stretch>
            <a:fillRect/>
          </a:stretch>
        </p:blipFill>
        <p:spPr>
          <a:xfrm>
            <a:off x="6210594" y="492573"/>
            <a:ext cx="4440001" cy="5880796"/>
          </a:xfrm>
          <a:prstGeom prst="rect">
            <a:avLst/>
          </a:prstGeom>
        </p:spPr>
      </p:pic>
      <p:sp>
        <p:nvSpPr>
          <p:cNvPr id="4" name="바닥글 개체 틀 3">
            <a:extLst>
              <a:ext uri="{FF2B5EF4-FFF2-40B4-BE49-F238E27FC236}">
                <a16:creationId xmlns:a16="http://schemas.microsoft.com/office/drawing/2014/main" id="{D23FA7A8-22D9-C241-3AE6-625F7F091A0D}"/>
              </a:ext>
            </a:extLst>
          </p:cNvPr>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defTabSz="914400">
              <a:spcAft>
                <a:spcPts val="600"/>
              </a:spcAft>
            </a:pPr>
            <a:r>
              <a:rPr kumimoji="1" lang="ko-KR" altLang="en-US" kern="1200">
                <a:solidFill>
                  <a:srgbClr val="595959"/>
                </a:solidFill>
                <a:latin typeface="+mn-lt"/>
                <a:ea typeface="+mn-ea"/>
                <a:cs typeface="+mn-cs"/>
              </a:rPr>
              <a:t>자연어처리의 최신동향</a:t>
            </a:r>
            <a:r>
              <a:rPr kumimoji="1" lang="en-US" altLang="ko-KR" kern="1200">
                <a:solidFill>
                  <a:srgbClr val="595959"/>
                </a:solidFill>
                <a:latin typeface="+mn-lt"/>
                <a:ea typeface="+mn-ea"/>
                <a:cs typeface="+mn-cs"/>
              </a:rPr>
              <a:t>-3: Transformer</a:t>
            </a:r>
            <a:r>
              <a:rPr kumimoji="1" lang="ko-KR" altLang="en-US" kern="1200">
                <a:solidFill>
                  <a:srgbClr val="595959"/>
                </a:solidFill>
                <a:latin typeface="+mn-lt"/>
                <a:ea typeface="+mn-ea"/>
                <a:cs typeface="+mn-cs"/>
              </a:rPr>
              <a:t>기반의 사전학습모델들 </a:t>
            </a:r>
            <a:endParaRPr kumimoji="1" lang="en-US" altLang="en-US" kern="1200">
              <a:solidFill>
                <a:srgbClr val="595959"/>
              </a:solidFill>
              <a:latin typeface="+mn-lt"/>
              <a:ea typeface="+mn-ea"/>
              <a:cs typeface="+mn-cs"/>
            </a:endParaRPr>
          </a:p>
        </p:txBody>
      </p:sp>
      <p:sp>
        <p:nvSpPr>
          <p:cNvPr id="5" name="슬라이드 번호 개체 틀 4">
            <a:extLst>
              <a:ext uri="{FF2B5EF4-FFF2-40B4-BE49-F238E27FC236}">
                <a16:creationId xmlns:a16="http://schemas.microsoft.com/office/drawing/2014/main" id="{C3C7FF96-7624-CCBD-02A1-73A3097367CB}"/>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a:solidFill>
                  <a:srgbClr val="595959"/>
                </a:solidFill>
              </a:rPr>
              <a:pPr defTabSz="914400">
                <a:spcAft>
                  <a:spcPts val="600"/>
                </a:spcAft>
              </a:pPr>
              <a:t>30</a:t>
            </a:fld>
            <a:endParaRPr kumimoji="1" lang="en-US" altLang="en-US">
              <a:solidFill>
                <a:srgbClr val="595959"/>
              </a:solidFill>
            </a:endParaRPr>
          </a:p>
        </p:txBody>
      </p:sp>
    </p:spTree>
    <p:extLst>
      <p:ext uri="{BB962C8B-B14F-4D97-AF65-F5344CB8AC3E}">
        <p14:creationId xmlns:p14="http://schemas.microsoft.com/office/powerpoint/2010/main" val="2742215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D0103E7-075F-9DA9-7C3A-782F9F96986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en-US" altLang="ko-Kore-KR" sz="2700" kern="1200">
                <a:solidFill>
                  <a:schemeClr val="bg1"/>
                </a:solidFill>
                <a:latin typeface="+mj-lt"/>
                <a:ea typeface="+mj-ea"/>
                <a:cs typeface="+mj-cs"/>
              </a:rPr>
              <a:t>MASS (Masked Sequence to Sequence Pre-training for Language Generation)</a:t>
            </a:r>
            <a:endParaRPr kumimoji="1" lang="en-US" altLang="en-US" sz="2700" kern="1200">
              <a:solidFill>
                <a:schemeClr val="bg1"/>
              </a:solidFill>
              <a:latin typeface="+mj-lt"/>
              <a:ea typeface="+mj-ea"/>
              <a:cs typeface="+mj-cs"/>
            </a:endParaRPr>
          </a:p>
        </p:txBody>
      </p:sp>
      <p:pic>
        <p:nvPicPr>
          <p:cNvPr id="9" name="내용 개체 틀 8">
            <a:extLst>
              <a:ext uri="{FF2B5EF4-FFF2-40B4-BE49-F238E27FC236}">
                <a16:creationId xmlns:a16="http://schemas.microsoft.com/office/drawing/2014/main" id="{2D6E12F7-2283-EBD1-AC45-A57F1AF0160D}"/>
              </a:ext>
            </a:extLst>
          </p:cNvPr>
          <p:cNvPicPr>
            <a:picLocks noGrp="1" noChangeAspect="1"/>
          </p:cNvPicPr>
          <p:nvPr>
            <p:ph idx="1"/>
          </p:nvPr>
        </p:nvPicPr>
        <p:blipFill>
          <a:blip r:embed="rId2"/>
          <a:stretch>
            <a:fillRect/>
          </a:stretch>
        </p:blipFill>
        <p:spPr>
          <a:xfrm>
            <a:off x="2715847" y="1675227"/>
            <a:ext cx="6760306" cy="4394199"/>
          </a:xfrm>
          <a:prstGeom prst="rect">
            <a:avLst/>
          </a:prstGeom>
        </p:spPr>
      </p:pic>
      <p:sp>
        <p:nvSpPr>
          <p:cNvPr id="4" name="바닥글 개체 틀 3">
            <a:extLst>
              <a:ext uri="{FF2B5EF4-FFF2-40B4-BE49-F238E27FC236}">
                <a16:creationId xmlns:a16="http://schemas.microsoft.com/office/drawing/2014/main" id="{D23FA7A8-22D9-C241-3AE6-625F7F091A0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C3C7FF96-7624-CCBD-02A1-73A3097367C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31</a:t>
            </a:fld>
            <a:endParaRPr kumimoji="1" lang="en-US" altLang="en-US"/>
          </a:p>
        </p:txBody>
      </p:sp>
    </p:spTree>
    <p:extLst>
      <p:ext uri="{BB962C8B-B14F-4D97-AF65-F5344CB8AC3E}">
        <p14:creationId xmlns:p14="http://schemas.microsoft.com/office/powerpoint/2010/main" val="4133920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47275F9F-46A4-E5AB-AE5B-95D3B6E9200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en-US" altLang="ko-Kore-KR" sz="3200" kern="1200" dirty="0">
                <a:solidFill>
                  <a:schemeClr val="bg1"/>
                </a:solidFill>
                <a:latin typeface="+mj-lt"/>
                <a:ea typeface="+mj-ea"/>
                <a:cs typeface="+mj-cs"/>
              </a:rPr>
              <a:t>BART (Bi-directional and Autoregressive Transformer)</a:t>
            </a:r>
            <a:endParaRPr kumimoji="1" lang="en-US" altLang="en-US" sz="3200" kern="1200" dirty="0">
              <a:solidFill>
                <a:schemeClr val="bg1"/>
              </a:solidFill>
              <a:latin typeface="+mj-lt"/>
              <a:ea typeface="+mj-ea"/>
              <a:cs typeface="+mj-cs"/>
            </a:endParaRPr>
          </a:p>
        </p:txBody>
      </p:sp>
      <p:pic>
        <p:nvPicPr>
          <p:cNvPr id="7" name="내용 개체 틀 6">
            <a:extLst>
              <a:ext uri="{FF2B5EF4-FFF2-40B4-BE49-F238E27FC236}">
                <a16:creationId xmlns:a16="http://schemas.microsoft.com/office/drawing/2014/main" id="{DE3BC5F5-BDA0-1641-0375-7080E3490EAC}"/>
              </a:ext>
            </a:extLst>
          </p:cNvPr>
          <p:cNvPicPr>
            <a:picLocks noGrp="1" noChangeAspect="1"/>
          </p:cNvPicPr>
          <p:nvPr>
            <p:ph idx="1"/>
          </p:nvPr>
        </p:nvPicPr>
        <p:blipFill>
          <a:blip r:embed="rId2"/>
          <a:stretch>
            <a:fillRect/>
          </a:stretch>
        </p:blipFill>
        <p:spPr>
          <a:xfrm>
            <a:off x="1396321" y="1675227"/>
            <a:ext cx="9399358" cy="4394199"/>
          </a:xfrm>
          <a:prstGeom prst="rect">
            <a:avLst/>
          </a:prstGeom>
        </p:spPr>
      </p:pic>
      <p:sp>
        <p:nvSpPr>
          <p:cNvPr id="4" name="바닥글 개체 틀 3">
            <a:extLst>
              <a:ext uri="{FF2B5EF4-FFF2-40B4-BE49-F238E27FC236}">
                <a16:creationId xmlns:a16="http://schemas.microsoft.com/office/drawing/2014/main" id="{175CA295-321A-10BB-0A94-5E30437187D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C5AC502F-7481-5F9C-7B07-D0EEF27705E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32</a:t>
            </a:fld>
            <a:endParaRPr kumimoji="1" lang="en-US" altLang="en-US"/>
          </a:p>
        </p:txBody>
      </p:sp>
    </p:spTree>
    <p:extLst>
      <p:ext uri="{BB962C8B-B14F-4D97-AF65-F5344CB8AC3E}">
        <p14:creationId xmlns:p14="http://schemas.microsoft.com/office/powerpoint/2010/main" val="4013386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275F9F-46A4-E5AB-AE5B-95D3B6E92001}"/>
              </a:ext>
            </a:extLst>
          </p:cNvPr>
          <p:cNvSpPr>
            <a:spLocks noGrp="1"/>
          </p:cNvSpPr>
          <p:nvPr>
            <p:ph type="title"/>
          </p:nvPr>
        </p:nvSpPr>
        <p:spPr/>
        <p:txBody>
          <a:bodyPr/>
          <a:lstStyle/>
          <a:p>
            <a:r>
              <a:rPr kumimoji="1" lang="en" altLang="ko-Kore-KR" dirty="0"/>
              <a:t>BART (Bi-directional and Autoregressive Transformer)</a:t>
            </a:r>
            <a:endParaRPr kumimoji="1" lang="ko-Kore-KR" altLang="en-US" dirty="0"/>
          </a:p>
        </p:txBody>
      </p:sp>
      <p:pic>
        <p:nvPicPr>
          <p:cNvPr id="15" name="내용 개체 틀 14">
            <a:extLst>
              <a:ext uri="{FF2B5EF4-FFF2-40B4-BE49-F238E27FC236}">
                <a16:creationId xmlns:a16="http://schemas.microsoft.com/office/drawing/2014/main" id="{6EB0EBE6-D5D2-1E73-3E5D-D3F76B945A0D}"/>
              </a:ext>
            </a:extLst>
          </p:cNvPr>
          <p:cNvPicPr>
            <a:picLocks noGrp="1" noChangeAspect="1"/>
          </p:cNvPicPr>
          <p:nvPr>
            <p:ph idx="1"/>
          </p:nvPr>
        </p:nvPicPr>
        <p:blipFill>
          <a:blip r:embed="rId2"/>
          <a:stretch>
            <a:fillRect/>
          </a:stretch>
        </p:blipFill>
        <p:spPr>
          <a:xfrm>
            <a:off x="3666153" y="1825625"/>
            <a:ext cx="4859693" cy="4351338"/>
          </a:xfrm>
        </p:spPr>
      </p:pic>
      <p:sp>
        <p:nvSpPr>
          <p:cNvPr id="4" name="바닥글 개체 틀 3">
            <a:extLst>
              <a:ext uri="{FF2B5EF4-FFF2-40B4-BE49-F238E27FC236}">
                <a16:creationId xmlns:a16="http://schemas.microsoft.com/office/drawing/2014/main" id="{175CA295-321A-10BB-0A94-5E30437187DB}"/>
              </a:ext>
            </a:extLst>
          </p:cNvPr>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5" name="슬라이드 번호 개체 틀 4">
            <a:extLst>
              <a:ext uri="{FF2B5EF4-FFF2-40B4-BE49-F238E27FC236}">
                <a16:creationId xmlns:a16="http://schemas.microsoft.com/office/drawing/2014/main" id="{C5AC502F-7481-5F9C-7B07-D0EEF27705E0}"/>
              </a:ext>
            </a:extLst>
          </p:cNvPr>
          <p:cNvSpPr>
            <a:spLocks noGrp="1"/>
          </p:cNvSpPr>
          <p:nvPr>
            <p:ph type="sldNum" sz="quarter" idx="12"/>
          </p:nvPr>
        </p:nvSpPr>
        <p:spPr/>
        <p:txBody>
          <a:bodyPr/>
          <a:lstStyle/>
          <a:p>
            <a:fld id="{09473AF4-D88F-3F41-8654-7D350C01DD39}" type="slidenum">
              <a:rPr kumimoji="1" lang="ko-Kore-KR" altLang="en-US" smtClean="0"/>
              <a:t>33</a:t>
            </a:fld>
            <a:endParaRPr kumimoji="1" lang="ko-Kore-KR" altLang="en-US"/>
          </a:p>
        </p:txBody>
      </p:sp>
    </p:spTree>
    <p:extLst>
      <p:ext uri="{BB962C8B-B14F-4D97-AF65-F5344CB8AC3E}">
        <p14:creationId xmlns:p14="http://schemas.microsoft.com/office/powerpoint/2010/main" val="3435038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275F9F-46A4-E5AB-AE5B-95D3B6E92001}"/>
              </a:ext>
            </a:extLst>
          </p:cNvPr>
          <p:cNvSpPr>
            <a:spLocks noGrp="1"/>
          </p:cNvSpPr>
          <p:nvPr>
            <p:ph type="title"/>
          </p:nvPr>
        </p:nvSpPr>
        <p:spPr/>
        <p:txBody>
          <a:bodyPr/>
          <a:lstStyle/>
          <a:p>
            <a:r>
              <a:rPr kumimoji="1" lang="en" altLang="ko-Kore-KR" dirty="0"/>
              <a:t>BART </a:t>
            </a:r>
            <a:r>
              <a:rPr kumimoji="1" lang="en" altLang="ko-Kore-KR"/>
              <a:t>(Bi-directional </a:t>
            </a:r>
            <a:r>
              <a:rPr kumimoji="1" lang="en" altLang="ko-Kore-KR" dirty="0"/>
              <a:t>and Autoregressive Transformer)</a:t>
            </a:r>
            <a:endParaRPr kumimoji="1" lang="ko-Kore-KR" altLang="en-US" dirty="0"/>
          </a:p>
        </p:txBody>
      </p:sp>
      <p:pic>
        <p:nvPicPr>
          <p:cNvPr id="8" name="내용 개체 틀 7">
            <a:extLst>
              <a:ext uri="{FF2B5EF4-FFF2-40B4-BE49-F238E27FC236}">
                <a16:creationId xmlns:a16="http://schemas.microsoft.com/office/drawing/2014/main" id="{3D465819-C908-3205-D885-551E9F7E8E2F}"/>
              </a:ext>
            </a:extLst>
          </p:cNvPr>
          <p:cNvPicPr>
            <a:picLocks noGrp="1" noChangeAspect="1"/>
          </p:cNvPicPr>
          <p:nvPr>
            <p:ph idx="1"/>
          </p:nvPr>
        </p:nvPicPr>
        <p:blipFill>
          <a:blip r:embed="rId2"/>
          <a:stretch>
            <a:fillRect/>
          </a:stretch>
        </p:blipFill>
        <p:spPr>
          <a:xfrm>
            <a:off x="3504645" y="1825625"/>
            <a:ext cx="5182710" cy="4351338"/>
          </a:xfrm>
        </p:spPr>
      </p:pic>
      <p:sp>
        <p:nvSpPr>
          <p:cNvPr id="4" name="바닥글 개체 틀 3">
            <a:extLst>
              <a:ext uri="{FF2B5EF4-FFF2-40B4-BE49-F238E27FC236}">
                <a16:creationId xmlns:a16="http://schemas.microsoft.com/office/drawing/2014/main" id="{175CA295-321A-10BB-0A94-5E30437187DB}"/>
              </a:ext>
            </a:extLst>
          </p:cNvPr>
          <p:cNvSpPr>
            <a:spLocks noGrp="1"/>
          </p:cNvSpPr>
          <p:nvPr>
            <p:ph type="ftr" sz="quarter" idx="11"/>
          </p:nvPr>
        </p:nvSpPr>
        <p:spPr/>
        <p:txBody>
          <a:bodyPr/>
          <a:lstStyle/>
          <a:p>
            <a:r>
              <a:rPr kumimoji="1" lang="ko-KR" altLang="en-US"/>
              <a:t>자연어처리의 최신동향</a:t>
            </a:r>
            <a:r>
              <a:rPr kumimoji="1" lang="en-US" altLang="ko-KR"/>
              <a:t>-3: </a:t>
            </a:r>
            <a:r>
              <a:rPr kumimoji="1" lang="en" altLang="ko-KR"/>
              <a:t>Transformer</a:t>
            </a:r>
            <a:r>
              <a:rPr kumimoji="1" lang="ko-KR" altLang="en-US"/>
              <a:t>기반의 사전학습모델들 </a:t>
            </a:r>
            <a:endParaRPr kumimoji="1" lang="ko-Kore-KR" altLang="en-US"/>
          </a:p>
        </p:txBody>
      </p:sp>
      <p:sp>
        <p:nvSpPr>
          <p:cNvPr id="5" name="슬라이드 번호 개체 틀 4">
            <a:extLst>
              <a:ext uri="{FF2B5EF4-FFF2-40B4-BE49-F238E27FC236}">
                <a16:creationId xmlns:a16="http://schemas.microsoft.com/office/drawing/2014/main" id="{C5AC502F-7481-5F9C-7B07-D0EEF27705E0}"/>
              </a:ext>
            </a:extLst>
          </p:cNvPr>
          <p:cNvSpPr>
            <a:spLocks noGrp="1"/>
          </p:cNvSpPr>
          <p:nvPr>
            <p:ph type="sldNum" sz="quarter" idx="12"/>
          </p:nvPr>
        </p:nvSpPr>
        <p:spPr/>
        <p:txBody>
          <a:bodyPr/>
          <a:lstStyle/>
          <a:p>
            <a:fld id="{09473AF4-D88F-3F41-8654-7D350C01DD39}" type="slidenum">
              <a:rPr kumimoji="1" lang="ko-Kore-KR" altLang="en-US" smtClean="0"/>
              <a:t>34</a:t>
            </a:fld>
            <a:endParaRPr kumimoji="1" lang="ko-Kore-KR" altLang="en-US"/>
          </a:p>
        </p:txBody>
      </p:sp>
    </p:spTree>
    <p:extLst>
      <p:ext uri="{BB962C8B-B14F-4D97-AF65-F5344CB8AC3E}">
        <p14:creationId xmlns:p14="http://schemas.microsoft.com/office/powerpoint/2010/main" val="2969992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88E2124-F285-6932-A4D2-46D114F9C3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en-US" altLang="ko-Kore-KR" sz="2200" kern="1200" dirty="0">
                <a:solidFill>
                  <a:schemeClr val="bg1"/>
                </a:solidFill>
                <a:latin typeface="+mj-lt"/>
                <a:ea typeface="+mj-ea"/>
                <a:cs typeface="+mj-cs"/>
              </a:rPr>
              <a:t>T5 (Exploring the Limits of Transformer Learning with a Unified Text-to-Text Transformer)</a:t>
            </a:r>
            <a:endParaRPr kumimoji="1" lang="en-US" altLang="en-US" sz="2200" kern="1200" dirty="0">
              <a:solidFill>
                <a:schemeClr val="bg1"/>
              </a:solidFill>
              <a:latin typeface="+mj-lt"/>
              <a:ea typeface="+mj-ea"/>
              <a:cs typeface="+mj-cs"/>
            </a:endParaRPr>
          </a:p>
        </p:txBody>
      </p:sp>
      <p:pic>
        <p:nvPicPr>
          <p:cNvPr id="11" name="내용 개체 틀 10">
            <a:extLst>
              <a:ext uri="{FF2B5EF4-FFF2-40B4-BE49-F238E27FC236}">
                <a16:creationId xmlns:a16="http://schemas.microsoft.com/office/drawing/2014/main" id="{8BCE9536-A3BC-FDEB-D560-40060113A93B}"/>
              </a:ext>
            </a:extLst>
          </p:cNvPr>
          <p:cNvPicPr>
            <a:picLocks noGrp="1" noChangeAspect="1"/>
          </p:cNvPicPr>
          <p:nvPr>
            <p:ph idx="1"/>
          </p:nvPr>
        </p:nvPicPr>
        <p:blipFill>
          <a:blip r:embed="rId2"/>
          <a:stretch>
            <a:fillRect/>
          </a:stretch>
        </p:blipFill>
        <p:spPr>
          <a:xfrm>
            <a:off x="1319696" y="1675227"/>
            <a:ext cx="9552608" cy="4394199"/>
          </a:xfrm>
          <a:prstGeom prst="rect">
            <a:avLst/>
          </a:prstGeom>
        </p:spPr>
      </p:pic>
      <p:sp>
        <p:nvSpPr>
          <p:cNvPr id="4" name="바닥글 개체 틀 3">
            <a:extLst>
              <a:ext uri="{FF2B5EF4-FFF2-40B4-BE49-F238E27FC236}">
                <a16:creationId xmlns:a16="http://schemas.microsoft.com/office/drawing/2014/main" id="{256C7AC2-9FE0-2844-D208-DC5FF79774B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8F20F3A8-6048-F2E5-25D9-D23D4B8501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35</a:t>
            </a:fld>
            <a:endParaRPr kumimoji="1" lang="en-US" altLang="en-US"/>
          </a:p>
        </p:txBody>
      </p:sp>
    </p:spTree>
    <p:extLst>
      <p:ext uri="{BB962C8B-B14F-4D97-AF65-F5344CB8AC3E}">
        <p14:creationId xmlns:p14="http://schemas.microsoft.com/office/powerpoint/2010/main" val="3372074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88E2124-F285-6932-A4D2-46D114F9C35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kumimoji="1" lang="en-US" altLang="ko-Kore-KR" kern="1200">
                <a:solidFill>
                  <a:srgbClr val="FFFFFF"/>
                </a:solidFill>
                <a:latin typeface="+mj-lt"/>
                <a:ea typeface="+mj-ea"/>
                <a:cs typeface="+mj-cs"/>
              </a:rPr>
              <a:t>T5 (Exploring the Limits of Transformer Learning with a Unified Text-to-Text Transformer)</a:t>
            </a:r>
            <a:endParaRPr kumimoji="1" lang="en-US" altLang="en-US" kern="1200">
              <a:solidFill>
                <a:srgbClr val="FFFFFF"/>
              </a:solidFill>
              <a:latin typeface="+mj-lt"/>
              <a:ea typeface="+mj-ea"/>
              <a:cs typeface="+mj-cs"/>
            </a:endParaRPr>
          </a:p>
        </p:txBody>
      </p:sp>
      <p:pic>
        <p:nvPicPr>
          <p:cNvPr id="9" name="내용 개체 틀 8">
            <a:extLst>
              <a:ext uri="{FF2B5EF4-FFF2-40B4-BE49-F238E27FC236}">
                <a16:creationId xmlns:a16="http://schemas.microsoft.com/office/drawing/2014/main" id="{EF7A19E2-E62D-BE0D-EA7A-2345288B3911}"/>
              </a:ext>
            </a:extLst>
          </p:cNvPr>
          <p:cNvPicPr>
            <a:picLocks noGrp="1" noChangeAspect="1"/>
          </p:cNvPicPr>
          <p:nvPr>
            <p:ph idx="1"/>
          </p:nvPr>
        </p:nvPicPr>
        <p:blipFill>
          <a:blip r:embed="rId2"/>
          <a:stretch>
            <a:fillRect/>
          </a:stretch>
        </p:blipFill>
        <p:spPr>
          <a:xfrm>
            <a:off x="5452976" y="492573"/>
            <a:ext cx="5955237" cy="5880796"/>
          </a:xfrm>
          <a:prstGeom prst="rect">
            <a:avLst/>
          </a:prstGeom>
        </p:spPr>
      </p:pic>
      <p:sp>
        <p:nvSpPr>
          <p:cNvPr id="4" name="바닥글 개체 틀 3">
            <a:extLst>
              <a:ext uri="{FF2B5EF4-FFF2-40B4-BE49-F238E27FC236}">
                <a16:creationId xmlns:a16="http://schemas.microsoft.com/office/drawing/2014/main" id="{256C7AC2-9FE0-2844-D208-DC5FF79774B5}"/>
              </a:ext>
            </a:extLst>
          </p:cNvPr>
          <p:cNvSpPr>
            <a:spLocks noGrp="1"/>
          </p:cNvSpPr>
          <p:nvPr>
            <p:ph type="ftr" sz="quarter" idx="11"/>
          </p:nvPr>
        </p:nvSpPr>
        <p:spPr>
          <a:xfrm>
            <a:off x="5144297" y="6423025"/>
            <a:ext cx="5618954" cy="365125"/>
          </a:xfrm>
        </p:spPr>
        <p:txBody>
          <a:bodyPr vert="horz" lIns="91440" tIns="45720" rIns="91440" bIns="45720" rtlCol="0" anchor="ctr">
            <a:normAutofit/>
          </a:bodyPr>
          <a:lstStyle/>
          <a:p>
            <a:pPr algn="l" defTabSz="914400">
              <a:spcAft>
                <a:spcPts val="600"/>
              </a:spcAft>
            </a:pPr>
            <a:r>
              <a:rPr kumimoji="1" lang="ko-KR" altLang="en-US" kern="1200">
                <a:solidFill>
                  <a:schemeClr val="tx1">
                    <a:tint val="75000"/>
                  </a:schemeClr>
                </a:solidFill>
                <a:latin typeface="+mn-lt"/>
                <a:ea typeface="+mn-ea"/>
                <a:cs typeface="+mn-cs"/>
              </a:rPr>
              <a:t>자연어처리의 최신동향</a:t>
            </a:r>
            <a:r>
              <a:rPr kumimoji="1" lang="en-US" altLang="ko-KR" kern="1200">
                <a:solidFill>
                  <a:schemeClr val="tx1">
                    <a:tint val="75000"/>
                  </a:schemeClr>
                </a:solidFill>
                <a:latin typeface="+mn-lt"/>
                <a:ea typeface="+mn-ea"/>
                <a:cs typeface="+mn-cs"/>
              </a:rPr>
              <a:t>-3: Transformer</a:t>
            </a:r>
            <a:r>
              <a:rPr kumimoji="1" lang="ko-KR" altLang="en-US" kern="1200">
                <a:solidFill>
                  <a:schemeClr val="tx1">
                    <a:tint val="75000"/>
                  </a:schemeClr>
                </a:solidFill>
                <a:latin typeface="+mn-lt"/>
                <a:ea typeface="+mn-ea"/>
                <a:cs typeface="+mn-cs"/>
              </a:rPr>
              <a:t>기반의 사전학습모델들 </a:t>
            </a:r>
            <a:endParaRPr kumimoji="1" lang="en-US" altLang="en-US"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8F20F3A8-6048-F2E5-25D9-D23D4B85012E}"/>
              </a:ext>
            </a:extLst>
          </p:cNvPr>
          <p:cNvSpPr>
            <a:spLocks noGrp="1"/>
          </p:cNvSpPr>
          <p:nvPr>
            <p:ph type="sldNum" sz="quarter" idx="12"/>
          </p:nvPr>
        </p:nvSpPr>
        <p:spPr>
          <a:xfrm>
            <a:off x="10926317" y="6423025"/>
            <a:ext cx="771525"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36</a:t>
            </a:fld>
            <a:endParaRPr kumimoji="1" lang="en-US" altLang="en-US"/>
          </a:p>
        </p:txBody>
      </p:sp>
    </p:spTree>
    <p:extLst>
      <p:ext uri="{BB962C8B-B14F-4D97-AF65-F5344CB8AC3E}">
        <p14:creationId xmlns:p14="http://schemas.microsoft.com/office/powerpoint/2010/main" val="2060320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88E2124-F285-6932-A4D2-46D114F9C35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kumimoji="1" lang="en-US" altLang="ko-Kore-KR" sz="3000" kern="1200">
                <a:solidFill>
                  <a:srgbClr val="FFFFFF"/>
                </a:solidFill>
                <a:latin typeface="+mj-lt"/>
                <a:ea typeface="+mj-ea"/>
                <a:cs typeface="+mj-cs"/>
              </a:rPr>
              <a:t>T5 (Exploring the Limits of Transformer Learning with a Unified Text-to-Text Transformer)</a:t>
            </a:r>
            <a:endParaRPr kumimoji="1" lang="en-US" altLang="en-US" sz="3000" kern="1200">
              <a:solidFill>
                <a:srgbClr val="FFFFFF"/>
              </a:solidFill>
              <a:latin typeface="+mj-lt"/>
              <a:ea typeface="+mj-ea"/>
              <a:cs typeface="+mj-cs"/>
            </a:endParaRPr>
          </a:p>
        </p:txBody>
      </p:sp>
      <p:cxnSp>
        <p:nvCxnSpPr>
          <p:cNvPr id="20"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내용 개체 틀 7">
            <a:extLst>
              <a:ext uri="{FF2B5EF4-FFF2-40B4-BE49-F238E27FC236}">
                <a16:creationId xmlns:a16="http://schemas.microsoft.com/office/drawing/2014/main" id="{358E3B2B-3D50-5BCE-8224-E805803CF9D2}"/>
              </a:ext>
            </a:extLst>
          </p:cNvPr>
          <p:cNvPicPr>
            <a:picLocks noGrp="1" noChangeAspect="1"/>
          </p:cNvPicPr>
          <p:nvPr>
            <p:ph idx="1"/>
          </p:nvPr>
        </p:nvPicPr>
        <p:blipFill>
          <a:blip r:embed="rId2"/>
          <a:stretch>
            <a:fillRect/>
          </a:stretch>
        </p:blipFill>
        <p:spPr>
          <a:xfrm>
            <a:off x="5383549" y="492573"/>
            <a:ext cx="6094090" cy="5880796"/>
          </a:xfrm>
          <a:prstGeom prst="rect">
            <a:avLst/>
          </a:prstGeom>
        </p:spPr>
      </p:pic>
      <p:sp>
        <p:nvSpPr>
          <p:cNvPr id="4" name="바닥글 개체 틀 3">
            <a:extLst>
              <a:ext uri="{FF2B5EF4-FFF2-40B4-BE49-F238E27FC236}">
                <a16:creationId xmlns:a16="http://schemas.microsoft.com/office/drawing/2014/main" id="{256C7AC2-9FE0-2844-D208-DC5FF79774B5}"/>
              </a:ext>
            </a:extLst>
          </p:cNvPr>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defTabSz="914400">
              <a:spcAft>
                <a:spcPts val="600"/>
              </a:spcAft>
            </a:pPr>
            <a:r>
              <a:rPr kumimoji="1" lang="ko-KR" altLang="en-US" kern="1200">
                <a:solidFill>
                  <a:srgbClr val="595959"/>
                </a:solidFill>
                <a:latin typeface="+mn-lt"/>
                <a:ea typeface="+mn-ea"/>
                <a:cs typeface="+mn-cs"/>
              </a:rPr>
              <a:t>자연어처리의 최신동향</a:t>
            </a:r>
            <a:r>
              <a:rPr kumimoji="1" lang="en-US" altLang="ko-KR" kern="1200">
                <a:solidFill>
                  <a:srgbClr val="595959"/>
                </a:solidFill>
                <a:latin typeface="+mn-lt"/>
                <a:ea typeface="+mn-ea"/>
                <a:cs typeface="+mn-cs"/>
              </a:rPr>
              <a:t>-3: Transformer</a:t>
            </a:r>
            <a:r>
              <a:rPr kumimoji="1" lang="ko-KR" altLang="en-US" kern="1200">
                <a:solidFill>
                  <a:srgbClr val="595959"/>
                </a:solidFill>
                <a:latin typeface="+mn-lt"/>
                <a:ea typeface="+mn-ea"/>
                <a:cs typeface="+mn-cs"/>
              </a:rPr>
              <a:t>기반의 사전학습모델들 </a:t>
            </a:r>
            <a:endParaRPr kumimoji="1" lang="en-US" altLang="en-US" kern="1200">
              <a:solidFill>
                <a:srgbClr val="595959"/>
              </a:solidFill>
              <a:latin typeface="+mn-lt"/>
              <a:ea typeface="+mn-ea"/>
              <a:cs typeface="+mn-cs"/>
            </a:endParaRPr>
          </a:p>
        </p:txBody>
      </p:sp>
      <p:sp>
        <p:nvSpPr>
          <p:cNvPr id="5" name="슬라이드 번호 개체 틀 4">
            <a:extLst>
              <a:ext uri="{FF2B5EF4-FFF2-40B4-BE49-F238E27FC236}">
                <a16:creationId xmlns:a16="http://schemas.microsoft.com/office/drawing/2014/main" id="{8F20F3A8-6048-F2E5-25D9-D23D4B85012E}"/>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a:solidFill>
                  <a:srgbClr val="595959"/>
                </a:solidFill>
              </a:rPr>
              <a:pPr defTabSz="914400">
                <a:spcAft>
                  <a:spcPts val="600"/>
                </a:spcAft>
              </a:pPr>
              <a:t>37</a:t>
            </a:fld>
            <a:endParaRPr kumimoji="1" lang="en-US" altLang="en-US">
              <a:solidFill>
                <a:srgbClr val="595959"/>
              </a:solidFill>
            </a:endParaRPr>
          </a:p>
        </p:txBody>
      </p:sp>
    </p:spTree>
    <p:extLst>
      <p:ext uri="{BB962C8B-B14F-4D97-AF65-F5344CB8AC3E}">
        <p14:creationId xmlns:p14="http://schemas.microsoft.com/office/powerpoint/2010/main" val="1402522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88E2124-F285-6932-A4D2-46D114F9C3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kumimoji="1" lang="en-US" altLang="ko-Kore-KR" sz="2200" kern="1200">
                <a:solidFill>
                  <a:schemeClr val="bg1"/>
                </a:solidFill>
                <a:latin typeface="+mj-lt"/>
                <a:ea typeface="+mj-ea"/>
                <a:cs typeface="+mj-cs"/>
              </a:rPr>
              <a:t>T5 (Exploring the Limits of Transformer Learning with a Unified Text-to-Text Transformer)</a:t>
            </a:r>
            <a:endParaRPr kumimoji="1" lang="en-US" altLang="en-US" sz="2200" kern="1200">
              <a:solidFill>
                <a:schemeClr val="bg1"/>
              </a:solidFill>
              <a:latin typeface="+mj-lt"/>
              <a:ea typeface="+mj-ea"/>
              <a:cs typeface="+mj-cs"/>
            </a:endParaRPr>
          </a:p>
        </p:txBody>
      </p:sp>
      <p:pic>
        <p:nvPicPr>
          <p:cNvPr id="9" name="내용 개체 틀 8">
            <a:extLst>
              <a:ext uri="{FF2B5EF4-FFF2-40B4-BE49-F238E27FC236}">
                <a16:creationId xmlns:a16="http://schemas.microsoft.com/office/drawing/2014/main" id="{9EC5A774-BA05-F35E-0D70-D8A5F4722BAA}"/>
              </a:ext>
            </a:extLst>
          </p:cNvPr>
          <p:cNvPicPr>
            <a:picLocks noGrp="1" noChangeAspect="1"/>
          </p:cNvPicPr>
          <p:nvPr>
            <p:ph idx="1"/>
          </p:nvPr>
        </p:nvPicPr>
        <p:blipFill>
          <a:blip r:embed="rId2"/>
          <a:stretch>
            <a:fillRect/>
          </a:stretch>
        </p:blipFill>
        <p:spPr>
          <a:xfrm>
            <a:off x="1446054" y="1675227"/>
            <a:ext cx="9299891" cy="4394199"/>
          </a:xfrm>
          <a:prstGeom prst="rect">
            <a:avLst/>
          </a:prstGeom>
        </p:spPr>
      </p:pic>
      <p:sp>
        <p:nvSpPr>
          <p:cNvPr id="4" name="바닥글 개체 틀 3">
            <a:extLst>
              <a:ext uri="{FF2B5EF4-FFF2-40B4-BE49-F238E27FC236}">
                <a16:creationId xmlns:a16="http://schemas.microsoft.com/office/drawing/2014/main" id="{256C7AC2-9FE0-2844-D208-DC5FF79774B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8F20F3A8-6048-F2E5-25D9-D23D4B8501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38</a:t>
            </a:fld>
            <a:endParaRPr kumimoji="1" lang="en-US" altLang="en-US"/>
          </a:p>
        </p:txBody>
      </p:sp>
    </p:spTree>
    <p:extLst>
      <p:ext uri="{BB962C8B-B14F-4D97-AF65-F5344CB8AC3E}">
        <p14:creationId xmlns:p14="http://schemas.microsoft.com/office/powerpoint/2010/main" val="1056881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1097F2A-E138-5ED5-6467-7FA95C5308E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ko-Kore-KR" sz="1500" b="1" kern="1200">
                <a:solidFill>
                  <a:schemeClr val="bg1"/>
                </a:solidFill>
                <a:latin typeface="+mj-lt"/>
                <a:ea typeface="+mj-ea"/>
                <a:cs typeface="+mj-cs"/>
              </a:rPr>
              <a:t>More Variants of Existing PTMs: Masking Strategy: SpanBERT (Improving Pre-training by Representing and Predicting Spans)</a:t>
            </a:r>
            <a:br>
              <a:rPr lang="en-US" altLang="ko-Kore-KR" sz="1500" b="1" kern="1200">
                <a:solidFill>
                  <a:schemeClr val="bg1"/>
                </a:solidFill>
                <a:latin typeface="+mj-lt"/>
                <a:ea typeface="+mj-ea"/>
                <a:cs typeface="+mj-cs"/>
              </a:rPr>
            </a:br>
            <a:endParaRPr kumimoji="1" lang="en-US" altLang="en-US" sz="1500" kern="1200">
              <a:solidFill>
                <a:schemeClr val="bg1"/>
              </a:solidFill>
              <a:latin typeface="+mj-lt"/>
              <a:ea typeface="+mj-ea"/>
              <a:cs typeface="+mj-cs"/>
            </a:endParaRPr>
          </a:p>
        </p:txBody>
      </p:sp>
      <p:pic>
        <p:nvPicPr>
          <p:cNvPr id="7" name="내용 개체 틀 6">
            <a:extLst>
              <a:ext uri="{FF2B5EF4-FFF2-40B4-BE49-F238E27FC236}">
                <a16:creationId xmlns:a16="http://schemas.microsoft.com/office/drawing/2014/main" id="{763D9D5C-7108-0167-03F5-E54B4F01B313}"/>
              </a:ext>
            </a:extLst>
          </p:cNvPr>
          <p:cNvPicPr>
            <a:picLocks noGrp="1" noChangeAspect="1"/>
          </p:cNvPicPr>
          <p:nvPr>
            <p:ph idx="1"/>
          </p:nvPr>
        </p:nvPicPr>
        <p:blipFill>
          <a:blip r:embed="rId2"/>
          <a:stretch>
            <a:fillRect/>
          </a:stretch>
        </p:blipFill>
        <p:spPr>
          <a:xfrm>
            <a:off x="1850398" y="1675227"/>
            <a:ext cx="8491204" cy="4394199"/>
          </a:xfrm>
          <a:prstGeom prst="rect">
            <a:avLst/>
          </a:prstGeom>
        </p:spPr>
      </p:pic>
      <p:sp>
        <p:nvSpPr>
          <p:cNvPr id="4" name="바닥글 개체 틀 3">
            <a:extLst>
              <a:ext uri="{FF2B5EF4-FFF2-40B4-BE49-F238E27FC236}">
                <a16:creationId xmlns:a16="http://schemas.microsoft.com/office/drawing/2014/main" id="{5698F592-FD95-C5E9-11B0-2E0CA03807E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FA8BFCCC-4D22-EC7D-2E82-9AA5E8FA8C3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39</a:t>
            </a:fld>
            <a:endParaRPr kumimoji="1" lang="en-US" altLang="en-US"/>
          </a:p>
        </p:txBody>
      </p:sp>
    </p:spTree>
    <p:extLst>
      <p:ext uri="{BB962C8B-B14F-4D97-AF65-F5344CB8AC3E}">
        <p14:creationId xmlns:p14="http://schemas.microsoft.com/office/powerpoint/2010/main" val="1572135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0CD89F-027C-5BE6-3676-E8DE340E78AB}"/>
              </a:ext>
            </a:extLst>
          </p:cNvPr>
          <p:cNvSpPr>
            <a:spLocks noGrp="1"/>
          </p:cNvSpPr>
          <p:nvPr>
            <p:ph type="title"/>
          </p:nvPr>
        </p:nvSpPr>
        <p:spPr>
          <a:xfrm>
            <a:off x="5069940" y="365124"/>
            <a:ext cx="6172200" cy="1828800"/>
          </a:xfrm>
        </p:spPr>
        <p:txBody>
          <a:bodyPr>
            <a:normAutofit/>
          </a:bodyPr>
          <a:lstStyle/>
          <a:p>
            <a:r>
              <a:rPr kumimoji="1" lang="en-US" altLang="ko-Kore-KR"/>
              <a:t>Revisit to Transformer</a:t>
            </a:r>
            <a:br>
              <a:rPr kumimoji="1" lang="en-US" altLang="ko-Kore-KR"/>
            </a:br>
            <a:endParaRPr kumimoji="1" lang="ko-Kore-KR" altLang="en-US"/>
          </a:p>
        </p:txBody>
      </p:sp>
      <p:pic>
        <p:nvPicPr>
          <p:cNvPr id="3" name="그림 2">
            <a:extLst>
              <a:ext uri="{FF2B5EF4-FFF2-40B4-BE49-F238E27FC236}">
                <a16:creationId xmlns:a16="http://schemas.microsoft.com/office/drawing/2014/main" id="{92AB553D-E7D8-C86B-3FAB-E0FFE7427BA2}"/>
              </a:ext>
            </a:extLst>
          </p:cNvPr>
          <p:cNvPicPr>
            <a:picLocks noChangeAspect="1"/>
          </p:cNvPicPr>
          <p:nvPr/>
        </p:nvPicPr>
        <p:blipFill rotWithShape="1">
          <a:blip r:embed="rId2"/>
          <a:srcRect r="873"/>
          <a:stretch/>
        </p:blipFill>
        <p:spPr>
          <a:xfrm>
            <a:off x="20" y="10"/>
            <a:ext cx="4639713" cy="6857990"/>
          </a:xfrm>
          <a:prstGeom prst="rect">
            <a:avLst/>
          </a:prstGeom>
        </p:spPr>
      </p:pic>
      <p:sp>
        <p:nvSpPr>
          <p:cNvPr id="4" name="바닥글 개체 틀 3">
            <a:extLst>
              <a:ext uri="{FF2B5EF4-FFF2-40B4-BE49-F238E27FC236}">
                <a16:creationId xmlns:a16="http://schemas.microsoft.com/office/drawing/2014/main" id="{4FBFADDC-D4FB-8C8F-3F47-38C4E5426ED8}"/>
              </a:ext>
            </a:extLst>
          </p:cNvPr>
          <p:cNvSpPr>
            <a:spLocks noGrp="1"/>
          </p:cNvSpPr>
          <p:nvPr>
            <p:ph type="ftr" sz="quarter" idx="11"/>
          </p:nvPr>
        </p:nvSpPr>
        <p:spPr>
          <a:xfrm>
            <a:off x="5069939" y="6356350"/>
            <a:ext cx="4943193" cy="365125"/>
          </a:xfrm>
        </p:spPr>
        <p:txBody>
          <a:bodyPr>
            <a:normAutofit/>
          </a:bodyPr>
          <a:lstStyle/>
          <a:p>
            <a:pPr algn="l">
              <a:spcAft>
                <a:spcPts val="600"/>
              </a:spcAft>
            </a:pPr>
            <a:r>
              <a:rPr kumimoji="1" lang="ko-KR" altLang="en-US">
                <a:solidFill>
                  <a:schemeClr val="tx1">
                    <a:alpha val="80000"/>
                  </a:schemeClr>
                </a:solidFill>
              </a:rPr>
              <a:t>자연어처리의 최신동향</a:t>
            </a:r>
            <a:r>
              <a:rPr kumimoji="1" lang="en-US" altLang="ko-KR">
                <a:solidFill>
                  <a:schemeClr val="tx1">
                    <a:alpha val="80000"/>
                  </a:schemeClr>
                </a:solidFill>
              </a:rPr>
              <a:t>-3: </a:t>
            </a:r>
            <a:r>
              <a:rPr kumimoji="1" lang="en" altLang="ko-KR">
                <a:solidFill>
                  <a:schemeClr val="tx1">
                    <a:alpha val="80000"/>
                  </a:schemeClr>
                </a:solidFill>
              </a:rPr>
              <a:t>Transformer</a:t>
            </a:r>
            <a:r>
              <a:rPr kumimoji="1" lang="ko-KR" altLang="en-US">
                <a:solidFill>
                  <a:schemeClr val="tx1">
                    <a:alpha val="80000"/>
                  </a:schemeClr>
                </a:solidFill>
              </a:rPr>
              <a:t>기반의 사전학습모델들 </a:t>
            </a:r>
            <a:endParaRPr kumimoji="1" lang="ko-Kore-KR" altLang="en-US">
              <a:solidFill>
                <a:schemeClr val="tx1">
                  <a:alpha val="80000"/>
                </a:schemeClr>
              </a:solidFill>
            </a:endParaRPr>
          </a:p>
        </p:txBody>
      </p:sp>
      <p:sp>
        <p:nvSpPr>
          <p:cNvPr id="5" name="슬라이드 번호 개체 틀 4">
            <a:extLst>
              <a:ext uri="{FF2B5EF4-FFF2-40B4-BE49-F238E27FC236}">
                <a16:creationId xmlns:a16="http://schemas.microsoft.com/office/drawing/2014/main" id="{07225A0A-A693-63CD-9B59-2F35520BCB6C}"/>
              </a:ext>
            </a:extLst>
          </p:cNvPr>
          <p:cNvSpPr>
            <a:spLocks noGrp="1"/>
          </p:cNvSpPr>
          <p:nvPr>
            <p:ph type="sldNum" sz="quarter" idx="12"/>
          </p:nvPr>
        </p:nvSpPr>
        <p:spPr>
          <a:xfrm>
            <a:off x="10148934" y="6356350"/>
            <a:ext cx="1204865" cy="365125"/>
          </a:xfrm>
        </p:spPr>
        <p:txBody>
          <a:bodyPr>
            <a:normAutofit/>
          </a:bodyPr>
          <a:lstStyle/>
          <a:p>
            <a:pPr>
              <a:spcAft>
                <a:spcPts val="600"/>
              </a:spcAft>
            </a:pPr>
            <a:fld id="{09473AF4-D88F-3F41-8654-7D350C01DD39}" type="slidenum">
              <a:rPr kumimoji="1" lang="ko-Kore-KR" altLang="en-US">
                <a:solidFill>
                  <a:schemeClr val="tx1">
                    <a:alpha val="80000"/>
                  </a:schemeClr>
                </a:solidFill>
              </a:rPr>
              <a:pPr>
                <a:spcAft>
                  <a:spcPts val="600"/>
                </a:spcAft>
              </a:pPr>
              <a:t>4</a:t>
            </a:fld>
            <a:endParaRPr kumimoji="1" lang="ko-Kore-KR" altLang="en-US">
              <a:solidFill>
                <a:schemeClr val="tx1">
                  <a:alpha val="80000"/>
                </a:schemeClr>
              </a:solidFill>
            </a:endParaRPr>
          </a:p>
        </p:txBody>
      </p:sp>
      <p:graphicFrame>
        <p:nvGraphicFramePr>
          <p:cNvPr id="7" name="내용 개체 틀 2">
            <a:extLst>
              <a:ext uri="{FF2B5EF4-FFF2-40B4-BE49-F238E27FC236}">
                <a16:creationId xmlns:a16="http://schemas.microsoft.com/office/drawing/2014/main" id="{3D89A23A-2DE8-097E-1BAF-3BDACE6F6C19}"/>
              </a:ext>
            </a:extLst>
          </p:cNvPr>
          <p:cNvGraphicFramePr>
            <a:graphicFrameLocks noGrp="1"/>
          </p:cNvGraphicFramePr>
          <p:nvPr>
            <p:ph idx="1"/>
            <p:extLst>
              <p:ext uri="{D42A27DB-BD31-4B8C-83A1-F6EECF244321}">
                <p14:modId xmlns:p14="http://schemas.microsoft.com/office/powerpoint/2010/main" val="2933650565"/>
              </p:ext>
            </p:extLst>
          </p:nvPr>
        </p:nvGraphicFramePr>
        <p:xfrm>
          <a:off x="5069940" y="2322576"/>
          <a:ext cx="6172200" cy="3858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908722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1097F2A-E138-5ED5-6467-7FA95C5308E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ko-Kore-KR" sz="1500" b="1" kern="1200">
                <a:solidFill>
                  <a:schemeClr val="bg1"/>
                </a:solidFill>
                <a:latin typeface="+mj-lt"/>
                <a:ea typeface="+mj-ea"/>
                <a:cs typeface="+mj-cs"/>
              </a:rPr>
              <a:t>More Variants of Existing PTMs: Masking Strategy: SpanBERT (Improving Pre-training by Representing and Predicting Spans)</a:t>
            </a:r>
            <a:br>
              <a:rPr lang="en-US" altLang="ko-Kore-KR" sz="1500" b="1" kern="1200">
                <a:solidFill>
                  <a:schemeClr val="bg1"/>
                </a:solidFill>
                <a:latin typeface="+mj-lt"/>
                <a:ea typeface="+mj-ea"/>
                <a:cs typeface="+mj-cs"/>
              </a:rPr>
            </a:br>
            <a:endParaRPr kumimoji="1" lang="en-US" altLang="en-US" sz="1500" kern="1200">
              <a:solidFill>
                <a:schemeClr val="bg1"/>
              </a:solidFill>
              <a:latin typeface="+mj-lt"/>
              <a:ea typeface="+mj-ea"/>
              <a:cs typeface="+mj-cs"/>
            </a:endParaRPr>
          </a:p>
        </p:txBody>
      </p:sp>
      <p:pic>
        <p:nvPicPr>
          <p:cNvPr id="9" name="내용 개체 틀 8">
            <a:extLst>
              <a:ext uri="{FF2B5EF4-FFF2-40B4-BE49-F238E27FC236}">
                <a16:creationId xmlns:a16="http://schemas.microsoft.com/office/drawing/2014/main" id="{B41B9688-4BA0-70BF-4F67-7237BA015490}"/>
              </a:ext>
            </a:extLst>
          </p:cNvPr>
          <p:cNvPicPr>
            <a:picLocks noGrp="1" noChangeAspect="1"/>
          </p:cNvPicPr>
          <p:nvPr>
            <p:ph idx="1"/>
          </p:nvPr>
        </p:nvPicPr>
        <p:blipFill>
          <a:blip r:embed="rId2"/>
          <a:stretch>
            <a:fillRect/>
          </a:stretch>
        </p:blipFill>
        <p:spPr>
          <a:xfrm>
            <a:off x="1186278" y="1675227"/>
            <a:ext cx="9819444" cy="4394199"/>
          </a:xfrm>
          <a:prstGeom prst="rect">
            <a:avLst/>
          </a:prstGeom>
        </p:spPr>
      </p:pic>
      <p:sp>
        <p:nvSpPr>
          <p:cNvPr id="4" name="바닥글 개체 틀 3">
            <a:extLst>
              <a:ext uri="{FF2B5EF4-FFF2-40B4-BE49-F238E27FC236}">
                <a16:creationId xmlns:a16="http://schemas.microsoft.com/office/drawing/2014/main" id="{5698F592-FD95-C5E9-11B0-2E0CA03807E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kumimoji="1" lang="ko-KR" altLang="en-US" sz="1100" kern="1200">
                <a:solidFill>
                  <a:schemeClr val="tx1">
                    <a:tint val="75000"/>
                  </a:schemeClr>
                </a:solidFill>
                <a:latin typeface="+mn-lt"/>
                <a:ea typeface="+mn-ea"/>
                <a:cs typeface="+mn-cs"/>
              </a:rPr>
              <a:t>자연어처리의 최신동향</a:t>
            </a:r>
            <a:r>
              <a:rPr kumimoji="1" lang="en-US" altLang="ko-KR" sz="1100" kern="1200">
                <a:solidFill>
                  <a:schemeClr val="tx1">
                    <a:tint val="75000"/>
                  </a:schemeClr>
                </a:solidFill>
                <a:latin typeface="+mn-lt"/>
                <a:ea typeface="+mn-ea"/>
                <a:cs typeface="+mn-cs"/>
              </a:rPr>
              <a:t>-3: Transformer</a:t>
            </a:r>
            <a:r>
              <a:rPr kumimoji="1" lang="ko-KR" altLang="en-US" sz="1100" kern="1200">
                <a:solidFill>
                  <a:schemeClr val="tx1">
                    <a:tint val="75000"/>
                  </a:schemeClr>
                </a:solidFill>
                <a:latin typeface="+mn-lt"/>
                <a:ea typeface="+mn-ea"/>
                <a:cs typeface="+mn-cs"/>
              </a:rPr>
              <a:t>기반의 사전학습모델들 </a:t>
            </a:r>
            <a:endParaRPr kumimoji="1" lang="en-US" altLang="en-US" sz="1100" kern="1200">
              <a:solidFill>
                <a:schemeClr val="tx1">
                  <a:tint val="75000"/>
                </a:schemeClr>
              </a:solidFill>
              <a:latin typeface="+mn-lt"/>
              <a:ea typeface="+mn-ea"/>
              <a:cs typeface="+mn-cs"/>
            </a:endParaRPr>
          </a:p>
        </p:txBody>
      </p:sp>
      <p:sp>
        <p:nvSpPr>
          <p:cNvPr id="5" name="슬라이드 번호 개체 틀 4">
            <a:extLst>
              <a:ext uri="{FF2B5EF4-FFF2-40B4-BE49-F238E27FC236}">
                <a16:creationId xmlns:a16="http://schemas.microsoft.com/office/drawing/2014/main" id="{FA8BFCCC-4D22-EC7D-2E82-9AA5E8FA8C3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smtClean="0"/>
              <a:pPr defTabSz="914400">
                <a:spcAft>
                  <a:spcPts val="600"/>
                </a:spcAft>
              </a:pPr>
              <a:t>40</a:t>
            </a:fld>
            <a:endParaRPr kumimoji="1" lang="en-US" altLang="en-US"/>
          </a:p>
        </p:txBody>
      </p:sp>
    </p:spTree>
    <p:extLst>
      <p:ext uri="{BB962C8B-B14F-4D97-AF65-F5344CB8AC3E}">
        <p14:creationId xmlns:p14="http://schemas.microsoft.com/office/powerpoint/2010/main" val="3556336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3892D295-024A-3219-65DC-81886205607A}"/>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kumimoji="1" lang="en-US" altLang="ko-Kore-KR" sz="4800" kern="1200" dirty="0" err="1">
                <a:solidFill>
                  <a:srgbClr val="FFFFFF"/>
                </a:solidFill>
                <a:latin typeface="+mj-lt"/>
                <a:ea typeface="+mj-ea"/>
                <a:cs typeface="+mj-cs"/>
              </a:rPr>
              <a:t>RoundUp</a:t>
            </a:r>
            <a:r>
              <a:rPr kumimoji="1" lang="en-US" altLang="ko-Kore-KR" sz="4800" kern="1200" dirty="0">
                <a:solidFill>
                  <a:srgbClr val="FFFFFF"/>
                </a:solidFill>
                <a:latin typeface="+mj-lt"/>
                <a:ea typeface="+mj-ea"/>
                <a:cs typeface="+mj-cs"/>
              </a:rPr>
              <a:t>: Evolution of Transformer Architecture </a:t>
            </a:r>
            <a:endParaRPr kumimoji="1" lang="en-US" altLang="en-US" sz="4800" kern="1200" dirty="0">
              <a:solidFill>
                <a:srgbClr val="FFFFFF"/>
              </a:solidFill>
              <a:latin typeface="+mj-lt"/>
              <a:ea typeface="+mj-ea"/>
              <a:cs typeface="+mj-cs"/>
            </a:endParaRPr>
          </a:p>
        </p:txBody>
      </p:sp>
      <p:cxnSp>
        <p:nvCxnSpPr>
          <p:cNvPr id="22"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내용 개체 틀 6">
            <a:extLst>
              <a:ext uri="{FF2B5EF4-FFF2-40B4-BE49-F238E27FC236}">
                <a16:creationId xmlns:a16="http://schemas.microsoft.com/office/drawing/2014/main" id="{EE058B6F-9BDC-4E7E-AB42-1D2042B97B0C}"/>
              </a:ext>
            </a:extLst>
          </p:cNvPr>
          <p:cNvPicPr>
            <a:picLocks noGrp="1" noChangeAspect="1"/>
          </p:cNvPicPr>
          <p:nvPr>
            <p:ph idx="1"/>
          </p:nvPr>
        </p:nvPicPr>
        <p:blipFill>
          <a:blip r:embed="rId2"/>
          <a:stretch>
            <a:fillRect/>
          </a:stretch>
        </p:blipFill>
        <p:spPr>
          <a:xfrm>
            <a:off x="5208240" y="492573"/>
            <a:ext cx="6444709" cy="5880796"/>
          </a:xfrm>
          <a:prstGeom prst="rect">
            <a:avLst/>
          </a:prstGeom>
        </p:spPr>
      </p:pic>
      <p:sp>
        <p:nvSpPr>
          <p:cNvPr id="4" name="바닥글 개체 틀 3">
            <a:extLst>
              <a:ext uri="{FF2B5EF4-FFF2-40B4-BE49-F238E27FC236}">
                <a16:creationId xmlns:a16="http://schemas.microsoft.com/office/drawing/2014/main" id="{E7D2A116-BAE5-2DAC-E767-634CEAA9A473}"/>
              </a:ext>
            </a:extLst>
          </p:cNvPr>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defTabSz="914400">
              <a:spcAft>
                <a:spcPts val="600"/>
              </a:spcAft>
            </a:pPr>
            <a:r>
              <a:rPr kumimoji="1" lang="ko-KR" altLang="en-US" kern="1200">
                <a:solidFill>
                  <a:srgbClr val="595959"/>
                </a:solidFill>
                <a:latin typeface="+mn-lt"/>
                <a:ea typeface="+mn-ea"/>
                <a:cs typeface="+mn-cs"/>
              </a:rPr>
              <a:t>자연어처리의 최신동향</a:t>
            </a:r>
            <a:r>
              <a:rPr kumimoji="1" lang="en-US" altLang="ko-KR" kern="1200">
                <a:solidFill>
                  <a:srgbClr val="595959"/>
                </a:solidFill>
                <a:latin typeface="+mn-lt"/>
                <a:ea typeface="+mn-ea"/>
                <a:cs typeface="+mn-cs"/>
              </a:rPr>
              <a:t>-2: Transformer</a:t>
            </a:r>
            <a:endParaRPr kumimoji="1" lang="en-US" altLang="en-US" kern="1200">
              <a:solidFill>
                <a:srgbClr val="595959"/>
              </a:solidFill>
              <a:latin typeface="+mn-lt"/>
              <a:ea typeface="+mn-ea"/>
              <a:cs typeface="+mn-cs"/>
            </a:endParaRPr>
          </a:p>
        </p:txBody>
      </p:sp>
      <p:sp>
        <p:nvSpPr>
          <p:cNvPr id="5" name="슬라이드 번호 개체 틀 4">
            <a:extLst>
              <a:ext uri="{FF2B5EF4-FFF2-40B4-BE49-F238E27FC236}">
                <a16:creationId xmlns:a16="http://schemas.microsoft.com/office/drawing/2014/main" id="{47D5F1EF-6960-91CD-6AE2-4E45BB02EF48}"/>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defTabSz="914400">
              <a:spcAft>
                <a:spcPts val="600"/>
              </a:spcAft>
            </a:pPr>
            <a:fld id="{09473AF4-D88F-3F41-8654-7D350C01DD39}" type="slidenum">
              <a:rPr kumimoji="1" lang="en-US" altLang="en-US">
                <a:solidFill>
                  <a:srgbClr val="595959"/>
                </a:solidFill>
              </a:rPr>
              <a:pPr defTabSz="914400">
                <a:spcAft>
                  <a:spcPts val="600"/>
                </a:spcAft>
              </a:pPr>
              <a:t>41</a:t>
            </a:fld>
            <a:endParaRPr kumimoji="1" lang="en-US" altLang="en-US">
              <a:solidFill>
                <a:srgbClr val="595959"/>
              </a:solidFill>
            </a:endParaRPr>
          </a:p>
        </p:txBody>
      </p:sp>
    </p:spTree>
    <p:extLst>
      <p:ext uri="{BB962C8B-B14F-4D97-AF65-F5344CB8AC3E}">
        <p14:creationId xmlns:p14="http://schemas.microsoft.com/office/powerpoint/2010/main" val="1686433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a:extLst>
              <a:ext uri="{FF2B5EF4-FFF2-40B4-BE49-F238E27FC236}">
                <a16:creationId xmlns:a16="http://schemas.microsoft.com/office/drawing/2014/main" id="{F51F4419-90DD-E73A-1181-DE7236CE5CDF}"/>
              </a:ext>
            </a:extLst>
          </p:cNvPr>
          <p:cNvSpPr>
            <a:spLocks noGrp="1"/>
          </p:cNvSpPr>
          <p:nvPr>
            <p:ph type="sldNum" sz="quarter" idx="4"/>
          </p:nvPr>
        </p:nvSpPr>
        <p:spPr/>
        <p:txBody>
          <a:bodyPr/>
          <a:lstStyle/>
          <a:p>
            <a:fld id="{294A09A9-5501-47C1-A89A-A340965A2BE2}" type="slidenum">
              <a:rPr lang="en-US" altLang="ko-KR" smtClean="0"/>
              <a:pPr/>
              <a:t>42</a:t>
            </a:fld>
            <a:endParaRPr lang="ko-KR" altLang="en-US">
              <a:latin typeface="맑은 고딕" panose="020B0503020000020004" pitchFamily="50" charset="-127"/>
            </a:endParaRPr>
          </a:p>
        </p:txBody>
      </p:sp>
      <p:sp>
        <p:nvSpPr>
          <p:cNvPr id="28" name="텍스트 개체 틀 24">
            <a:extLst>
              <a:ext uri="{FF2B5EF4-FFF2-40B4-BE49-F238E27FC236}">
                <a16:creationId xmlns:a16="http://schemas.microsoft.com/office/drawing/2014/main" id="{3F698AF5-0DF5-A27D-EA1B-69210EA3B15E}"/>
              </a:ext>
            </a:extLst>
          </p:cNvPr>
          <p:cNvSpPr txBox="1">
            <a:spLocks/>
          </p:cNvSpPr>
          <p:nvPr/>
        </p:nvSpPr>
        <p:spPr>
          <a:xfrm>
            <a:off x="761917" y="517972"/>
            <a:ext cx="2956560" cy="1333500"/>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8800" b="1" kern="1200">
                <a:solidFill>
                  <a:schemeClr val="bg1"/>
                </a:solidFill>
                <a:latin typeface="맑은 고딕" panose="020B0503020000020004" pitchFamily="50" charset="-127"/>
                <a:ea typeface="맑은 고딕" panose="020B0503020000020004" pitchFamily="50" charset="-127"/>
                <a:cs typeface="+mn-cs"/>
              </a:defRPr>
            </a:lvl1pPr>
            <a:lvl2pPr marL="685800" indent="-228600" algn="l" defTabSz="914400" rtl="0" eaLnBrk="1" latinLnBrk="1" hangingPunct="1">
              <a:lnSpc>
                <a:spcPct val="15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lnSpc>
                <a:spcPct val="15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8800" b="1" i="0" u="none" strike="noStrike" kern="1200" cap="none" spc="0" normalizeH="0" baseline="0" noProof="0" dirty="0">
                <a:ln>
                  <a:noFill/>
                </a:ln>
                <a:solidFill>
                  <a:sysClr val="window" lastClr="FFFFFF"/>
                </a:solidFill>
                <a:effectLst/>
                <a:uLnTx/>
                <a:uFillTx/>
                <a:latin typeface="맑은 고딕" panose="020B0503020000020004" pitchFamily="50" charset="-127"/>
                <a:ea typeface="맑은 고딕" panose="020B0503020000020004" pitchFamily="50" charset="-127"/>
                <a:cs typeface="+mn-cs"/>
              </a:rPr>
              <a:t>02</a:t>
            </a:r>
          </a:p>
        </p:txBody>
      </p:sp>
      <p:sp>
        <p:nvSpPr>
          <p:cNvPr id="29" name="제목 17">
            <a:extLst>
              <a:ext uri="{FF2B5EF4-FFF2-40B4-BE49-F238E27FC236}">
                <a16:creationId xmlns:a16="http://schemas.microsoft.com/office/drawing/2014/main" id="{C62CDB7A-CF00-CEB5-FC1E-BF6B66E1A5A4}"/>
              </a:ext>
            </a:extLst>
          </p:cNvPr>
          <p:cNvSpPr txBox="1">
            <a:spLocks/>
          </p:cNvSpPr>
          <p:nvPr/>
        </p:nvSpPr>
        <p:spPr>
          <a:xfrm>
            <a:off x="1432461" y="970989"/>
            <a:ext cx="5407726" cy="191422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lang="en-US" sz="4400" kern="1200">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pPr rtl="0"/>
            <a: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Utilizing </a:t>
            </a:r>
            <a:b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Multi-Source Data</a:t>
            </a:r>
          </a:p>
        </p:txBody>
      </p:sp>
      <p:pic>
        <p:nvPicPr>
          <p:cNvPr id="31" name="그림 개체 틀 26" descr="코코넛, 아바카도, 꿀 등 뷰티제품에서 흔히 볼 수 있는 음식입니다.&#10;">
            <a:extLst>
              <a:ext uri="{FF2B5EF4-FFF2-40B4-BE49-F238E27FC236}">
                <a16:creationId xmlns:a16="http://schemas.microsoft.com/office/drawing/2014/main" id="{BFCD7FDD-3B6A-E846-D006-D2D9169D98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096000" y="3140665"/>
            <a:ext cx="4953000" cy="3090862"/>
          </a:xfrm>
          <a:prstGeom prst="rect">
            <a:avLst/>
          </a:prstGeom>
        </p:spPr>
      </p:pic>
      <p:sp>
        <p:nvSpPr>
          <p:cNvPr id="6" name="TextBox 5">
            <a:extLst>
              <a:ext uri="{FF2B5EF4-FFF2-40B4-BE49-F238E27FC236}">
                <a16:creationId xmlns:a16="http://schemas.microsoft.com/office/drawing/2014/main" id="{E377D8BE-87B8-F88B-D112-597C04999198}"/>
              </a:ext>
            </a:extLst>
          </p:cNvPr>
          <p:cNvSpPr txBox="1"/>
          <p:nvPr/>
        </p:nvSpPr>
        <p:spPr>
          <a:xfrm>
            <a:off x="1413103" y="2782669"/>
            <a:ext cx="4347625" cy="646331"/>
          </a:xfrm>
          <a:prstGeom prst="rect">
            <a:avLst/>
          </a:prstGeom>
          <a:noFill/>
        </p:spPr>
        <p:txBody>
          <a:bodyPr wrap="square">
            <a:spAutoFit/>
          </a:bodyPr>
          <a:lstStyle/>
          <a:p>
            <a:r>
              <a:rPr lang="en-US" altLang="ko-KR" dirty="0">
                <a:solidFill>
                  <a:srgbClr val="000000"/>
                </a:solidFill>
                <a:latin typeface="Avenir Next LT Pro" panose="020B0504020202020204" pitchFamily="34" charset="0"/>
              </a:rPr>
              <a:t>Multilingual, Multimodal, </a:t>
            </a:r>
            <a:br>
              <a:rPr lang="en-US" altLang="ko-KR" dirty="0">
                <a:solidFill>
                  <a:srgbClr val="000000"/>
                </a:solidFill>
                <a:latin typeface="Avenir Next LT Pro" panose="020B0504020202020204" pitchFamily="34" charset="0"/>
              </a:rPr>
            </a:br>
            <a:r>
              <a:rPr lang="en-US" altLang="ko-KR" dirty="0">
                <a:solidFill>
                  <a:srgbClr val="000000"/>
                </a:solidFill>
                <a:latin typeface="Avenir Next LT Pro" panose="020B0504020202020204" pitchFamily="34" charset="0"/>
              </a:rPr>
              <a:t>Knowledge Enhanced Pretraining</a:t>
            </a:r>
            <a:endParaRPr lang="ko-KR" altLang="en-US" dirty="0"/>
          </a:p>
        </p:txBody>
      </p:sp>
    </p:spTree>
    <p:extLst>
      <p:ext uri="{BB962C8B-B14F-4D97-AF65-F5344CB8AC3E}">
        <p14:creationId xmlns:p14="http://schemas.microsoft.com/office/powerpoint/2010/main" val="217842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129B48B7-DD2F-7521-100F-38596A9EEA3B}"/>
              </a:ext>
            </a:extLst>
          </p:cNvPr>
          <p:cNvSpPr>
            <a:spLocks noGrp="1"/>
          </p:cNvSpPr>
          <p:nvPr>
            <p:ph type="title"/>
          </p:nvPr>
        </p:nvSpPr>
        <p:spPr>
          <a:xfrm>
            <a:off x="838200" y="365125"/>
            <a:ext cx="10515600" cy="1325563"/>
          </a:xfrm>
        </p:spPr>
        <p:txBody>
          <a:bodyPr>
            <a:normAutofit/>
          </a:bodyPr>
          <a:lstStyle/>
          <a:p>
            <a:r>
              <a:rPr lang="en-US" altLang="ko-KR" sz="5400"/>
              <a:t>Utilizing multi-source data</a:t>
            </a:r>
            <a:endParaRPr lang="ko-KR" altLang="en-US" sz="5400"/>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942AE031-4107-67B0-93C1-8474A1792E5A}"/>
              </a:ext>
            </a:extLst>
          </p:cNvPr>
          <p:cNvSpPr>
            <a:spLocks noGrp="1"/>
          </p:cNvSpPr>
          <p:nvPr>
            <p:ph idx="1"/>
          </p:nvPr>
        </p:nvSpPr>
        <p:spPr>
          <a:xfrm>
            <a:off x="838200" y="1929384"/>
            <a:ext cx="10515600" cy="4251960"/>
          </a:xfrm>
        </p:spPr>
        <p:txBody>
          <a:bodyPr>
            <a:normAutofit/>
          </a:bodyPr>
          <a:lstStyle/>
          <a:p>
            <a:r>
              <a:rPr lang="en-US" altLang="ko-KR" sz="1500" dirty="0"/>
              <a:t>Multilingual pre-training</a:t>
            </a:r>
          </a:p>
          <a:p>
            <a:pPr lvl="1"/>
            <a:r>
              <a:rPr lang="en-US" altLang="ko-KR" sz="1500" b="0" i="0" u="none" strike="noStrike" dirty="0" err="1">
                <a:solidFill>
                  <a:srgbClr val="FF0000"/>
                </a:solidFill>
                <a:effectLst/>
                <a:latin typeface="Roboto" panose="02000000000000000000" pitchFamily="2" charset="0"/>
              </a:rPr>
              <a:t>Unicoder</a:t>
            </a:r>
            <a:r>
              <a:rPr lang="en-US" altLang="ko-KR" sz="1500" b="0" i="0" u="none" strike="noStrike" dirty="0">
                <a:effectLst/>
                <a:latin typeface="Roboto" panose="02000000000000000000" pitchFamily="2" charset="0"/>
              </a:rPr>
              <a:t>: A Universal Language Encoder by Pre-training with Multiple Cross-lingual Tasks</a:t>
            </a:r>
          </a:p>
          <a:p>
            <a:pPr lvl="1"/>
            <a:endParaRPr lang="en-US" altLang="ko-KR" sz="1500" dirty="0"/>
          </a:p>
          <a:p>
            <a:r>
              <a:rPr lang="en-US" altLang="ko-KR" sz="1500" dirty="0"/>
              <a:t>Multimodal pre-training</a:t>
            </a:r>
          </a:p>
          <a:p>
            <a:pPr lvl="1"/>
            <a:r>
              <a:rPr lang="en-US" altLang="ko-KR" sz="1500" b="0" i="0" u="none" strike="noStrike" dirty="0" err="1">
                <a:solidFill>
                  <a:srgbClr val="FF0000"/>
                </a:solidFill>
                <a:effectLst/>
                <a:latin typeface="Roboto" panose="02000000000000000000" pitchFamily="2" charset="0"/>
              </a:rPr>
              <a:t>Unicoder</a:t>
            </a:r>
            <a:r>
              <a:rPr lang="en-US" altLang="ko-KR" sz="1500" b="0" i="0" u="none" strike="noStrike" dirty="0">
                <a:solidFill>
                  <a:srgbClr val="FF0000"/>
                </a:solidFill>
                <a:effectLst/>
                <a:latin typeface="Roboto" panose="02000000000000000000" pitchFamily="2" charset="0"/>
              </a:rPr>
              <a:t>-VL</a:t>
            </a:r>
            <a:r>
              <a:rPr lang="en-US" altLang="ko-KR" sz="1500" b="0" i="0" u="none" strike="noStrike" dirty="0">
                <a:effectLst/>
                <a:latin typeface="Roboto" panose="02000000000000000000" pitchFamily="2" charset="0"/>
              </a:rPr>
              <a:t>: A Universal Encoder for Vision and Language by Cross-modal Pre-training</a:t>
            </a:r>
          </a:p>
          <a:p>
            <a:pPr lvl="1"/>
            <a:r>
              <a:rPr lang="en-US" altLang="ko-KR" sz="1500" b="0" i="0" u="none" strike="noStrike" dirty="0" err="1">
                <a:solidFill>
                  <a:srgbClr val="FF0000"/>
                </a:solidFill>
                <a:effectLst/>
                <a:latin typeface="Roboto" panose="02000000000000000000" pitchFamily="2" charset="0"/>
              </a:rPr>
              <a:t>ViLBERT</a:t>
            </a:r>
            <a:r>
              <a:rPr lang="en-US" altLang="ko-KR" sz="1500" b="0" i="0" u="none" strike="noStrike" dirty="0">
                <a:effectLst/>
                <a:latin typeface="Roboto" panose="02000000000000000000" pitchFamily="2" charset="0"/>
              </a:rPr>
              <a:t>: </a:t>
            </a:r>
            <a:r>
              <a:rPr lang="en-US" altLang="ko-KR" sz="1500" b="0" i="0" u="none" strike="noStrike" dirty="0" err="1">
                <a:effectLst/>
                <a:latin typeface="Roboto" panose="02000000000000000000" pitchFamily="2" charset="0"/>
              </a:rPr>
              <a:t>Pretraing</a:t>
            </a:r>
            <a:r>
              <a:rPr lang="en-US" altLang="ko-KR" sz="1500" b="0" i="0" u="none" strike="noStrike" dirty="0">
                <a:effectLst/>
                <a:latin typeface="Roboto" panose="02000000000000000000" pitchFamily="2" charset="0"/>
              </a:rPr>
              <a:t> Task-Agnostic </a:t>
            </a:r>
            <a:r>
              <a:rPr lang="en-US" altLang="ko-KR" sz="1500" b="0" i="0" u="none" strike="noStrike" dirty="0" err="1">
                <a:effectLst/>
                <a:latin typeface="Roboto" panose="02000000000000000000" pitchFamily="2" charset="0"/>
              </a:rPr>
              <a:t>Visionlinguistic</a:t>
            </a:r>
            <a:r>
              <a:rPr lang="en-US" altLang="ko-KR" sz="1500" b="0" i="0" u="none" strike="noStrike" dirty="0">
                <a:effectLst/>
                <a:latin typeface="Roboto" panose="02000000000000000000" pitchFamily="2" charset="0"/>
              </a:rPr>
              <a:t> Representations for Vision-and-Language Tasks</a:t>
            </a:r>
          </a:p>
          <a:p>
            <a:pPr lvl="1"/>
            <a:r>
              <a:rPr lang="en-US" altLang="ko-KR" sz="1500" b="0" i="0" u="none" strike="noStrike" dirty="0">
                <a:solidFill>
                  <a:srgbClr val="FF0000"/>
                </a:solidFill>
                <a:effectLst/>
                <a:latin typeface="Roboto" panose="02000000000000000000" pitchFamily="2" charset="0"/>
              </a:rPr>
              <a:t>Zero-Shot Text-to-Image Generation</a:t>
            </a:r>
          </a:p>
          <a:p>
            <a:pPr lvl="1"/>
            <a:endParaRPr lang="en-US" altLang="ko-KR" sz="1500" dirty="0">
              <a:latin typeface="Roboto" panose="02000000000000000000" pitchFamily="2" charset="0"/>
            </a:endParaRPr>
          </a:p>
          <a:p>
            <a:r>
              <a:rPr lang="en-US" altLang="ko-KR" sz="1500" dirty="0"/>
              <a:t>Knowledge enhanced pre-training</a:t>
            </a:r>
          </a:p>
          <a:p>
            <a:pPr lvl="1"/>
            <a:r>
              <a:rPr lang="en-US" altLang="ko-KR" sz="1500" b="0" i="0" u="none" strike="noStrike" dirty="0">
                <a:solidFill>
                  <a:srgbClr val="FF0000"/>
                </a:solidFill>
                <a:effectLst/>
                <a:latin typeface="Roboto" panose="02000000000000000000" pitchFamily="2" charset="0"/>
              </a:rPr>
              <a:t>KEPLER</a:t>
            </a:r>
            <a:r>
              <a:rPr lang="en-US" altLang="ko-KR" sz="1500" b="0" i="0" u="none" strike="noStrike" dirty="0">
                <a:effectLst/>
                <a:latin typeface="Roboto" panose="02000000000000000000" pitchFamily="2" charset="0"/>
              </a:rPr>
              <a:t>: A Unified Model for Knowledge Embedding and Pre-trained Language Representation</a:t>
            </a:r>
          </a:p>
          <a:p>
            <a:pPr lvl="1"/>
            <a:r>
              <a:rPr lang="en-US" altLang="ko-KR" sz="1500" dirty="0">
                <a:solidFill>
                  <a:srgbClr val="FF0000"/>
                </a:solidFill>
              </a:rPr>
              <a:t>KGLM</a:t>
            </a:r>
            <a:r>
              <a:rPr lang="en-US" altLang="ko-KR" sz="1500" dirty="0"/>
              <a:t>: Using Knowledge-Graphs for Fact-Aware Language Modeling</a:t>
            </a:r>
            <a:endParaRPr lang="en-US" altLang="ko-KR" sz="1500" b="0" i="0" u="none" strike="noStrike" dirty="0">
              <a:effectLst/>
              <a:latin typeface="Roboto" panose="02000000000000000000" pitchFamily="2" charset="0"/>
            </a:endParaRPr>
          </a:p>
          <a:p>
            <a:pPr lvl="1"/>
            <a:r>
              <a:rPr lang="en-US" altLang="ko-KR" sz="1500" b="0" i="0" u="none" strike="noStrike" dirty="0">
                <a:solidFill>
                  <a:srgbClr val="FF0000"/>
                </a:solidFill>
                <a:effectLst/>
                <a:latin typeface="Roboto" panose="02000000000000000000" pitchFamily="2" charset="0"/>
              </a:rPr>
              <a:t>ERNIE</a:t>
            </a:r>
            <a:r>
              <a:rPr lang="en-US" altLang="ko-KR" sz="1500" b="0" i="0" u="none" strike="noStrike" dirty="0">
                <a:effectLst/>
                <a:latin typeface="Roboto" panose="02000000000000000000" pitchFamily="2" charset="0"/>
              </a:rPr>
              <a:t>(1.0): Enhanced Representation through Knowledge Integration</a:t>
            </a:r>
          </a:p>
          <a:p>
            <a:pPr lvl="1"/>
            <a:r>
              <a:rPr lang="en-US" altLang="ko-KR" sz="1500" b="0" i="0" u="none" strike="noStrike" dirty="0">
                <a:effectLst/>
                <a:latin typeface="Roboto" panose="02000000000000000000" pitchFamily="2" charset="0"/>
              </a:rPr>
              <a:t>ERINIE 2.0: A Continual Pre-training Framework for Language Understandi</a:t>
            </a:r>
            <a:r>
              <a:rPr lang="en-US" altLang="ko-KR" sz="1500" b="0" i="0" dirty="0">
                <a:effectLst/>
                <a:latin typeface="Roboto" panose="02000000000000000000" pitchFamily="2" charset="0"/>
              </a:rPr>
              <a:t>ng</a:t>
            </a:r>
          </a:p>
          <a:p>
            <a:pPr lvl="1"/>
            <a:r>
              <a:rPr lang="en-US" altLang="ko-KR" sz="1500" dirty="0"/>
              <a:t>A Knowledge-Enhanced Pretraining Model for Commonsense Story Generation</a:t>
            </a:r>
            <a:endParaRPr lang="ko-KR" altLang="en-US" sz="1500" dirty="0"/>
          </a:p>
        </p:txBody>
      </p:sp>
      <p:sp>
        <p:nvSpPr>
          <p:cNvPr id="5" name="바닥글 개체 틀 4">
            <a:extLst>
              <a:ext uri="{FF2B5EF4-FFF2-40B4-BE49-F238E27FC236}">
                <a16:creationId xmlns:a16="http://schemas.microsoft.com/office/drawing/2014/main" id="{C034AA8B-84BF-D501-A6C1-781D749C8EC5}"/>
              </a:ext>
            </a:extLst>
          </p:cNvPr>
          <p:cNvSpPr>
            <a:spLocks noGrp="1"/>
          </p:cNvSpPr>
          <p:nvPr>
            <p:ph type="ftr" sz="quarter" idx="11"/>
          </p:nvPr>
        </p:nvSpPr>
        <p:spPr>
          <a:xfrm>
            <a:off x="4038600" y="6356350"/>
            <a:ext cx="4114800" cy="365125"/>
          </a:xfrm>
        </p:spPr>
        <p:txBody>
          <a:bodyPr>
            <a:normAutofit/>
          </a:bodyPr>
          <a:lstStyle/>
          <a:p>
            <a:pPr>
              <a:spcAft>
                <a:spcPts val="600"/>
              </a:spcAft>
            </a:pPr>
            <a:r>
              <a:rPr kumimoji="1" lang="ko-KR" altLang="en-US" sz="1100"/>
              <a:t>자연어처리의 최신동향</a:t>
            </a:r>
            <a:r>
              <a:rPr kumimoji="1" lang="en-US" altLang="ko-KR" sz="1100"/>
              <a:t>-3: </a:t>
            </a:r>
            <a:r>
              <a:rPr kumimoji="1" lang="en" altLang="ko-KR" sz="1100"/>
              <a:t>Transformer</a:t>
            </a:r>
            <a:r>
              <a:rPr kumimoji="1" lang="ko-KR" altLang="en-US" sz="1100"/>
              <a:t>기반의 사전학습모델들 </a:t>
            </a:r>
            <a:endParaRPr kumimoji="1" lang="ko-Kore-KR" altLang="en-US" sz="1100"/>
          </a:p>
        </p:txBody>
      </p:sp>
      <p:sp>
        <p:nvSpPr>
          <p:cNvPr id="4" name="슬라이드 번호 개체 틀 3">
            <a:extLst>
              <a:ext uri="{FF2B5EF4-FFF2-40B4-BE49-F238E27FC236}">
                <a16:creationId xmlns:a16="http://schemas.microsoft.com/office/drawing/2014/main" id="{15A246AE-7010-F50A-6662-B3A748EB96AD}"/>
              </a:ext>
            </a:extLst>
          </p:cNvPr>
          <p:cNvSpPr>
            <a:spLocks noGrp="1"/>
          </p:cNvSpPr>
          <p:nvPr>
            <p:ph type="sldNum" sz="quarter" idx="12"/>
          </p:nvPr>
        </p:nvSpPr>
        <p:spPr>
          <a:xfrm>
            <a:off x="8610600" y="6356350"/>
            <a:ext cx="2743200" cy="365125"/>
          </a:xfrm>
        </p:spPr>
        <p:txBody>
          <a:bodyPr>
            <a:normAutofit/>
          </a:bodyPr>
          <a:lstStyle/>
          <a:p>
            <a:pPr>
              <a:spcAft>
                <a:spcPts val="600"/>
              </a:spcAft>
            </a:pPr>
            <a:fld id="{8967D654-9F61-43EA-8344-FB63D58665B5}" type="slidenum">
              <a:rPr lang="ko-KR" altLang="en-US" smtClean="0"/>
              <a:pPr>
                <a:spcAft>
                  <a:spcPts val="600"/>
                </a:spcAft>
              </a:pPr>
              <a:t>43</a:t>
            </a:fld>
            <a:endParaRPr lang="ko-KR" altLang="en-US"/>
          </a:p>
        </p:txBody>
      </p:sp>
    </p:spTree>
    <p:extLst>
      <p:ext uri="{BB962C8B-B14F-4D97-AF65-F5344CB8AC3E}">
        <p14:creationId xmlns:p14="http://schemas.microsoft.com/office/powerpoint/2010/main" val="2263888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6FD84222-D36E-4C82-A562-09997F7E6E01}"/>
              </a:ext>
            </a:extLst>
          </p:cNvPr>
          <p:cNvSpPr>
            <a:spLocks noGrp="1"/>
          </p:cNvSpPr>
          <p:nvPr>
            <p:ph type="title"/>
          </p:nvPr>
        </p:nvSpPr>
        <p:spPr>
          <a:xfrm>
            <a:off x="838200" y="365125"/>
            <a:ext cx="10515600" cy="1325563"/>
          </a:xfrm>
        </p:spPr>
        <p:txBody>
          <a:bodyPr>
            <a:normAutofit/>
          </a:bodyPr>
          <a:lstStyle/>
          <a:p>
            <a:r>
              <a:rPr lang="en-US" altLang="ko-KR" sz="3800" b="0" dirty="0" err="1">
                <a:latin typeface="Roboto" panose="02000000000000000000" pitchFamily="2" charset="0"/>
              </a:rPr>
              <a:t>Unicoder</a:t>
            </a:r>
            <a:r>
              <a:rPr lang="en-US" altLang="ko-KR" sz="3800" b="0">
                <a:latin typeface="Roboto" panose="02000000000000000000" pitchFamily="2" charset="0"/>
              </a:rPr>
              <a:t>: A Universal Language Encoder by Pre-training with Multiple Cross-lingual Tasks</a:t>
            </a:r>
            <a:endParaRPr lang="ko-KR" altLang="en-US" sz="3800"/>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C8FD0646-D74C-49E6-BFA1-B7F84F0D2531}"/>
              </a:ext>
            </a:extLst>
          </p:cNvPr>
          <p:cNvSpPr>
            <a:spLocks noGrp="1"/>
          </p:cNvSpPr>
          <p:nvPr>
            <p:ph idx="1"/>
          </p:nvPr>
        </p:nvSpPr>
        <p:spPr>
          <a:xfrm>
            <a:off x="838200" y="1929384"/>
            <a:ext cx="10515600" cy="4251960"/>
          </a:xfrm>
        </p:spPr>
        <p:txBody>
          <a:bodyPr>
            <a:normAutofit/>
          </a:bodyPr>
          <a:lstStyle/>
          <a:p>
            <a:r>
              <a:rPr lang="en-US" altLang="ko-KR" sz="2000" dirty="0"/>
              <a:t>Summary </a:t>
            </a:r>
          </a:p>
          <a:p>
            <a:pPr lvl="1"/>
            <a:r>
              <a:rPr lang="en-US" altLang="ko-KR" sz="2000" dirty="0"/>
              <a:t>We present </a:t>
            </a:r>
            <a:r>
              <a:rPr lang="en-US" altLang="ko-KR" sz="2000" dirty="0" err="1"/>
              <a:t>Unicoder</a:t>
            </a:r>
            <a:r>
              <a:rPr lang="en-US" altLang="ko-KR" sz="2000" dirty="0"/>
              <a:t>, a universal language encoder that is </a:t>
            </a:r>
            <a:r>
              <a:rPr lang="en-US" altLang="ko-KR" sz="2000" dirty="0">
                <a:solidFill>
                  <a:srgbClr val="FF0000"/>
                </a:solidFill>
              </a:rPr>
              <a:t>insensitive to different languages</a:t>
            </a:r>
            <a:r>
              <a:rPr lang="en-US" altLang="ko-KR" sz="2000" dirty="0"/>
              <a:t>.</a:t>
            </a:r>
          </a:p>
          <a:p>
            <a:pPr lvl="1"/>
            <a:r>
              <a:rPr lang="en-US" altLang="ko-KR" sz="2000" dirty="0"/>
              <a:t>Given an arbitrary NLP task, </a:t>
            </a:r>
            <a:r>
              <a:rPr lang="en-US" altLang="ko-KR" sz="2000" dirty="0">
                <a:solidFill>
                  <a:srgbClr val="FF0000"/>
                </a:solidFill>
              </a:rPr>
              <a:t>a model can be trained with </a:t>
            </a:r>
            <a:r>
              <a:rPr lang="en-US" altLang="ko-KR" sz="2000" dirty="0" err="1">
                <a:solidFill>
                  <a:srgbClr val="FF0000"/>
                </a:solidFill>
              </a:rPr>
              <a:t>Unicoder</a:t>
            </a:r>
            <a:r>
              <a:rPr lang="en-US" altLang="ko-KR" sz="2000" dirty="0">
                <a:solidFill>
                  <a:srgbClr val="FF0000"/>
                </a:solidFill>
              </a:rPr>
              <a:t> using training data in one language and directly applied to inputs of the same task in other languages</a:t>
            </a:r>
            <a:r>
              <a:rPr lang="en-US" altLang="ko-KR" sz="2000" dirty="0"/>
              <a:t>. Comparing to similar efforts such as Multilingual BERT (2018) and XLM (2019), three new </a:t>
            </a:r>
            <a:r>
              <a:rPr lang="en-US" altLang="ko-KR" sz="2000" dirty="0" err="1"/>
              <a:t>crosslingual</a:t>
            </a:r>
            <a:r>
              <a:rPr lang="en-US" altLang="ko-KR" sz="2000" dirty="0"/>
              <a:t> pre-training tasks are proposed, including </a:t>
            </a:r>
            <a:r>
              <a:rPr lang="en-US" altLang="ko-KR" sz="2000" b="1" dirty="0">
                <a:solidFill>
                  <a:srgbClr val="FF0000"/>
                </a:solidFill>
              </a:rPr>
              <a:t>cross-lingual word recovery, </a:t>
            </a:r>
            <a:r>
              <a:rPr lang="en-US" altLang="ko-KR" sz="2000" b="1" dirty="0" err="1">
                <a:solidFill>
                  <a:srgbClr val="FF0000"/>
                </a:solidFill>
              </a:rPr>
              <a:t>crosslingual</a:t>
            </a:r>
            <a:r>
              <a:rPr lang="en-US" altLang="ko-KR" sz="2000" b="1" dirty="0">
                <a:solidFill>
                  <a:srgbClr val="FF0000"/>
                </a:solidFill>
              </a:rPr>
              <a:t> paraphrase classification and </a:t>
            </a:r>
            <a:r>
              <a:rPr lang="en-US" altLang="ko-KR" sz="2000" b="1" dirty="0" err="1">
                <a:solidFill>
                  <a:srgbClr val="FF0000"/>
                </a:solidFill>
              </a:rPr>
              <a:t>crosslingual</a:t>
            </a:r>
            <a:r>
              <a:rPr lang="en-US" altLang="ko-KR" sz="2000" b="1" dirty="0">
                <a:solidFill>
                  <a:srgbClr val="FF0000"/>
                </a:solidFill>
              </a:rPr>
              <a:t> masked language model</a:t>
            </a:r>
            <a:r>
              <a:rPr lang="en-US" altLang="ko-KR" sz="2000" dirty="0"/>
              <a:t>. </a:t>
            </a:r>
          </a:p>
          <a:p>
            <a:pPr lvl="1"/>
            <a:r>
              <a:rPr lang="en-US" altLang="ko-KR" sz="2000" dirty="0"/>
              <a:t>Experiments are performed on two tasks: cross-lingual natural language inference (XNLI) and cross-lingual question answering (XQA), where XLM is our baseline.</a:t>
            </a:r>
          </a:p>
          <a:p>
            <a:pPr lvl="1"/>
            <a:r>
              <a:rPr lang="en-US" altLang="ko-KR" sz="2000" dirty="0"/>
              <a:t>On XNLI, 1.8% averaged accuracy improvement (on 15 languages) is obtained. </a:t>
            </a:r>
          </a:p>
          <a:p>
            <a:pPr lvl="1"/>
            <a:r>
              <a:rPr lang="en-US" altLang="ko-KR" sz="2000" dirty="0"/>
              <a:t>On XQA, which is a new cross-lingual dataset built by us, 5.5% averaged accuracy improvement (on French and German) is obtained.</a:t>
            </a:r>
            <a:endParaRPr lang="ko-KR" altLang="en-US" sz="2000" dirty="0"/>
          </a:p>
        </p:txBody>
      </p:sp>
      <p:sp>
        <p:nvSpPr>
          <p:cNvPr id="4" name="슬라이드 번호 개체 틀 3">
            <a:extLst>
              <a:ext uri="{FF2B5EF4-FFF2-40B4-BE49-F238E27FC236}">
                <a16:creationId xmlns:a16="http://schemas.microsoft.com/office/drawing/2014/main" id="{746D9650-929F-4B32-9480-15417F7F62B7}"/>
              </a:ext>
            </a:extLst>
          </p:cNvPr>
          <p:cNvSpPr>
            <a:spLocks noGrp="1"/>
          </p:cNvSpPr>
          <p:nvPr>
            <p:ph type="sldNum" sz="quarter" idx="12"/>
          </p:nvPr>
        </p:nvSpPr>
        <p:spPr>
          <a:xfrm>
            <a:off x="8610600" y="6356350"/>
            <a:ext cx="2743200" cy="365125"/>
          </a:xfrm>
        </p:spPr>
        <p:txBody>
          <a:bodyPr>
            <a:normAutofit/>
          </a:bodyPr>
          <a:lstStyle/>
          <a:p>
            <a:pPr>
              <a:spcAft>
                <a:spcPts val="600"/>
              </a:spcAft>
            </a:pPr>
            <a:fld id="{8967D654-9F61-43EA-8344-FB63D58665B5}" type="slidenum">
              <a:rPr lang="ko-KR" altLang="en-US" smtClean="0"/>
              <a:pPr>
                <a:spcAft>
                  <a:spcPts val="600"/>
                </a:spcAft>
              </a:pPr>
              <a:t>44</a:t>
            </a:fld>
            <a:endParaRPr lang="ko-KR" altLang="en-US"/>
          </a:p>
        </p:txBody>
      </p:sp>
    </p:spTree>
    <p:extLst>
      <p:ext uri="{BB962C8B-B14F-4D97-AF65-F5344CB8AC3E}">
        <p14:creationId xmlns:p14="http://schemas.microsoft.com/office/powerpoint/2010/main" val="3255279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6FD84222-D36E-4C82-A562-09997F7E6E01}"/>
              </a:ext>
            </a:extLst>
          </p:cNvPr>
          <p:cNvSpPr>
            <a:spLocks noGrp="1"/>
          </p:cNvSpPr>
          <p:nvPr>
            <p:ph type="title"/>
          </p:nvPr>
        </p:nvSpPr>
        <p:spPr>
          <a:xfrm>
            <a:off x="643467" y="321734"/>
            <a:ext cx="10905066" cy="1135737"/>
          </a:xfrm>
        </p:spPr>
        <p:txBody>
          <a:bodyPr>
            <a:normAutofit/>
          </a:bodyPr>
          <a:lstStyle/>
          <a:p>
            <a:r>
              <a:rPr lang="en-US" altLang="ko-KR" sz="3600" b="0">
                <a:latin typeface="Roboto" panose="02000000000000000000" pitchFamily="2" charset="0"/>
              </a:rPr>
              <a:t>Unicoder: A Universal Language Encoder by Pre-training with Multiple Cross-lingual Tasks</a:t>
            </a:r>
            <a:endParaRPr lang="ko-KR" altLang="en-US" sz="3600"/>
          </a:p>
        </p:txBody>
      </p:sp>
      <p:sp>
        <p:nvSpPr>
          <p:cNvPr id="3" name="내용 개체 틀 2">
            <a:extLst>
              <a:ext uri="{FF2B5EF4-FFF2-40B4-BE49-F238E27FC236}">
                <a16:creationId xmlns:a16="http://schemas.microsoft.com/office/drawing/2014/main" id="{C8FD0646-D74C-49E6-BFA1-B7F84F0D2531}"/>
              </a:ext>
            </a:extLst>
          </p:cNvPr>
          <p:cNvSpPr>
            <a:spLocks noGrp="1"/>
          </p:cNvSpPr>
          <p:nvPr>
            <p:ph idx="1"/>
          </p:nvPr>
        </p:nvSpPr>
        <p:spPr>
          <a:xfrm>
            <a:off x="643467" y="1782981"/>
            <a:ext cx="10905066" cy="4393982"/>
          </a:xfrm>
        </p:spPr>
        <p:txBody>
          <a:bodyPr>
            <a:normAutofit/>
          </a:bodyPr>
          <a:lstStyle/>
          <a:p>
            <a:r>
              <a:rPr lang="en-US" altLang="ko-KR" sz="1900" dirty="0"/>
              <a:t>Approach : model structure</a:t>
            </a:r>
          </a:p>
          <a:p>
            <a:pPr lvl="1"/>
            <a:r>
              <a:rPr lang="en-US" altLang="ko-KR" sz="1900" dirty="0"/>
              <a:t>Model structure based on </a:t>
            </a:r>
            <a:r>
              <a:rPr lang="en-US" altLang="ko-KR" sz="1900" dirty="0">
                <a:solidFill>
                  <a:srgbClr val="FF0000"/>
                </a:solidFill>
              </a:rPr>
              <a:t>XLM</a:t>
            </a:r>
          </a:p>
          <a:p>
            <a:pPr lvl="1"/>
            <a:r>
              <a:rPr lang="en-US" altLang="ko-KR" sz="1900" dirty="0"/>
              <a:t>Shared sub-word vocabulary over multiple languages</a:t>
            </a:r>
          </a:p>
          <a:p>
            <a:pPr lvl="2"/>
            <a:r>
              <a:rPr lang="en-US" altLang="ko-KR" sz="1900" dirty="0"/>
              <a:t>Using </a:t>
            </a:r>
            <a:r>
              <a:rPr lang="en-US" altLang="ko-KR" sz="1900" dirty="0">
                <a:solidFill>
                  <a:srgbClr val="FF0000"/>
                </a:solidFill>
              </a:rPr>
              <a:t>byte pair encoding </a:t>
            </a:r>
            <a:r>
              <a:rPr lang="en-US" altLang="ko-KR" sz="1900" dirty="0"/>
              <a:t>(BPE)</a:t>
            </a:r>
          </a:p>
          <a:p>
            <a:pPr lvl="1"/>
            <a:r>
              <a:rPr lang="en-US" altLang="ko-KR" sz="1900" dirty="0" err="1">
                <a:solidFill>
                  <a:srgbClr val="FF0000"/>
                </a:solidFill>
              </a:rPr>
              <a:t>Downsampling</a:t>
            </a:r>
            <a:r>
              <a:rPr lang="en-US" altLang="ko-KR" sz="1900" dirty="0">
                <a:solidFill>
                  <a:srgbClr val="FF0000"/>
                </a:solidFill>
              </a:rPr>
              <a:t> rich resource languages c</a:t>
            </a:r>
            <a:r>
              <a:rPr lang="en-US" altLang="ko-KR" sz="1900" dirty="0"/>
              <a:t>orpus</a:t>
            </a:r>
          </a:p>
          <a:p>
            <a:pPr lvl="2"/>
            <a:r>
              <a:rPr lang="en-US" altLang="ko-KR" sz="1900" dirty="0"/>
              <a:t>Preventing words of low-resource languages from being split too much</a:t>
            </a:r>
          </a:p>
          <a:p>
            <a:endParaRPr lang="en-US" altLang="ko-KR" sz="1900" dirty="0"/>
          </a:p>
          <a:p>
            <a:r>
              <a:rPr lang="en-US" altLang="ko-KR" sz="1900" dirty="0"/>
              <a:t>Approach : pre-training tasks in </a:t>
            </a:r>
            <a:r>
              <a:rPr lang="en-US" altLang="ko-KR" sz="1900" dirty="0" err="1"/>
              <a:t>Unicoder</a:t>
            </a:r>
            <a:endParaRPr lang="en-US" altLang="ko-KR" sz="1900" dirty="0"/>
          </a:p>
          <a:p>
            <a:pPr lvl="1"/>
            <a:r>
              <a:rPr lang="en-US" altLang="ko-KR" sz="1900" dirty="0"/>
              <a:t>Masked Language Modeling	from BERT</a:t>
            </a:r>
          </a:p>
          <a:p>
            <a:pPr lvl="1"/>
            <a:r>
              <a:rPr lang="en-US" altLang="ko-KR" sz="1900" dirty="0"/>
              <a:t>Translation Language Modeling	from XLM</a:t>
            </a:r>
          </a:p>
          <a:p>
            <a:pPr lvl="1"/>
            <a:r>
              <a:rPr lang="en-US" altLang="ko-KR" sz="1900" dirty="0"/>
              <a:t>Cross-lingual Word Recovery		new</a:t>
            </a:r>
          </a:p>
          <a:p>
            <a:pPr lvl="1"/>
            <a:r>
              <a:rPr lang="en-US" altLang="ko-KR" sz="1900" dirty="0"/>
              <a:t>Cross-lingual paraphrase classification	new</a:t>
            </a:r>
          </a:p>
          <a:p>
            <a:pPr lvl="1"/>
            <a:r>
              <a:rPr lang="en-US" altLang="ko-KR" sz="1900" dirty="0"/>
              <a:t>Cross-lingual masked language model	new</a:t>
            </a:r>
          </a:p>
        </p:txBody>
      </p:sp>
      <p:sp>
        <p:nvSpPr>
          <p:cNvPr id="23"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슬라이드 번호 개체 틀 3">
            <a:extLst>
              <a:ext uri="{FF2B5EF4-FFF2-40B4-BE49-F238E27FC236}">
                <a16:creationId xmlns:a16="http://schemas.microsoft.com/office/drawing/2014/main" id="{746D9650-929F-4B32-9480-15417F7F62B7}"/>
              </a:ext>
            </a:extLst>
          </p:cNvPr>
          <p:cNvSpPr>
            <a:spLocks noGrp="1"/>
          </p:cNvSpPr>
          <p:nvPr>
            <p:ph type="sldNum" sz="quarter" idx="12"/>
          </p:nvPr>
        </p:nvSpPr>
        <p:spPr>
          <a:xfrm>
            <a:off x="8805333" y="6356350"/>
            <a:ext cx="2743200" cy="365125"/>
          </a:xfrm>
        </p:spPr>
        <p:txBody>
          <a:bodyPr>
            <a:normAutofit/>
          </a:bodyPr>
          <a:lstStyle/>
          <a:p>
            <a:pPr>
              <a:spcAft>
                <a:spcPts val="600"/>
              </a:spcAft>
            </a:pPr>
            <a:fld id="{8967D654-9F61-43EA-8344-FB63D58665B5}" type="slidenum">
              <a:rPr lang="ko-KR" altLang="en-US" smtClean="0"/>
              <a:pPr>
                <a:spcAft>
                  <a:spcPts val="600"/>
                </a:spcAft>
              </a:pPr>
              <a:t>45</a:t>
            </a:fld>
            <a:endParaRPr lang="ko-KR" altLang="en-US"/>
          </a:p>
        </p:txBody>
      </p:sp>
    </p:spTree>
    <p:extLst>
      <p:ext uri="{BB962C8B-B14F-4D97-AF65-F5344CB8AC3E}">
        <p14:creationId xmlns:p14="http://schemas.microsoft.com/office/powerpoint/2010/main" val="1459313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6FD84222-D36E-4C82-A562-09997F7E6E01}"/>
              </a:ext>
            </a:extLst>
          </p:cNvPr>
          <p:cNvSpPr>
            <a:spLocks noGrp="1"/>
          </p:cNvSpPr>
          <p:nvPr>
            <p:ph type="title"/>
          </p:nvPr>
        </p:nvSpPr>
        <p:spPr>
          <a:xfrm>
            <a:off x="643467" y="321734"/>
            <a:ext cx="10905066" cy="1135737"/>
          </a:xfrm>
        </p:spPr>
        <p:txBody>
          <a:bodyPr>
            <a:normAutofit/>
          </a:bodyPr>
          <a:lstStyle/>
          <a:p>
            <a:r>
              <a:rPr lang="en-US" altLang="ko-KR" sz="3600" b="0">
                <a:latin typeface="Roboto" panose="02000000000000000000" pitchFamily="2" charset="0"/>
              </a:rPr>
              <a:t>Unicoder: A Universal Language Encoder by Pre-training with Multiple Cross-lingual Tasks</a:t>
            </a:r>
            <a:endParaRPr lang="ko-KR" altLang="en-US" sz="3600"/>
          </a:p>
        </p:txBody>
      </p:sp>
      <p:sp>
        <p:nvSpPr>
          <p:cNvPr id="3" name="내용 개체 틀 2">
            <a:extLst>
              <a:ext uri="{FF2B5EF4-FFF2-40B4-BE49-F238E27FC236}">
                <a16:creationId xmlns:a16="http://schemas.microsoft.com/office/drawing/2014/main" id="{C8FD0646-D74C-49E6-BFA1-B7F84F0D2531}"/>
              </a:ext>
            </a:extLst>
          </p:cNvPr>
          <p:cNvSpPr>
            <a:spLocks noGrp="1"/>
          </p:cNvSpPr>
          <p:nvPr>
            <p:ph idx="1"/>
          </p:nvPr>
        </p:nvSpPr>
        <p:spPr>
          <a:xfrm>
            <a:off x="643469" y="1782981"/>
            <a:ext cx="4008384" cy="4393982"/>
          </a:xfrm>
        </p:spPr>
        <p:txBody>
          <a:bodyPr>
            <a:normAutofit/>
          </a:bodyPr>
          <a:lstStyle/>
          <a:p>
            <a:r>
              <a:rPr lang="en-US" altLang="ko-KR" sz="1700"/>
              <a:t>Approach : pre-training tasks in Unicoder</a:t>
            </a:r>
          </a:p>
          <a:p>
            <a:pPr lvl="1"/>
            <a:r>
              <a:rPr lang="en-US" altLang="ko-KR" sz="1700"/>
              <a:t>Masked Language Modeling	from BERT</a:t>
            </a:r>
          </a:p>
          <a:p>
            <a:pPr lvl="1"/>
            <a:endParaRPr lang="en-US" altLang="ko-KR" sz="1700"/>
          </a:p>
          <a:p>
            <a:pPr lvl="1"/>
            <a:endParaRPr lang="en-US" altLang="ko-KR" sz="1700"/>
          </a:p>
          <a:p>
            <a:pPr lvl="1"/>
            <a:endParaRPr lang="en-US" altLang="ko-KR" sz="1700"/>
          </a:p>
          <a:p>
            <a:pPr lvl="1"/>
            <a:endParaRPr lang="en-US" altLang="ko-KR" sz="1700"/>
          </a:p>
          <a:p>
            <a:pPr lvl="1"/>
            <a:endParaRPr lang="en-US" altLang="ko-KR" sz="1700"/>
          </a:p>
          <a:p>
            <a:pPr lvl="1"/>
            <a:endParaRPr lang="en-US" altLang="ko-KR" sz="1700"/>
          </a:p>
          <a:p>
            <a:pPr lvl="1"/>
            <a:r>
              <a:rPr lang="en-US" altLang="ko-KR" sz="1700"/>
              <a:t>Translation Language Modeling	from XLM</a:t>
            </a:r>
          </a:p>
          <a:p>
            <a:pPr lvl="2"/>
            <a:r>
              <a:rPr lang="en-US" altLang="ko-KR" sz="1700"/>
              <a:t>Concatenating parallel sentences </a:t>
            </a:r>
            <a:r>
              <a:rPr lang="en-US" altLang="ko-KR" sz="1700">
                <a:sym typeface="Wingdings" panose="05000000000000000000" pitchFamily="2" charset="2"/>
              </a:rPr>
              <a:t> predicting masked words</a:t>
            </a:r>
            <a:endParaRPr lang="en-US" altLang="ko-KR" sz="1700"/>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그림 5">
            <a:extLst>
              <a:ext uri="{FF2B5EF4-FFF2-40B4-BE49-F238E27FC236}">
                <a16:creationId xmlns:a16="http://schemas.microsoft.com/office/drawing/2014/main" id="{9DDAEF64-D9DF-72DD-33BD-CC0951FE0E5F}"/>
              </a:ext>
            </a:extLst>
          </p:cNvPr>
          <p:cNvPicPr>
            <a:picLocks noChangeAspect="1"/>
          </p:cNvPicPr>
          <p:nvPr/>
        </p:nvPicPr>
        <p:blipFill>
          <a:blip r:embed="rId2"/>
          <a:stretch>
            <a:fillRect/>
          </a:stretch>
        </p:blipFill>
        <p:spPr>
          <a:xfrm>
            <a:off x="5295319" y="1965811"/>
            <a:ext cx="6253211" cy="1750899"/>
          </a:xfrm>
          <a:prstGeom prst="rect">
            <a:avLst/>
          </a:prstGeom>
        </p:spPr>
      </p:pic>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그림 7">
            <a:extLst>
              <a:ext uri="{FF2B5EF4-FFF2-40B4-BE49-F238E27FC236}">
                <a16:creationId xmlns:a16="http://schemas.microsoft.com/office/drawing/2014/main" id="{E7191CCF-08D9-2CA3-430D-4CA7E99CE442}"/>
              </a:ext>
            </a:extLst>
          </p:cNvPr>
          <p:cNvPicPr>
            <a:picLocks noChangeAspect="1"/>
          </p:cNvPicPr>
          <p:nvPr/>
        </p:nvPicPr>
        <p:blipFill>
          <a:blip r:embed="rId3"/>
          <a:stretch>
            <a:fillRect/>
          </a:stretch>
        </p:blipFill>
        <p:spPr>
          <a:xfrm>
            <a:off x="5295320" y="4258456"/>
            <a:ext cx="6253212" cy="1688366"/>
          </a:xfrm>
          <a:prstGeom prst="rect">
            <a:avLst/>
          </a:prstGeom>
        </p:spPr>
      </p:pic>
      <p:sp>
        <p:nvSpPr>
          <p:cNvPr id="4" name="슬라이드 번호 개체 틀 3">
            <a:extLst>
              <a:ext uri="{FF2B5EF4-FFF2-40B4-BE49-F238E27FC236}">
                <a16:creationId xmlns:a16="http://schemas.microsoft.com/office/drawing/2014/main" id="{746D9650-929F-4B32-9480-15417F7F62B7}"/>
              </a:ext>
            </a:extLst>
          </p:cNvPr>
          <p:cNvSpPr>
            <a:spLocks noGrp="1"/>
          </p:cNvSpPr>
          <p:nvPr>
            <p:ph type="sldNum" sz="quarter" idx="12"/>
          </p:nvPr>
        </p:nvSpPr>
        <p:spPr>
          <a:xfrm>
            <a:off x="8805333" y="6356350"/>
            <a:ext cx="2743200" cy="365125"/>
          </a:xfrm>
        </p:spPr>
        <p:txBody>
          <a:bodyPr>
            <a:normAutofit/>
          </a:bodyPr>
          <a:lstStyle/>
          <a:p>
            <a:pPr>
              <a:spcAft>
                <a:spcPts val="600"/>
              </a:spcAft>
            </a:pPr>
            <a:fld id="{8967D654-9F61-43EA-8344-FB63D58665B5}" type="slidenum">
              <a:rPr lang="ko-KR" altLang="en-US" smtClean="0"/>
              <a:pPr>
                <a:spcAft>
                  <a:spcPts val="600"/>
                </a:spcAft>
              </a:pPr>
              <a:t>46</a:t>
            </a:fld>
            <a:endParaRPr lang="ko-KR" altLang="en-US"/>
          </a:p>
        </p:txBody>
      </p:sp>
    </p:spTree>
    <p:extLst>
      <p:ext uri="{BB962C8B-B14F-4D97-AF65-F5344CB8AC3E}">
        <p14:creationId xmlns:p14="http://schemas.microsoft.com/office/powerpoint/2010/main" val="1842646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D84222-D36E-4C82-A562-09997F7E6E01}"/>
              </a:ext>
            </a:extLst>
          </p:cNvPr>
          <p:cNvSpPr>
            <a:spLocks noGrp="1"/>
          </p:cNvSpPr>
          <p:nvPr>
            <p:ph type="title"/>
          </p:nvPr>
        </p:nvSpPr>
        <p:spPr/>
        <p:txBody>
          <a:bodyPr>
            <a:normAutofit fontScale="90000"/>
          </a:bodyPr>
          <a:lstStyle/>
          <a:p>
            <a:r>
              <a:rPr lang="en-US" altLang="ko-KR" b="0">
                <a:solidFill>
                  <a:srgbClr val="000000"/>
                </a:solidFill>
                <a:latin typeface="Roboto" panose="02000000000000000000" pitchFamily="2" charset="0"/>
              </a:rPr>
              <a:t>Unicoder: A Universal Language Encoder by Pre-training with Multiple Cross-lingual Tasks</a:t>
            </a:r>
            <a:endParaRPr lang="ko-KR" altLang="en-US" dirty="0"/>
          </a:p>
        </p:txBody>
      </p:sp>
      <p:sp>
        <p:nvSpPr>
          <p:cNvPr id="3" name="내용 개체 틀 2">
            <a:extLst>
              <a:ext uri="{FF2B5EF4-FFF2-40B4-BE49-F238E27FC236}">
                <a16:creationId xmlns:a16="http://schemas.microsoft.com/office/drawing/2014/main" id="{C8FD0646-D74C-49E6-BFA1-B7F84F0D2531}"/>
              </a:ext>
            </a:extLst>
          </p:cNvPr>
          <p:cNvSpPr>
            <a:spLocks noGrp="1"/>
          </p:cNvSpPr>
          <p:nvPr>
            <p:ph idx="1"/>
          </p:nvPr>
        </p:nvSpPr>
        <p:spPr/>
        <p:txBody>
          <a:bodyPr/>
          <a:lstStyle/>
          <a:p>
            <a:r>
              <a:rPr lang="en-US" altLang="ko-KR"/>
              <a:t>Approach : pre-training tasks in Unicoder</a:t>
            </a:r>
          </a:p>
          <a:p>
            <a:pPr lvl="1"/>
            <a:r>
              <a:rPr lang="en-US" altLang="ko-KR">
                <a:solidFill>
                  <a:srgbClr val="000099"/>
                </a:solidFill>
              </a:rPr>
              <a:t>Cross-lingual word recovery</a:t>
            </a:r>
          </a:p>
          <a:p>
            <a:pPr lvl="2"/>
            <a:r>
              <a:rPr lang="en-US" altLang="ko-KR"/>
              <a:t>Word </a:t>
            </a:r>
            <a:r>
              <a:rPr lang="en-US" altLang="ko-KR" dirty="0"/>
              <a:t>alignment between two languages</a:t>
            </a:r>
          </a:p>
        </p:txBody>
      </p:sp>
      <p:sp>
        <p:nvSpPr>
          <p:cNvPr id="4" name="슬라이드 번호 개체 틀 3">
            <a:extLst>
              <a:ext uri="{FF2B5EF4-FFF2-40B4-BE49-F238E27FC236}">
                <a16:creationId xmlns:a16="http://schemas.microsoft.com/office/drawing/2014/main" id="{746D9650-929F-4B32-9480-15417F7F62B7}"/>
              </a:ext>
            </a:extLst>
          </p:cNvPr>
          <p:cNvSpPr>
            <a:spLocks noGrp="1"/>
          </p:cNvSpPr>
          <p:nvPr>
            <p:ph type="sldNum" sz="quarter" idx="12"/>
          </p:nvPr>
        </p:nvSpPr>
        <p:spPr/>
        <p:txBody>
          <a:bodyPr/>
          <a:lstStyle/>
          <a:p>
            <a:fld id="{8967D654-9F61-43EA-8344-FB63D58665B5}" type="slidenum">
              <a:rPr lang="ko-KR" altLang="en-US" smtClean="0"/>
              <a:pPr/>
              <a:t>47</a:t>
            </a:fld>
            <a:endParaRPr lang="ko-KR" altLang="en-US" dirty="0"/>
          </a:p>
        </p:txBody>
      </p:sp>
      <p:pic>
        <p:nvPicPr>
          <p:cNvPr id="7" name="그림 6">
            <a:extLst>
              <a:ext uri="{FF2B5EF4-FFF2-40B4-BE49-F238E27FC236}">
                <a16:creationId xmlns:a16="http://schemas.microsoft.com/office/drawing/2014/main" id="{C0F132A7-B356-7CD0-420A-F85484982980}"/>
              </a:ext>
            </a:extLst>
          </p:cNvPr>
          <p:cNvPicPr>
            <a:picLocks noChangeAspect="1"/>
          </p:cNvPicPr>
          <p:nvPr/>
        </p:nvPicPr>
        <p:blipFill>
          <a:blip r:embed="rId2"/>
          <a:stretch>
            <a:fillRect/>
          </a:stretch>
        </p:blipFill>
        <p:spPr>
          <a:xfrm>
            <a:off x="7180992" y="2053450"/>
            <a:ext cx="4267296" cy="4023119"/>
          </a:xfrm>
          <a:prstGeom prst="rect">
            <a:avLst/>
          </a:prstGeom>
        </p:spPr>
      </p:pic>
      <p:pic>
        <p:nvPicPr>
          <p:cNvPr id="14" name="그림 13">
            <a:extLst>
              <a:ext uri="{FF2B5EF4-FFF2-40B4-BE49-F238E27FC236}">
                <a16:creationId xmlns:a16="http://schemas.microsoft.com/office/drawing/2014/main" id="{410A586C-AAC1-55C3-4876-038479D87254}"/>
              </a:ext>
            </a:extLst>
          </p:cNvPr>
          <p:cNvPicPr>
            <a:picLocks noChangeAspect="1"/>
          </p:cNvPicPr>
          <p:nvPr/>
        </p:nvPicPr>
        <p:blipFill>
          <a:blip r:embed="rId3"/>
          <a:stretch>
            <a:fillRect/>
          </a:stretch>
        </p:blipFill>
        <p:spPr>
          <a:xfrm>
            <a:off x="1961260" y="2956435"/>
            <a:ext cx="2416008" cy="1377682"/>
          </a:xfrm>
          <a:prstGeom prst="rect">
            <a:avLst/>
          </a:prstGeom>
        </p:spPr>
      </p:pic>
      <p:pic>
        <p:nvPicPr>
          <p:cNvPr id="16" name="그림 15">
            <a:extLst>
              <a:ext uri="{FF2B5EF4-FFF2-40B4-BE49-F238E27FC236}">
                <a16:creationId xmlns:a16="http://schemas.microsoft.com/office/drawing/2014/main" id="{391E252C-950C-AF0A-AD16-5513CF568F30}"/>
              </a:ext>
            </a:extLst>
          </p:cNvPr>
          <p:cNvPicPr>
            <a:picLocks noChangeAspect="1"/>
          </p:cNvPicPr>
          <p:nvPr/>
        </p:nvPicPr>
        <p:blipFill>
          <a:blip r:embed="rId4"/>
          <a:stretch>
            <a:fillRect/>
          </a:stretch>
        </p:blipFill>
        <p:spPr>
          <a:xfrm>
            <a:off x="1788223" y="4380039"/>
            <a:ext cx="3520640" cy="1796924"/>
          </a:xfrm>
          <a:prstGeom prst="rect">
            <a:avLst/>
          </a:prstGeom>
        </p:spPr>
      </p:pic>
    </p:spTree>
    <p:extLst>
      <p:ext uri="{BB962C8B-B14F-4D97-AF65-F5344CB8AC3E}">
        <p14:creationId xmlns:p14="http://schemas.microsoft.com/office/powerpoint/2010/main" val="2784192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D84222-D36E-4C82-A562-09997F7E6E01}"/>
              </a:ext>
            </a:extLst>
          </p:cNvPr>
          <p:cNvSpPr>
            <a:spLocks noGrp="1"/>
          </p:cNvSpPr>
          <p:nvPr>
            <p:ph type="title"/>
          </p:nvPr>
        </p:nvSpPr>
        <p:spPr/>
        <p:txBody>
          <a:bodyPr>
            <a:normAutofit fontScale="90000"/>
          </a:bodyPr>
          <a:lstStyle/>
          <a:p>
            <a:r>
              <a:rPr lang="en-US" altLang="ko-KR" b="0" dirty="0" err="1">
                <a:solidFill>
                  <a:srgbClr val="000000"/>
                </a:solidFill>
                <a:latin typeface="Roboto" panose="02000000000000000000" pitchFamily="2" charset="0"/>
              </a:rPr>
              <a:t>Unicoder</a:t>
            </a:r>
            <a:r>
              <a:rPr lang="en-US" altLang="ko-KR" b="0" dirty="0">
                <a:solidFill>
                  <a:srgbClr val="000000"/>
                </a:solidFill>
                <a:latin typeface="Roboto" panose="02000000000000000000" pitchFamily="2" charset="0"/>
              </a:rPr>
              <a:t>: A Universal Language Encoder by Pre-training with Multiple Cross-lingual Tasks</a:t>
            </a:r>
            <a:endParaRPr lang="ko-KR" altLang="en-US" dirty="0"/>
          </a:p>
        </p:txBody>
      </p:sp>
      <p:sp>
        <p:nvSpPr>
          <p:cNvPr id="3" name="내용 개체 틀 2">
            <a:extLst>
              <a:ext uri="{FF2B5EF4-FFF2-40B4-BE49-F238E27FC236}">
                <a16:creationId xmlns:a16="http://schemas.microsoft.com/office/drawing/2014/main" id="{C8FD0646-D74C-49E6-BFA1-B7F84F0D2531}"/>
              </a:ext>
            </a:extLst>
          </p:cNvPr>
          <p:cNvSpPr>
            <a:spLocks noGrp="1"/>
          </p:cNvSpPr>
          <p:nvPr>
            <p:ph idx="1"/>
          </p:nvPr>
        </p:nvSpPr>
        <p:spPr/>
        <p:txBody>
          <a:bodyPr/>
          <a:lstStyle/>
          <a:p>
            <a:r>
              <a:rPr lang="en-US" altLang="ko-KR"/>
              <a:t>Approach : pre-training tasks in Unicoder</a:t>
            </a:r>
          </a:p>
          <a:p>
            <a:pPr lvl="1"/>
            <a:r>
              <a:rPr lang="en-US" altLang="ko-KR">
                <a:solidFill>
                  <a:srgbClr val="000099"/>
                </a:solidFill>
              </a:rPr>
              <a:t>Cross-lingual paraphrase classification </a:t>
            </a:r>
            <a:r>
              <a:rPr lang="en-US" altLang="ko-KR"/>
              <a:t>: whether two sentence same meaning</a:t>
            </a:r>
          </a:p>
          <a:p>
            <a:pPr lvl="1"/>
            <a:r>
              <a:rPr lang="en-US" altLang="ko-KR"/>
              <a:t>Positive sample : obtained from machine translation dataset</a:t>
            </a:r>
          </a:p>
          <a:p>
            <a:pPr lvl="1"/>
            <a:r>
              <a:rPr lang="en-US" altLang="ko-KR"/>
              <a:t>Negative sample : select with high similarity to X but not equal to Y</a:t>
            </a:r>
          </a:p>
        </p:txBody>
      </p:sp>
      <p:sp>
        <p:nvSpPr>
          <p:cNvPr id="4" name="슬라이드 번호 개체 틀 3">
            <a:extLst>
              <a:ext uri="{FF2B5EF4-FFF2-40B4-BE49-F238E27FC236}">
                <a16:creationId xmlns:a16="http://schemas.microsoft.com/office/drawing/2014/main" id="{746D9650-929F-4B32-9480-15417F7F62B7}"/>
              </a:ext>
            </a:extLst>
          </p:cNvPr>
          <p:cNvSpPr>
            <a:spLocks noGrp="1"/>
          </p:cNvSpPr>
          <p:nvPr>
            <p:ph type="sldNum" sz="quarter" idx="12"/>
          </p:nvPr>
        </p:nvSpPr>
        <p:spPr/>
        <p:txBody>
          <a:bodyPr/>
          <a:lstStyle/>
          <a:p>
            <a:fld id="{8967D654-9F61-43EA-8344-FB63D58665B5}" type="slidenum">
              <a:rPr lang="ko-KR" altLang="en-US" smtClean="0"/>
              <a:pPr/>
              <a:t>48</a:t>
            </a:fld>
            <a:endParaRPr lang="ko-KR" altLang="en-US" dirty="0"/>
          </a:p>
        </p:txBody>
      </p:sp>
      <p:pic>
        <p:nvPicPr>
          <p:cNvPr id="10" name="그림 9">
            <a:extLst>
              <a:ext uri="{FF2B5EF4-FFF2-40B4-BE49-F238E27FC236}">
                <a16:creationId xmlns:a16="http://schemas.microsoft.com/office/drawing/2014/main" id="{2F96E4E6-5BC7-6617-5B1E-6FB6BBEE19FC}"/>
              </a:ext>
            </a:extLst>
          </p:cNvPr>
          <p:cNvPicPr>
            <a:picLocks noChangeAspect="1"/>
          </p:cNvPicPr>
          <p:nvPr/>
        </p:nvPicPr>
        <p:blipFill>
          <a:blip r:embed="rId2"/>
          <a:stretch>
            <a:fillRect/>
          </a:stretch>
        </p:blipFill>
        <p:spPr>
          <a:xfrm>
            <a:off x="1335276" y="3429000"/>
            <a:ext cx="7154799" cy="3297998"/>
          </a:xfrm>
          <a:prstGeom prst="rect">
            <a:avLst/>
          </a:prstGeom>
        </p:spPr>
      </p:pic>
    </p:spTree>
    <p:extLst>
      <p:ext uri="{BB962C8B-B14F-4D97-AF65-F5344CB8AC3E}">
        <p14:creationId xmlns:p14="http://schemas.microsoft.com/office/powerpoint/2010/main" val="1513104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D84222-D36E-4C82-A562-09997F7E6E01}"/>
              </a:ext>
            </a:extLst>
          </p:cNvPr>
          <p:cNvSpPr>
            <a:spLocks noGrp="1"/>
          </p:cNvSpPr>
          <p:nvPr>
            <p:ph type="title"/>
          </p:nvPr>
        </p:nvSpPr>
        <p:spPr/>
        <p:txBody>
          <a:bodyPr>
            <a:normAutofit fontScale="90000"/>
          </a:bodyPr>
          <a:lstStyle/>
          <a:p>
            <a:r>
              <a:rPr lang="en-US" altLang="ko-KR" b="0" dirty="0" err="1">
                <a:solidFill>
                  <a:srgbClr val="000000"/>
                </a:solidFill>
                <a:latin typeface="Roboto" panose="02000000000000000000" pitchFamily="2" charset="0"/>
              </a:rPr>
              <a:t>Unicoder</a:t>
            </a:r>
            <a:r>
              <a:rPr lang="en-US" altLang="ko-KR" b="0" dirty="0">
                <a:solidFill>
                  <a:srgbClr val="000000"/>
                </a:solidFill>
                <a:latin typeface="Roboto" panose="02000000000000000000" pitchFamily="2" charset="0"/>
              </a:rPr>
              <a:t>: A Universal Language Encoder by Pre-training with Multiple Cross-lingual Tasks</a:t>
            </a:r>
            <a:endParaRPr lang="ko-KR" altLang="en-US" dirty="0"/>
          </a:p>
        </p:txBody>
      </p:sp>
      <p:sp>
        <p:nvSpPr>
          <p:cNvPr id="3" name="내용 개체 틀 2">
            <a:extLst>
              <a:ext uri="{FF2B5EF4-FFF2-40B4-BE49-F238E27FC236}">
                <a16:creationId xmlns:a16="http://schemas.microsoft.com/office/drawing/2014/main" id="{C8FD0646-D74C-49E6-BFA1-B7F84F0D2531}"/>
              </a:ext>
            </a:extLst>
          </p:cNvPr>
          <p:cNvSpPr>
            <a:spLocks noGrp="1"/>
          </p:cNvSpPr>
          <p:nvPr>
            <p:ph idx="1"/>
          </p:nvPr>
        </p:nvSpPr>
        <p:spPr/>
        <p:txBody>
          <a:bodyPr/>
          <a:lstStyle/>
          <a:p>
            <a:r>
              <a:rPr lang="en-US" altLang="ko-KR"/>
              <a:t>Approach : pre-training tasks in Unicoder</a:t>
            </a:r>
          </a:p>
          <a:p>
            <a:pPr lvl="1"/>
            <a:r>
              <a:rPr lang="en-US" altLang="ko-KR"/>
              <a:t>Cross-lingual masked language model</a:t>
            </a:r>
          </a:p>
          <a:p>
            <a:pPr lvl="1"/>
            <a:r>
              <a:rPr lang="en-US" altLang="ko-KR"/>
              <a:t>Sequence of sentences written with different languages</a:t>
            </a:r>
          </a:p>
          <a:p>
            <a:pPr lvl="2"/>
            <a:r>
              <a:rPr lang="en-US" altLang="ko-KR"/>
              <a:t>Extracted from parallel documents</a:t>
            </a:r>
          </a:p>
        </p:txBody>
      </p:sp>
      <p:sp>
        <p:nvSpPr>
          <p:cNvPr id="4" name="슬라이드 번호 개체 틀 3">
            <a:extLst>
              <a:ext uri="{FF2B5EF4-FFF2-40B4-BE49-F238E27FC236}">
                <a16:creationId xmlns:a16="http://schemas.microsoft.com/office/drawing/2014/main" id="{746D9650-929F-4B32-9480-15417F7F62B7}"/>
              </a:ext>
            </a:extLst>
          </p:cNvPr>
          <p:cNvSpPr>
            <a:spLocks noGrp="1"/>
          </p:cNvSpPr>
          <p:nvPr>
            <p:ph type="sldNum" sz="quarter" idx="12"/>
          </p:nvPr>
        </p:nvSpPr>
        <p:spPr/>
        <p:txBody>
          <a:bodyPr/>
          <a:lstStyle/>
          <a:p>
            <a:fld id="{8967D654-9F61-43EA-8344-FB63D58665B5}" type="slidenum">
              <a:rPr lang="ko-KR" altLang="en-US" smtClean="0"/>
              <a:pPr/>
              <a:t>49</a:t>
            </a:fld>
            <a:endParaRPr lang="ko-KR" altLang="en-US" dirty="0"/>
          </a:p>
        </p:txBody>
      </p:sp>
      <p:pic>
        <p:nvPicPr>
          <p:cNvPr id="12" name="그림 11">
            <a:extLst>
              <a:ext uri="{FF2B5EF4-FFF2-40B4-BE49-F238E27FC236}">
                <a16:creationId xmlns:a16="http://schemas.microsoft.com/office/drawing/2014/main" id="{15E2B060-0B17-FB80-3221-DAC6AD51BA88}"/>
              </a:ext>
            </a:extLst>
          </p:cNvPr>
          <p:cNvPicPr>
            <a:picLocks noChangeAspect="1"/>
          </p:cNvPicPr>
          <p:nvPr/>
        </p:nvPicPr>
        <p:blipFill>
          <a:blip r:embed="rId2"/>
          <a:stretch>
            <a:fillRect/>
          </a:stretch>
        </p:blipFill>
        <p:spPr>
          <a:xfrm>
            <a:off x="838200" y="3051969"/>
            <a:ext cx="8781288" cy="2755634"/>
          </a:xfrm>
          <a:prstGeom prst="rect">
            <a:avLst/>
          </a:prstGeom>
        </p:spPr>
      </p:pic>
    </p:spTree>
    <p:extLst>
      <p:ext uri="{BB962C8B-B14F-4D97-AF65-F5344CB8AC3E}">
        <p14:creationId xmlns:p14="http://schemas.microsoft.com/office/powerpoint/2010/main" val="2886446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Reformer: The Efficient Transformer, 2020</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332670"/>
            <a:ext cx="4114800" cy="654248"/>
          </a:xfrm>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800" dirty="0">
                <a:solidFill>
                  <a:srgbClr val="243FFF"/>
                </a:solidFill>
                <a:latin typeface="Calibri" panose="020F0502020204030204" pitchFamily="34" charset="0"/>
                <a:cs typeface="Calibri" panose="020F0502020204030204" pitchFamily="34" charset="0"/>
              </a:rPr>
              <a:t>Revisit to Transformer</a:t>
            </a:r>
            <a:endParaRPr kumimoji="0" lang="ko-KR" altLang="en-US" sz="1800" b="1" i="0" u="none" strike="noStrike" kern="1200" cap="all" spc="100" normalizeH="0" baseline="0" noProof="0" dirty="0">
              <a:ln>
                <a:noFill/>
              </a:ln>
              <a:solidFill>
                <a:srgbClr val="243FFF"/>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8DA9DAA-006C-4F4B-980E-E3DF019B24E2}" type="slidenum">
              <a:rPr kumimoji="0" lang="en-US" altLang="ko-KR" sz="1200" b="1" i="0" u="none" strike="noStrike" kern="1200" cap="all" spc="100" normalizeH="0" baseline="0" noProof="0" smtClean="0">
                <a:ln>
                  <a:noFill/>
                </a:ln>
                <a:solidFill>
                  <a:srgbClr val="243FFF"/>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ko-KR" altLang="en-US" sz="1200" b="1" i="0" u="none" strike="noStrike" kern="1200" cap="all" spc="100" normalizeH="0" baseline="0" noProof="0" dirty="0">
              <a:ln>
                <a:noFill/>
              </a:ln>
              <a:solidFill>
                <a:srgbClr val="243FFF"/>
              </a:solidFill>
              <a:effectLst/>
              <a:uLnTx/>
              <a:uFillTx/>
              <a:latin typeface="맑은 고딕" panose="020B0503020000020004" pitchFamily="50" charset="-127"/>
              <a:ea typeface="맑은 고딕" panose="020B0503020000020004" pitchFamily="50" charset="-127"/>
              <a:cs typeface="+mn-cs"/>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135</a:t>
            </a:r>
            <a:r>
              <a:rPr kumimoji="0" lang="en-US" altLang="ko-KR" sz="18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endParaRPr kumimoji="0" lang="ko-KR" altLang="en-US" sz="1800" b="0" i="0" u="none" strike="noStrike" kern="1200" cap="none" spc="0" normalizeH="0" baseline="0" noProof="0" dirty="0">
              <a:ln>
                <a:noFill/>
              </a:ln>
              <a:solidFill>
                <a:prstClr val="black">
                  <a:lumMod val="50000"/>
                  <a:lumOff val="50000"/>
                </a:prstClr>
              </a:solidFill>
              <a:effectLst/>
              <a:uLnTx/>
              <a:uFillTx/>
              <a:latin typeface="Univers"/>
              <a:ea typeface="+mn-ea"/>
              <a:cs typeface="+mn-cs"/>
            </a:endParaRPr>
          </a:p>
        </p:txBody>
      </p:sp>
      <p:graphicFrame>
        <p:nvGraphicFramePr>
          <p:cNvPr id="7" name="표 6">
            <a:extLst>
              <a:ext uri="{FF2B5EF4-FFF2-40B4-BE49-F238E27FC236}">
                <a16:creationId xmlns:a16="http://schemas.microsoft.com/office/drawing/2014/main" id="{78D88C15-8C4F-2F81-744E-5E1F05CEB4E4}"/>
              </a:ext>
            </a:extLst>
          </p:cNvPr>
          <p:cNvGraphicFramePr>
            <a:graphicFrameLocks noGrp="1"/>
          </p:cNvGraphicFramePr>
          <p:nvPr>
            <p:extLst>
              <p:ext uri="{D42A27DB-BD31-4B8C-83A1-F6EECF244321}">
                <p14:modId xmlns:p14="http://schemas.microsoft.com/office/powerpoint/2010/main" val="7125474"/>
              </p:ext>
            </p:extLst>
          </p:nvPr>
        </p:nvGraphicFramePr>
        <p:xfrm>
          <a:off x="0" y="949672"/>
          <a:ext cx="12199302" cy="5721557"/>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1">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469225">
                <a:tc rowSpan="2">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latinLnBrk="1"/>
                      <a:r>
                        <a:rPr lang="en-US" altLang="ko-KR" sz="1200" kern="1200" dirty="0">
                          <a:solidFill>
                            <a:schemeClr val="tx1"/>
                          </a:solidFill>
                          <a:latin typeface="Arial" panose="020B0604020202020204" pitchFamily="34" charset="0"/>
                          <a:ea typeface="+mn-ea"/>
                          <a:cs typeface="Arial" panose="020B0604020202020204" pitchFamily="34" charset="0"/>
                        </a:rPr>
                        <a:t>Large Transformer models can be </a:t>
                      </a:r>
                      <a:r>
                        <a:rPr lang="en-US" altLang="ko-KR" sz="1200" kern="1200" dirty="0">
                          <a:solidFill>
                            <a:srgbClr val="FF0000"/>
                          </a:solidFill>
                          <a:latin typeface="Arial" panose="020B0604020202020204" pitchFamily="34" charset="0"/>
                          <a:ea typeface="+mn-ea"/>
                          <a:cs typeface="Arial" panose="020B0604020202020204" pitchFamily="34" charset="0"/>
                        </a:rPr>
                        <a:t>prohibitively costly, especially on long sequences</a:t>
                      </a:r>
                      <a:r>
                        <a:rPr lang="en-US" altLang="ko-KR" sz="1200" kern="1200" dirty="0">
                          <a:solidFill>
                            <a:schemeClr val="tx1"/>
                          </a:solidFill>
                          <a:latin typeface="Arial" panose="020B0604020202020204" pitchFamily="34" charset="0"/>
                          <a:ea typeface="+mn-ea"/>
                          <a:cs typeface="Arial" panose="020B0604020202020204" pitchFamily="34" charset="0"/>
                        </a:rPr>
                        <a:t>. To improve the efficiency of Transformers, authors introduce two techniques</a:t>
                      </a:r>
                      <a:r>
                        <a:rPr lang="en-US" altLang="ko-KR" sz="1200" kern="1200" dirty="0">
                          <a:solidFill>
                            <a:srgbClr val="FF0000"/>
                          </a:solidFill>
                          <a:latin typeface="Arial" panose="020B0604020202020204" pitchFamily="34" charset="0"/>
                          <a:ea typeface="+mn-ea"/>
                          <a:cs typeface="Arial" panose="020B0604020202020204" pitchFamily="34" charset="0"/>
                        </a:rPr>
                        <a:t>, locality sensitive hashing (LSH) attention</a:t>
                      </a:r>
                      <a:r>
                        <a:rPr lang="en-US" altLang="ko-KR" sz="1200" kern="1200" dirty="0">
                          <a:solidFill>
                            <a:schemeClr val="tx1"/>
                          </a:solidFill>
                          <a:latin typeface="Arial" panose="020B0604020202020204" pitchFamily="34" charset="0"/>
                          <a:ea typeface="+mn-ea"/>
                          <a:cs typeface="Arial" panose="020B0604020202020204" pitchFamily="34" charset="0"/>
                        </a:rPr>
                        <a:t>, </a:t>
                      </a:r>
                      <a:r>
                        <a:rPr lang="en-US" altLang="ko-KR" sz="1200" kern="1200" dirty="0">
                          <a:solidFill>
                            <a:srgbClr val="FF0000"/>
                          </a:solidFill>
                          <a:latin typeface="Arial" panose="020B0604020202020204" pitchFamily="34" charset="0"/>
                          <a:ea typeface="+mn-ea"/>
                          <a:cs typeface="Arial" panose="020B0604020202020204" pitchFamily="34" charset="0"/>
                        </a:rPr>
                        <a:t>reversible transformer</a:t>
                      </a:r>
                    </a:p>
                    <a:p>
                      <a:pPr marL="171450" indent="-171450" latinLnBrk="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Reversible layers, introduced in Gomez et al. (2017), enable storing a single copy of activations in the whole model, so the N factor disappears.</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mn-lt"/>
                          <a:ea typeface="+mn-ea"/>
                          <a:cs typeface="+mn-cs"/>
                        </a:rPr>
                        <a:t>Axial positional encoding, LSH Attention, </a:t>
                      </a:r>
                    </a:p>
                    <a:p>
                      <a:pPr latinLnBrk="1"/>
                      <a:r>
                        <a:rPr lang="en-US" altLang="ko-KR" sz="1200" kern="1200" dirty="0">
                          <a:solidFill>
                            <a:schemeClr val="tx1"/>
                          </a:solidFill>
                          <a:latin typeface="+mn-lt"/>
                          <a:ea typeface="+mn-ea"/>
                          <a:cs typeface="+mn-cs"/>
                        </a:rPr>
                        <a:t>Chunking Feed Forward Layer, Reversible Residual Layer</a:t>
                      </a:r>
                      <a:endParaRPr lang="ko-KR" altLang="en-US" sz="1200" kern="1200" dirty="0">
                        <a:solidFill>
                          <a:schemeClr val="tx1"/>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864000">
                <a:tc vMerge="1">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0" indent="0" algn="l" defTabSz="914400" rtl="0" eaLnBrk="1" latinLnBrk="1" hangingPunct="1">
                        <a:buFont typeface="Arial" panose="020B0604020202020204" pitchFamily="34" charset="0"/>
                        <a:buNone/>
                      </a:pPr>
                      <a:endParaRPr lang="en-US" altLang="ko-KR"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gridSpan="2">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chemeClr val="tx1"/>
                          </a:solidFill>
                          <a:latin typeface="Arial" panose="020B0604020202020204" pitchFamily="34" charset="0"/>
                          <a:ea typeface="+mn-ea"/>
                          <a:cs typeface="Arial" panose="020B0604020202020204" pitchFamily="34" charset="0"/>
                        </a:rPr>
                        <a:t>Splitting activations inside feed-forward layers and processing them in chunks removes the d </a:t>
                      </a:r>
                      <a:r>
                        <a:rPr lang="en-US" altLang="ko-KR" sz="1200" kern="1200" baseline="-25000" dirty="0">
                          <a:solidFill>
                            <a:schemeClr val="tx1"/>
                          </a:solidFill>
                          <a:latin typeface="Arial" panose="020B0604020202020204" pitchFamily="34" charset="0"/>
                          <a:ea typeface="+mn-ea"/>
                          <a:cs typeface="Arial" panose="020B0604020202020204" pitchFamily="34" charset="0"/>
                        </a:rPr>
                        <a:t>ff</a:t>
                      </a:r>
                      <a:r>
                        <a:rPr lang="en-US" altLang="ko-KR" sz="1200" kern="1200" dirty="0">
                          <a:solidFill>
                            <a:schemeClr val="tx1"/>
                          </a:solidFill>
                          <a:latin typeface="Arial" panose="020B0604020202020204" pitchFamily="34" charset="0"/>
                          <a:ea typeface="+mn-ea"/>
                          <a:cs typeface="Arial" panose="020B0604020202020204" pitchFamily="34" charset="0"/>
                        </a:rPr>
                        <a:t> factor and saves memory inside feed-forward layers.</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chemeClr val="tx1"/>
                          </a:solidFill>
                          <a:latin typeface="Arial" panose="020B0604020202020204" pitchFamily="34" charset="0"/>
                          <a:ea typeface="+mn-ea"/>
                          <a:cs typeface="Arial" panose="020B0604020202020204" pitchFamily="34" charset="0"/>
                        </a:rPr>
                        <a:t>Approximate attention computation based on locality-sensitive hashing replaces the O(L</a:t>
                      </a:r>
                      <a:r>
                        <a:rPr lang="en-US" altLang="ko-KR" sz="1200" kern="1200" baseline="30000" dirty="0">
                          <a:solidFill>
                            <a:schemeClr val="tx1"/>
                          </a:solidFill>
                          <a:latin typeface="Arial" panose="020B0604020202020204" pitchFamily="34" charset="0"/>
                          <a:ea typeface="+mn-ea"/>
                          <a:cs typeface="Arial" panose="020B0604020202020204" pitchFamily="34" charset="0"/>
                        </a:rPr>
                        <a:t>2</a:t>
                      </a:r>
                      <a:r>
                        <a:rPr lang="en-US" altLang="ko-KR" sz="1200" kern="1200" dirty="0">
                          <a:solidFill>
                            <a:schemeClr val="tx1"/>
                          </a:solidFill>
                          <a:latin typeface="Arial" panose="020B0604020202020204" pitchFamily="34" charset="0"/>
                          <a:ea typeface="+mn-ea"/>
                          <a:cs typeface="Arial" panose="020B0604020202020204" pitchFamily="34" charset="0"/>
                        </a:rPr>
                        <a:t>) factor in attention layers with O(LlogL) and allows operating on long sequences.</a:t>
                      </a:r>
                    </a:p>
                  </a:txBody>
                  <a:tcPr>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marL="0" indent="0" algn="l" defTabSz="914400" rtl="0" eaLnBrk="1" latinLnBrk="1" hangingPunct="1">
                        <a:buFont typeface="Arial" panose="020B0604020202020204" pitchFamily="34" charset="0"/>
                        <a:buNone/>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831831">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grid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Axial Positional Encodings are not explained in the official Reformer paper,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but are extensively used in the official codebase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Reformer authors managed to drastically shrink the positional encodings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in size by cutting the hidden size dimension in two and factorizing the dimension.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hMerge="1">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3">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r h="972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grid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shared QK, Query = Key, Using the same linear layer to go from A to Q and K,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and a separate one for V. Sharing QK does not affect the performance of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Transformer (Note. Focus on the keys in K that are closest q</a:t>
                      </a:r>
                      <a:r>
                        <a:rPr lang="en-US" altLang="ko-KR" sz="1200" kern="1200" baseline="-25000" dirty="0">
                          <a:solidFill>
                            <a:schemeClr val="tx1"/>
                          </a:solidFill>
                          <a:latin typeface="Arial" panose="020B0604020202020204" pitchFamily="34" charset="0"/>
                          <a:ea typeface="+mn-ea"/>
                          <a:cs typeface="Arial" panose="020B0604020202020204" pitchFamily="34" charset="0"/>
                        </a:rPr>
                        <a:t>i</a:t>
                      </a:r>
                      <a:r>
                        <a:rPr lang="en-US" altLang="ko-KR" sz="1200" kern="1200" dirty="0">
                          <a:solidFill>
                            <a:schemeClr val="tx1"/>
                          </a:solidFill>
                          <a:latin typeface="Arial" panose="020B0604020202020204" pitchFamily="34" charset="0"/>
                          <a:ea typeface="+mn-ea"/>
                          <a:cs typeface="Arial" panose="020B0604020202020204" pitchFamily="34" charset="0"/>
                        </a:rPr>
                        <a:t>)</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Finding </a:t>
                      </a:r>
                      <a:r>
                        <a:rPr lang="en-US" altLang="ko-KR" sz="1200" b="1" kern="1200" dirty="0">
                          <a:solidFill>
                            <a:schemeClr val="tx1"/>
                          </a:solidFill>
                          <a:latin typeface="Arial" panose="020B0604020202020204" pitchFamily="34" charset="0"/>
                          <a:ea typeface="+mn-ea"/>
                          <a:cs typeface="Arial" panose="020B0604020202020204" pitchFamily="34" charset="0"/>
                        </a:rPr>
                        <a:t>nearest neighbors </a:t>
                      </a:r>
                      <a:r>
                        <a:rPr lang="en-US" altLang="ko-KR" sz="1200" kern="1200" dirty="0">
                          <a:solidFill>
                            <a:schemeClr val="tx1"/>
                          </a:solidFill>
                          <a:latin typeface="Arial" panose="020B0604020202020204" pitchFamily="34" charset="0"/>
                          <a:ea typeface="+mn-ea"/>
                          <a:cs typeface="Arial" panose="020B0604020202020204" pitchFamily="34" charset="0"/>
                        </a:rPr>
                        <a:t>quickly in high-dimensional spaces can be solved by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local sensitive hashing (LSH). In this paper, the hashing scheme is that nearby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vectors get the same hash with high probability and that hash-buckets are of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similar size with high probability.</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Simplified depiction of LSH Attention showing the hash-bucketing, sorting, and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chunking sorted sequence to parallelize and the resulting causal attentions.</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hMerge="1">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07765957"/>
                  </a:ext>
                </a:extLst>
              </a:tr>
              <a:tr h="1483861">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grid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rgbClr val="FF0000"/>
                          </a:solidFill>
                          <a:latin typeface="Arial" panose="020B0604020202020204" pitchFamily="34" charset="0"/>
                          <a:ea typeface="+mn-ea"/>
                          <a:cs typeface="Arial" panose="020B0604020202020204" pitchFamily="34" charset="0"/>
                        </a:rPr>
                        <a:t>Reversible Residual networks (</a:t>
                      </a:r>
                      <a:r>
                        <a:rPr lang="en-US" altLang="ko-KR" sz="1200" kern="1200" dirty="0" err="1">
                          <a:solidFill>
                            <a:srgbClr val="FF0000"/>
                          </a:solidFill>
                          <a:latin typeface="Arial" panose="020B0604020202020204" pitchFamily="34" charset="0"/>
                          <a:ea typeface="+mn-ea"/>
                          <a:cs typeface="Arial" panose="020B0604020202020204" pitchFamily="34" charset="0"/>
                        </a:rPr>
                        <a:t>RevNet</a:t>
                      </a:r>
                      <a:r>
                        <a:rPr lang="en-US" altLang="ko-KR" sz="1200" kern="1200" dirty="0">
                          <a:solidFill>
                            <a:srgbClr val="FF0000"/>
                          </a:solidFill>
                          <a:latin typeface="Arial" panose="020B0604020202020204" pitchFamily="34" charset="0"/>
                          <a:ea typeface="+mn-ea"/>
                          <a:cs typeface="Arial" panose="020B0604020202020204" pitchFamily="34" charset="0"/>
                        </a:rPr>
                        <a:t>) </a:t>
                      </a:r>
                      <a:r>
                        <a:rPr lang="en-US" altLang="ko-KR" sz="1200" kern="1200" dirty="0">
                          <a:solidFill>
                            <a:schemeClr val="tx1"/>
                          </a:solidFill>
                          <a:latin typeface="Arial" panose="020B0604020202020204" pitchFamily="34" charset="0"/>
                          <a:ea typeface="+mn-ea"/>
                          <a:cs typeface="Arial" panose="020B0604020202020204" pitchFamily="34" charset="0"/>
                        </a:rPr>
                        <a:t>were introduced by Gomez et al. (2017). The main  idea is to allow the activations at any given layer to be recovered from the activations at the following layer using the model parameters</a:t>
                      </a:r>
                    </a:p>
                    <a:p>
                      <a:pPr marL="171450" indent="-171450" algn="l" defTabSz="914400" rtl="0" eaLnBrk="1" latinLnBrk="1" hangingPunct="1">
                        <a:buFont typeface="Arial" panose="020B0604020202020204" pitchFamily="34" charset="0"/>
                        <a:buChar char="•"/>
                      </a:pPr>
                      <a:r>
                        <a:rPr lang="en-US" altLang="ko-KR" sz="1200" kern="1200" dirty="0">
                          <a:solidFill>
                            <a:srgbClr val="FF0000"/>
                          </a:solidFill>
                          <a:latin typeface="Arial" panose="020B0604020202020204" pitchFamily="34" charset="0"/>
                          <a:ea typeface="+mn-ea"/>
                          <a:cs typeface="Arial" panose="020B0604020202020204" pitchFamily="34" charset="0"/>
                        </a:rPr>
                        <a:t>Reversible Transformer </a:t>
                      </a:r>
                      <a:r>
                        <a:rPr lang="en-US" altLang="ko-KR" sz="1200" kern="1200" dirty="0">
                          <a:solidFill>
                            <a:schemeClr val="tx1"/>
                          </a:solidFill>
                          <a:latin typeface="Arial" panose="020B0604020202020204" pitchFamily="34" charset="0"/>
                          <a:ea typeface="+mn-ea"/>
                          <a:cs typeface="Arial" panose="020B0604020202020204" pitchFamily="34" charset="0"/>
                        </a:rPr>
                        <a:t>is applying the </a:t>
                      </a:r>
                      <a:r>
                        <a:rPr lang="en-US" altLang="ko-KR" sz="1200" kern="1200" dirty="0" err="1">
                          <a:solidFill>
                            <a:schemeClr val="tx1"/>
                          </a:solidFill>
                          <a:latin typeface="Arial" panose="020B0604020202020204" pitchFamily="34" charset="0"/>
                          <a:ea typeface="+mn-ea"/>
                          <a:cs typeface="Arial" panose="020B0604020202020204" pitchFamily="34" charset="0"/>
                        </a:rPr>
                        <a:t>RevNet</a:t>
                      </a:r>
                      <a:r>
                        <a:rPr lang="en-US" altLang="ko-KR" sz="1200" kern="1200" dirty="0">
                          <a:solidFill>
                            <a:schemeClr val="tx1"/>
                          </a:solidFill>
                          <a:latin typeface="Arial" panose="020B0604020202020204" pitchFamily="34" charset="0"/>
                          <a:ea typeface="+mn-ea"/>
                          <a:cs typeface="Arial" panose="020B0604020202020204" pitchFamily="34" charset="0"/>
                        </a:rPr>
                        <a:t> idea to the Transformer by combining the attention and feed-forward layers inside the </a:t>
                      </a:r>
                      <a:r>
                        <a:rPr lang="en-US" altLang="ko-KR" sz="1200" kern="1200" dirty="0" err="1">
                          <a:solidFill>
                            <a:schemeClr val="tx1"/>
                          </a:solidFill>
                          <a:latin typeface="Arial" panose="020B0604020202020204" pitchFamily="34" charset="0"/>
                          <a:ea typeface="+mn-ea"/>
                          <a:cs typeface="Arial" panose="020B0604020202020204" pitchFamily="34" charset="0"/>
                        </a:rPr>
                        <a:t>RevNet</a:t>
                      </a:r>
                      <a:r>
                        <a:rPr lang="en-US" altLang="ko-KR" sz="1200" kern="1200" dirty="0">
                          <a:solidFill>
                            <a:schemeClr val="tx1"/>
                          </a:solidFill>
                          <a:latin typeface="Arial" panose="020B0604020202020204" pitchFamily="34" charset="0"/>
                          <a:ea typeface="+mn-ea"/>
                          <a:cs typeface="Arial" panose="020B0604020202020204" pitchFamily="34" charset="0"/>
                        </a:rPr>
                        <a:t> block.  </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Computations in feed-forward layers are completely independent across positions in a sequence, so the computation can be split into c chunks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hMerge="1">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92493170"/>
                  </a:ext>
                </a:extLst>
              </a:tr>
              <a:tr h="311285">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gridSpan="2">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chemeClr val="tx1"/>
                          </a:solidFill>
                          <a:latin typeface="Arial" panose="020B0604020202020204" pitchFamily="34" charset="0"/>
                          <a:ea typeface="+mn-ea"/>
                          <a:cs typeface="Arial" panose="020B0604020202020204" pitchFamily="34" charset="0"/>
                        </a:rPr>
                        <a:t>From the paper: </a:t>
                      </a:r>
                      <a:r>
                        <a:rPr lang="en-US" altLang="ko-KR" sz="1200" kern="1200" dirty="0">
                          <a:solidFill>
                            <a:schemeClr val="tx1"/>
                          </a:solidFill>
                          <a:latin typeface="Arial" panose="020B0604020202020204" pitchFamily="34" charset="0"/>
                          <a:ea typeface="+mn-ea"/>
                          <a:cs typeface="Arial" panose="020B0604020202020204" pitchFamily="34" charset="0"/>
                          <a:hlinkClick r:id="rId3"/>
                        </a:rPr>
                        <a:t>https://github.com/google/trax/tree/master/trax/models/reformer</a:t>
                      </a:r>
                      <a:endParaRPr lang="en-US" altLang="ko-KR" sz="1200" dirty="0"/>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88419104"/>
                  </a:ext>
                </a:extLst>
              </a:tr>
            </a:tbl>
          </a:graphicData>
        </a:graphic>
      </p:graphicFrame>
      <p:sp>
        <p:nvSpPr>
          <p:cNvPr id="8" name="직사각형 7">
            <a:extLst>
              <a:ext uri="{FF2B5EF4-FFF2-40B4-BE49-F238E27FC236}">
                <a16:creationId xmlns:a16="http://schemas.microsoft.com/office/drawing/2014/main" id="{6BB1B43E-6D16-BFA3-8CDE-20307F474DA8}"/>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Introduction</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직사각형 8">
            <a:extLst>
              <a:ext uri="{FF2B5EF4-FFF2-40B4-BE49-F238E27FC236}">
                <a16:creationId xmlns:a16="http://schemas.microsoft.com/office/drawing/2014/main" id="{CA48A7AF-DF4A-4CCB-BB52-C4966CCC8969}"/>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Keywords</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직사각형 11">
            <a:extLst>
              <a:ext uri="{FF2B5EF4-FFF2-40B4-BE49-F238E27FC236}">
                <a16:creationId xmlns:a16="http://schemas.microsoft.com/office/drawing/2014/main" id="{5BD55F61-D8E2-4983-A274-F4DDFB44CC6C}"/>
              </a:ext>
            </a:extLst>
          </p:cNvPr>
          <p:cNvSpPr/>
          <p:nvPr/>
        </p:nvSpPr>
        <p:spPr>
          <a:xfrm>
            <a:off x="0" y="2443852"/>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Axial Positional Encoding</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직사각형 12">
            <a:extLst>
              <a:ext uri="{FF2B5EF4-FFF2-40B4-BE49-F238E27FC236}">
                <a16:creationId xmlns:a16="http://schemas.microsoft.com/office/drawing/2014/main" id="{36EE3BA2-670A-184C-0BC7-FB19C84106F5}"/>
              </a:ext>
            </a:extLst>
          </p:cNvPr>
          <p:cNvSpPr/>
          <p:nvPr/>
        </p:nvSpPr>
        <p:spPr>
          <a:xfrm>
            <a:off x="0" y="320795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LSH Attention</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직사각형 13">
            <a:extLst>
              <a:ext uri="{FF2B5EF4-FFF2-40B4-BE49-F238E27FC236}">
                <a16:creationId xmlns:a16="http://schemas.microsoft.com/office/drawing/2014/main" id="{AF41488E-5FFF-A754-48DE-67DDB84645F6}"/>
              </a:ext>
            </a:extLst>
          </p:cNvPr>
          <p:cNvSpPr/>
          <p:nvPr/>
        </p:nvSpPr>
        <p:spPr>
          <a:xfrm>
            <a:off x="-6213" y="6371119"/>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Code</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직사각형 14">
            <a:extLst>
              <a:ext uri="{FF2B5EF4-FFF2-40B4-BE49-F238E27FC236}">
                <a16:creationId xmlns:a16="http://schemas.microsoft.com/office/drawing/2014/main" id="{A5303617-4A1F-8A66-56F4-2483B1FBE37B}"/>
              </a:ext>
            </a:extLst>
          </p:cNvPr>
          <p:cNvSpPr/>
          <p:nvPr/>
        </p:nvSpPr>
        <p:spPr>
          <a:xfrm>
            <a:off x="-1" y="4897921"/>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Reversible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Transformer</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6" name="그림 15">
            <a:extLst>
              <a:ext uri="{FF2B5EF4-FFF2-40B4-BE49-F238E27FC236}">
                <a16:creationId xmlns:a16="http://schemas.microsoft.com/office/drawing/2014/main" id="{6088752A-458E-0168-493A-79CDC27983AF}"/>
              </a:ext>
            </a:extLst>
          </p:cNvPr>
          <p:cNvPicPr>
            <a:picLocks noChangeAspect="1"/>
          </p:cNvPicPr>
          <p:nvPr/>
        </p:nvPicPr>
        <p:blipFill>
          <a:blip r:embed="rId4"/>
          <a:stretch>
            <a:fillRect/>
          </a:stretch>
        </p:blipFill>
        <p:spPr>
          <a:xfrm>
            <a:off x="10102142" y="2294250"/>
            <a:ext cx="1976565" cy="1260000"/>
          </a:xfrm>
          <a:prstGeom prst="rect">
            <a:avLst/>
          </a:prstGeom>
        </p:spPr>
      </p:pic>
      <p:pic>
        <p:nvPicPr>
          <p:cNvPr id="18" name="그림 17">
            <a:extLst>
              <a:ext uri="{FF2B5EF4-FFF2-40B4-BE49-F238E27FC236}">
                <a16:creationId xmlns:a16="http://schemas.microsoft.com/office/drawing/2014/main" id="{430DB65A-BC3E-2BD6-1E1C-73704A28728B}"/>
              </a:ext>
            </a:extLst>
          </p:cNvPr>
          <p:cNvPicPr>
            <a:picLocks noChangeAspect="1"/>
          </p:cNvPicPr>
          <p:nvPr/>
        </p:nvPicPr>
        <p:blipFill rotWithShape="1">
          <a:blip r:embed="rId5"/>
          <a:srcRect r="48880"/>
          <a:stretch/>
        </p:blipFill>
        <p:spPr>
          <a:xfrm>
            <a:off x="7014939" y="2666822"/>
            <a:ext cx="2246451" cy="756000"/>
          </a:xfrm>
          <a:prstGeom prst="rect">
            <a:avLst/>
          </a:prstGeom>
        </p:spPr>
      </p:pic>
      <p:sp>
        <p:nvSpPr>
          <p:cNvPr id="19" name="화살표: 오른쪽 18">
            <a:extLst>
              <a:ext uri="{FF2B5EF4-FFF2-40B4-BE49-F238E27FC236}">
                <a16:creationId xmlns:a16="http://schemas.microsoft.com/office/drawing/2014/main" id="{16698335-622A-92BD-6494-87D76D1F79DE}"/>
              </a:ext>
            </a:extLst>
          </p:cNvPr>
          <p:cNvSpPr/>
          <p:nvPr/>
        </p:nvSpPr>
        <p:spPr>
          <a:xfrm>
            <a:off x="9152288" y="2862466"/>
            <a:ext cx="436561" cy="208188"/>
          </a:xfrm>
          <a:prstGeom prst="rightArrow">
            <a:avLst>
              <a:gd name="adj1" fmla="val 50000"/>
              <a:gd name="adj2" fmla="val 767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0" name="직사각형 19">
            <a:extLst>
              <a:ext uri="{FF2B5EF4-FFF2-40B4-BE49-F238E27FC236}">
                <a16:creationId xmlns:a16="http://schemas.microsoft.com/office/drawing/2014/main" id="{3221638B-B099-85D5-47D4-9D043669A8C2}"/>
              </a:ext>
            </a:extLst>
          </p:cNvPr>
          <p:cNvSpPr/>
          <p:nvPr/>
        </p:nvSpPr>
        <p:spPr>
          <a:xfrm>
            <a:off x="9319098" y="2347288"/>
            <a:ext cx="1250842"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Axial Positional Encoding</a:t>
            </a:r>
            <a:endParaRPr kumimoji="0" lang="ko-KR" alt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2" name="그림 21">
            <a:extLst>
              <a:ext uri="{FF2B5EF4-FFF2-40B4-BE49-F238E27FC236}">
                <a16:creationId xmlns:a16="http://schemas.microsoft.com/office/drawing/2014/main" id="{FC5F50BA-06EF-890B-1CFC-EDBE0321311D}"/>
              </a:ext>
            </a:extLst>
          </p:cNvPr>
          <p:cNvPicPr>
            <a:picLocks noChangeAspect="1"/>
          </p:cNvPicPr>
          <p:nvPr/>
        </p:nvPicPr>
        <p:blipFill>
          <a:blip r:embed="rId6"/>
          <a:stretch>
            <a:fillRect/>
          </a:stretch>
        </p:blipFill>
        <p:spPr>
          <a:xfrm>
            <a:off x="7042632" y="3532611"/>
            <a:ext cx="3879893" cy="900000"/>
          </a:xfrm>
          <a:prstGeom prst="rect">
            <a:avLst/>
          </a:prstGeom>
        </p:spPr>
      </p:pic>
      <p:sp>
        <p:nvSpPr>
          <p:cNvPr id="23" name="직사각형 22">
            <a:extLst>
              <a:ext uri="{FF2B5EF4-FFF2-40B4-BE49-F238E27FC236}">
                <a16:creationId xmlns:a16="http://schemas.microsoft.com/office/drawing/2014/main" id="{DA34063B-7964-6BC7-B385-3FE09EDFD307}"/>
              </a:ext>
            </a:extLst>
          </p:cNvPr>
          <p:cNvSpPr/>
          <p:nvPr/>
        </p:nvSpPr>
        <p:spPr>
          <a:xfrm>
            <a:off x="10776482" y="3587472"/>
            <a:ext cx="1178681"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Local Sensitive Hashing</a:t>
            </a:r>
            <a:endParaRPr kumimoji="0" lang="ko-KR" alt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5" name="그림 24">
            <a:extLst>
              <a:ext uri="{FF2B5EF4-FFF2-40B4-BE49-F238E27FC236}">
                <a16:creationId xmlns:a16="http://schemas.microsoft.com/office/drawing/2014/main" id="{D1B58F11-D3F7-47B1-FE56-B4E4A8A88F36}"/>
              </a:ext>
            </a:extLst>
          </p:cNvPr>
          <p:cNvPicPr>
            <a:picLocks noChangeAspect="1"/>
          </p:cNvPicPr>
          <p:nvPr/>
        </p:nvPicPr>
        <p:blipFill>
          <a:blip r:embed="rId7"/>
          <a:stretch>
            <a:fillRect/>
          </a:stretch>
        </p:blipFill>
        <p:spPr>
          <a:xfrm>
            <a:off x="6993472" y="4380054"/>
            <a:ext cx="4505185" cy="1836000"/>
          </a:xfrm>
          <a:prstGeom prst="rect">
            <a:avLst/>
          </a:prstGeom>
        </p:spPr>
      </p:pic>
      <p:sp>
        <p:nvSpPr>
          <p:cNvPr id="26" name="직사각형 25">
            <a:extLst>
              <a:ext uri="{FF2B5EF4-FFF2-40B4-BE49-F238E27FC236}">
                <a16:creationId xmlns:a16="http://schemas.microsoft.com/office/drawing/2014/main" id="{D53A4B2E-251D-A20C-9323-2AB869490865}"/>
              </a:ext>
            </a:extLst>
          </p:cNvPr>
          <p:cNvSpPr/>
          <p:nvPr/>
        </p:nvSpPr>
        <p:spPr>
          <a:xfrm>
            <a:off x="11205593" y="4345358"/>
            <a:ext cx="1042013"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Attention</a:t>
            </a:r>
            <a:endParaRPr kumimoji="0" lang="ko-KR" alt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0ED99A1F-0232-2E19-DE4C-5B96B1ECB481}"/>
              </a:ext>
            </a:extLst>
          </p:cNvPr>
          <p:cNvSpPr txBox="1"/>
          <p:nvPr/>
        </p:nvSpPr>
        <p:spPr>
          <a:xfrm>
            <a:off x="6933800" y="6323260"/>
            <a:ext cx="2769341" cy="276999"/>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8"/>
              </a:rPr>
              <a:t>https://huggingface.co/blog/reformer</a:t>
            </a:r>
            <a:endParaRPr kumimoji="0" lang="ko-KR"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TextBox 35">
            <a:extLst>
              <a:ext uri="{FF2B5EF4-FFF2-40B4-BE49-F238E27FC236}">
                <a16:creationId xmlns:a16="http://schemas.microsoft.com/office/drawing/2014/main" id="{58AA9E03-6E1D-AFA7-4248-4E2A0E1E4365}"/>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9"/>
              </a:rPr>
              <a:t>https://arxiv.org/abs/2001.04451</a:t>
            </a:r>
            <a:endParaRPr kumimoji="0" lang="ko-KR" alt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4" name="그림 23">
            <a:hlinkClick r:id="rId10" action="ppaction://hlinksldjump"/>
            <a:extLst>
              <a:ext uri="{FF2B5EF4-FFF2-40B4-BE49-F238E27FC236}">
                <a16:creationId xmlns:a16="http://schemas.microsoft.com/office/drawing/2014/main" id="{16B9B7A0-DBE1-44B9-534F-F7D5356389F5}"/>
              </a:ext>
            </a:extLst>
          </p:cNvPr>
          <p:cNvPicPr>
            <a:picLocks noChangeAspect="1"/>
          </p:cNvPicPr>
          <p:nvPr/>
        </p:nvPicPr>
        <p:blipFill>
          <a:blip r:embed="rId11"/>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2197513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6FD84222-D36E-4C82-A562-09997F7E6E01}"/>
              </a:ext>
            </a:extLst>
          </p:cNvPr>
          <p:cNvSpPr>
            <a:spLocks noGrp="1"/>
          </p:cNvSpPr>
          <p:nvPr>
            <p:ph type="title"/>
          </p:nvPr>
        </p:nvSpPr>
        <p:spPr>
          <a:xfrm>
            <a:off x="643467" y="321734"/>
            <a:ext cx="4970877" cy="1135737"/>
          </a:xfrm>
        </p:spPr>
        <p:txBody>
          <a:bodyPr>
            <a:normAutofit/>
          </a:bodyPr>
          <a:lstStyle/>
          <a:p>
            <a:r>
              <a:rPr lang="en-US" altLang="ko-KR" sz="2500" b="0">
                <a:latin typeface="Roboto" panose="02000000000000000000" pitchFamily="2" charset="0"/>
              </a:rPr>
              <a:t>Unicoder: A Universal Language Encoder by Pre-training with Multiple Cross-lingual Tasks</a:t>
            </a:r>
            <a:endParaRPr lang="ko-KR" altLang="en-US" sz="2500"/>
          </a:p>
        </p:txBody>
      </p:sp>
      <p:sp>
        <p:nvSpPr>
          <p:cNvPr id="3" name="내용 개체 틀 2">
            <a:extLst>
              <a:ext uri="{FF2B5EF4-FFF2-40B4-BE49-F238E27FC236}">
                <a16:creationId xmlns:a16="http://schemas.microsoft.com/office/drawing/2014/main" id="{C8FD0646-D74C-49E6-BFA1-B7F84F0D2531}"/>
              </a:ext>
            </a:extLst>
          </p:cNvPr>
          <p:cNvSpPr>
            <a:spLocks noGrp="1"/>
          </p:cNvSpPr>
          <p:nvPr>
            <p:ph idx="1"/>
          </p:nvPr>
        </p:nvSpPr>
        <p:spPr>
          <a:xfrm>
            <a:off x="643468" y="1782981"/>
            <a:ext cx="4970877" cy="4393982"/>
          </a:xfrm>
        </p:spPr>
        <p:txBody>
          <a:bodyPr>
            <a:normAutofit/>
          </a:bodyPr>
          <a:lstStyle/>
          <a:p>
            <a:r>
              <a:rPr lang="en-US" altLang="ko-KR" sz="1400"/>
              <a:t>Approach : fine-tuning</a:t>
            </a:r>
          </a:p>
          <a:p>
            <a:pPr lvl="1"/>
            <a:r>
              <a:rPr lang="en-US" altLang="ko-KR" sz="1400"/>
              <a:t>Typical cross-lingual fine-tuning settings</a:t>
            </a:r>
          </a:p>
          <a:p>
            <a:pPr lvl="2"/>
            <a:r>
              <a:rPr lang="en-US" altLang="ko-KR" sz="1400"/>
              <a:t>Only one language has training data</a:t>
            </a:r>
          </a:p>
          <a:p>
            <a:pPr lvl="2"/>
            <a:r>
              <a:rPr lang="en-US" altLang="ko-KR" sz="1400"/>
              <a:t>Test is conducted on other languages</a:t>
            </a:r>
          </a:p>
          <a:p>
            <a:pPr lvl="1"/>
            <a:r>
              <a:rPr lang="en-US" altLang="ko-KR" sz="1400"/>
              <a:t>Three baseline approaches</a:t>
            </a:r>
          </a:p>
          <a:p>
            <a:pPr lvl="1"/>
            <a:endParaRPr lang="en-US" altLang="ko-KR" sz="1400"/>
          </a:p>
          <a:p>
            <a:pPr lvl="1"/>
            <a:r>
              <a:rPr lang="en-US" altLang="ko-KR" sz="1400"/>
              <a:t>Cross-lingual test</a:t>
            </a:r>
          </a:p>
          <a:p>
            <a:pPr lvl="2"/>
            <a:r>
              <a:rPr lang="en-US" altLang="ko-KR" sz="1400"/>
              <a:t>Pretrain a model on training data in source</a:t>
            </a:r>
          </a:p>
          <a:p>
            <a:pPr lvl="2"/>
            <a:r>
              <a:rPr lang="en-US" altLang="ko-KR" sz="1400"/>
              <a:t>Fine-tune the model on test in target</a:t>
            </a:r>
          </a:p>
          <a:p>
            <a:pPr lvl="1"/>
            <a:r>
              <a:rPr lang="en-US" altLang="ko-KR" sz="1400"/>
              <a:t>Translate-train</a:t>
            </a:r>
          </a:p>
          <a:p>
            <a:pPr lvl="2"/>
            <a:r>
              <a:rPr lang="en-US" altLang="ko-KR" sz="1400"/>
              <a:t>Translate the training data into the target</a:t>
            </a:r>
          </a:p>
          <a:p>
            <a:pPr lvl="2"/>
            <a:r>
              <a:rPr lang="en-US" altLang="ko-KR" sz="1400"/>
              <a:t>Pre-train a model on the translated training data</a:t>
            </a:r>
          </a:p>
          <a:p>
            <a:pPr lvl="2"/>
            <a:r>
              <a:rPr lang="en-US" altLang="ko-KR" sz="1400"/>
              <a:t>Fine-tune the model on test in target</a:t>
            </a:r>
          </a:p>
          <a:p>
            <a:pPr lvl="1"/>
            <a:r>
              <a:rPr lang="en-US" altLang="ko-KR" sz="1400"/>
              <a:t>Translate-test</a:t>
            </a:r>
          </a:p>
          <a:p>
            <a:pPr lvl="2"/>
            <a:r>
              <a:rPr lang="en-US" altLang="ko-KR" sz="1400"/>
              <a:t>Translate the test data into the source</a:t>
            </a:r>
          </a:p>
          <a:p>
            <a:pPr lvl="2"/>
            <a:r>
              <a:rPr lang="en-US" altLang="ko-KR" sz="1400"/>
              <a:t>Pretrain a model on training data in source</a:t>
            </a:r>
          </a:p>
          <a:p>
            <a:pPr lvl="2"/>
            <a:r>
              <a:rPr lang="en-US" altLang="ko-KR" sz="1400"/>
              <a:t>Fine-tune the model on the translate test data</a:t>
            </a:r>
          </a:p>
        </p:txBody>
      </p:sp>
      <p:sp>
        <p:nvSpPr>
          <p:cNvPr id="22"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그림 5">
            <a:extLst>
              <a:ext uri="{FF2B5EF4-FFF2-40B4-BE49-F238E27FC236}">
                <a16:creationId xmlns:a16="http://schemas.microsoft.com/office/drawing/2014/main" id="{D848B260-0F8F-EB08-B23B-80CB89D42FF0}"/>
              </a:ext>
            </a:extLst>
          </p:cNvPr>
          <p:cNvPicPr>
            <a:picLocks noChangeAspect="1"/>
          </p:cNvPicPr>
          <p:nvPr/>
        </p:nvPicPr>
        <p:blipFill>
          <a:blip r:embed="rId2"/>
          <a:stretch>
            <a:fillRect/>
          </a:stretch>
        </p:blipFill>
        <p:spPr>
          <a:xfrm>
            <a:off x="6257813" y="2556031"/>
            <a:ext cx="5290720" cy="1745937"/>
          </a:xfrm>
          <a:prstGeom prst="rect">
            <a:avLst/>
          </a:prstGeom>
        </p:spPr>
      </p:pic>
      <p:grpSp>
        <p:nvGrpSpPr>
          <p:cNvPr id="24" name="Group 1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5" name="Isosceles Triangle 1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슬라이드 번호 개체 틀 3">
            <a:extLst>
              <a:ext uri="{FF2B5EF4-FFF2-40B4-BE49-F238E27FC236}">
                <a16:creationId xmlns:a16="http://schemas.microsoft.com/office/drawing/2014/main" id="{746D9650-929F-4B32-9480-15417F7F62B7}"/>
              </a:ext>
            </a:extLst>
          </p:cNvPr>
          <p:cNvSpPr>
            <a:spLocks noGrp="1"/>
          </p:cNvSpPr>
          <p:nvPr>
            <p:ph type="sldNum" sz="quarter" idx="12"/>
          </p:nvPr>
        </p:nvSpPr>
        <p:spPr>
          <a:xfrm>
            <a:off x="8805333" y="6356350"/>
            <a:ext cx="2743200" cy="365125"/>
          </a:xfrm>
        </p:spPr>
        <p:txBody>
          <a:bodyPr>
            <a:normAutofit/>
          </a:bodyPr>
          <a:lstStyle/>
          <a:p>
            <a:pPr>
              <a:spcAft>
                <a:spcPts val="600"/>
              </a:spcAft>
            </a:pPr>
            <a:fld id="{8967D654-9F61-43EA-8344-FB63D58665B5}" type="slidenum">
              <a:rPr lang="ko-KR" altLang="en-US" smtClean="0"/>
              <a:pPr>
                <a:spcAft>
                  <a:spcPts val="600"/>
                </a:spcAft>
              </a:pPr>
              <a:t>50</a:t>
            </a:fld>
            <a:endParaRPr lang="ko-KR" altLang="en-US"/>
          </a:p>
        </p:txBody>
      </p:sp>
    </p:spTree>
    <p:extLst>
      <p:ext uri="{BB962C8B-B14F-4D97-AF65-F5344CB8AC3E}">
        <p14:creationId xmlns:p14="http://schemas.microsoft.com/office/powerpoint/2010/main" val="2072235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6FD84222-D36E-4C82-A562-09997F7E6E0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ko-KR" sz="3000" b="0">
                <a:solidFill>
                  <a:srgbClr val="FFFFFF"/>
                </a:solidFill>
              </a:rPr>
              <a:t>Unicoder: A Universal Language Encoder by Pre-training with Multiple Cross-lingual Tasks</a:t>
            </a:r>
            <a:endParaRPr lang="en-US" altLang="ko-KR" sz="3000">
              <a:solidFill>
                <a:srgbClr val="FFFFFF"/>
              </a:solidFill>
            </a:endParaRPr>
          </a:p>
        </p:txBody>
      </p:sp>
      <p:sp>
        <p:nvSpPr>
          <p:cNvPr id="3" name="내용 개체 틀 2">
            <a:extLst>
              <a:ext uri="{FF2B5EF4-FFF2-40B4-BE49-F238E27FC236}">
                <a16:creationId xmlns:a16="http://schemas.microsoft.com/office/drawing/2014/main" id="{C8FD0646-D74C-49E6-BFA1-B7F84F0D2531}"/>
              </a:ext>
            </a:extLst>
          </p:cNvPr>
          <p:cNvSpPr>
            <a:spLocks noGrp="1"/>
          </p:cNvSpPr>
          <p:nvPr>
            <p:ph idx="1"/>
          </p:nvPr>
        </p:nvSpPr>
        <p:spPr>
          <a:xfrm>
            <a:off x="1544278" y="1645723"/>
            <a:ext cx="9144000" cy="420001"/>
          </a:xfrm>
        </p:spPr>
        <p:txBody>
          <a:bodyPr vert="horz" lIns="91440" tIns="45720" rIns="91440" bIns="45720" rtlCol="0">
            <a:normAutofit/>
          </a:bodyPr>
          <a:lstStyle/>
          <a:p>
            <a:pPr marL="0" indent="0" algn="ctr">
              <a:buNone/>
            </a:pPr>
            <a:r>
              <a:rPr lang="en-US" altLang="ko-KR" sz="2000">
                <a:solidFill>
                  <a:srgbClr val="DFB681"/>
                </a:solidFill>
              </a:rPr>
              <a:t>Experiments</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A374B983-8D31-7BAA-8202-67C66E60FEEC}"/>
              </a:ext>
            </a:extLst>
          </p:cNvPr>
          <p:cNvPicPr>
            <a:picLocks noChangeAspect="1"/>
          </p:cNvPicPr>
          <p:nvPr/>
        </p:nvPicPr>
        <p:blipFill>
          <a:blip r:embed="rId2"/>
          <a:stretch>
            <a:fillRect/>
          </a:stretch>
        </p:blipFill>
        <p:spPr>
          <a:xfrm>
            <a:off x="488697" y="2426818"/>
            <a:ext cx="5141657" cy="3997637"/>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E51E302E-D6DA-97C2-D6A7-DDFC1FC329A5}"/>
              </a:ext>
            </a:extLst>
          </p:cNvPr>
          <p:cNvPicPr>
            <a:picLocks noChangeAspect="1"/>
          </p:cNvPicPr>
          <p:nvPr/>
        </p:nvPicPr>
        <p:blipFill>
          <a:blip r:embed="rId3"/>
          <a:stretch>
            <a:fillRect/>
          </a:stretch>
        </p:blipFill>
        <p:spPr>
          <a:xfrm>
            <a:off x="6445073" y="2529705"/>
            <a:ext cx="5455917" cy="3791862"/>
          </a:xfrm>
          <a:prstGeom prst="rect">
            <a:avLst/>
          </a:prstGeom>
        </p:spPr>
      </p:pic>
      <p:sp>
        <p:nvSpPr>
          <p:cNvPr id="4" name="슬라이드 번호 개체 틀 3">
            <a:extLst>
              <a:ext uri="{FF2B5EF4-FFF2-40B4-BE49-F238E27FC236}">
                <a16:creationId xmlns:a16="http://schemas.microsoft.com/office/drawing/2014/main" id="{746D9650-929F-4B32-9480-15417F7F62B7}"/>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defTabSz="914400">
              <a:spcAft>
                <a:spcPts val="600"/>
              </a:spcAft>
            </a:pPr>
            <a:fld id="{8967D654-9F61-43EA-8344-FB63D58665B5}" type="slidenum">
              <a:rPr lang="en-US" altLang="ko-KR">
                <a:solidFill>
                  <a:srgbClr val="898989"/>
                </a:solidFill>
              </a:rPr>
              <a:pPr defTabSz="914400">
                <a:spcAft>
                  <a:spcPts val="600"/>
                </a:spcAft>
              </a:pPr>
              <a:t>51</a:t>
            </a:fld>
            <a:endParaRPr lang="en-US" altLang="ko-KR">
              <a:solidFill>
                <a:srgbClr val="898989"/>
              </a:solidFill>
            </a:endParaRPr>
          </a:p>
        </p:txBody>
      </p:sp>
    </p:spTree>
    <p:extLst>
      <p:ext uri="{BB962C8B-B14F-4D97-AF65-F5344CB8AC3E}">
        <p14:creationId xmlns:p14="http://schemas.microsoft.com/office/powerpoint/2010/main" val="915045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7528ADA2-125E-08F0-CCD3-4ABAD1BA1AF1}"/>
              </a:ext>
            </a:extLst>
          </p:cNvPr>
          <p:cNvSpPr/>
          <p:nvPr/>
        </p:nvSpPr>
        <p:spPr>
          <a:xfrm>
            <a:off x="909891" y="4539034"/>
            <a:ext cx="5684009" cy="20075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1AD91C21-00FC-18F8-F61E-4BA6339D4F71}"/>
              </a:ext>
            </a:extLst>
          </p:cNvPr>
          <p:cNvSpPr/>
          <p:nvPr/>
        </p:nvSpPr>
        <p:spPr>
          <a:xfrm>
            <a:off x="917109" y="1607165"/>
            <a:ext cx="5669575" cy="10772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52</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854075" y="67375"/>
            <a:ext cx="10499725" cy="1355724"/>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 Modality</a:t>
            </a:r>
            <a:endParaRPr lang="ko-KR" altLang="en-US" dirty="0">
              <a:solidFill>
                <a:srgbClr val="002060"/>
              </a:solidFill>
            </a:endParaRPr>
          </a:p>
        </p:txBody>
      </p:sp>
      <p:sp>
        <p:nvSpPr>
          <p:cNvPr id="9" name="TextBox 8">
            <a:extLst>
              <a:ext uri="{FF2B5EF4-FFF2-40B4-BE49-F238E27FC236}">
                <a16:creationId xmlns:a16="http://schemas.microsoft.com/office/drawing/2014/main" id="{1104D6DE-0CBA-8A6D-8E2F-1408FEBA4E71}"/>
              </a:ext>
            </a:extLst>
          </p:cNvPr>
          <p:cNvSpPr txBox="1"/>
          <p:nvPr/>
        </p:nvSpPr>
        <p:spPr>
          <a:xfrm>
            <a:off x="917109" y="1593248"/>
            <a:ext cx="5672667" cy="1077218"/>
          </a:xfrm>
          <a:prstGeom prst="rect">
            <a:avLst/>
          </a:prstGeom>
          <a:noFill/>
        </p:spPr>
        <p:txBody>
          <a:bodyPr wrap="square">
            <a:spAutoFit/>
          </a:bodyPr>
          <a:lstStyle/>
          <a:p>
            <a:r>
              <a:rPr lang="en-US" altLang="ko-KR" sz="1600" dirty="0"/>
              <a:t>What is </a:t>
            </a:r>
            <a:r>
              <a:rPr lang="en-US" altLang="ko-KR" sz="1600" b="1" dirty="0"/>
              <a:t>Modality</a:t>
            </a:r>
            <a:r>
              <a:rPr lang="en-US" altLang="ko-KR" sz="1600" dirty="0"/>
              <a:t>? </a:t>
            </a:r>
            <a:br>
              <a:rPr lang="en-US" altLang="ko-KR" sz="1600" dirty="0"/>
            </a:br>
            <a:r>
              <a:rPr lang="en-US" altLang="ko-KR" sz="1600" dirty="0"/>
              <a:t>The “way” for a certain event(Data) </a:t>
            </a:r>
            <a:br>
              <a:rPr lang="en-US" altLang="ko-KR" sz="1600" dirty="0"/>
            </a:br>
            <a:r>
              <a:rPr lang="en-US" altLang="ko-KR" sz="1600" dirty="0"/>
              <a:t>=&gt; composing “source”(text, speech, audio, image..) shares a modality</a:t>
            </a:r>
          </a:p>
        </p:txBody>
      </p:sp>
      <p:grpSp>
        <p:nvGrpSpPr>
          <p:cNvPr id="32" name="그룹 31">
            <a:extLst>
              <a:ext uri="{FF2B5EF4-FFF2-40B4-BE49-F238E27FC236}">
                <a16:creationId xmlns:a16="http://schemas.microsoft.com/office/drawing/2014/main" id="{D6B9A84A-49C9-2EE5-D131-9EFE4BEEE483}"/>
              </a:ext>
            </a:extLst>
          </p:cNvPr>
          <p:cNvGrpSpPr/>
          <p:nvPr/>
        </p:nvGrpSpPr>
        <p:grpSpPr>
          <a:xfrm>
            <a:off x="6805042" y="1607165"/>
            <a:ext cx="5020816" cy="4991725"/>
            <a:chOff x="7037834" y="1591954"/>
            <a:chExt cx="5020816" cy="4991725"/>
          </a:xfrm>
        </p:grpSpPr>
        <p:sp>
          <p:nvSpPr>
            <p:cNvPr id="28" name="직사각형 27">
              <a:extLst>
                <a:ext uri="{FF2B5EF4-FFF2-40B4-BE49-F238E27FC236}">
                  <a16:creationId xmlns:a16="http://schemas.microsoft.com/office/drawing/2014/main" id="{1F02CE86-8DA2-6041-7582-0AD36D0F8251}"/>
                </a:ext>
              </a:extLst>
            </p:cNvPr>
            <p:cNvSpPr/>
            <p:nvPr/>
          </p:nvSpPr>
          <p:spPr>
            <a:xfrm>
              <a:off x="7037834" y="1591954"/>
              <a:ext cx="5020816" cy="4991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descr="텍스트, 신문, 스크린샷이(가) 표시된 사진&#10;&#10;자동 생성된 설명">
              <a:extLst>
                <a:ext uri="{FF2B5EF4-FFF2-40B4-BE49-F238E27FC236}">
                  <a16:creationId xmlns:a16="http://schemas.microsoft.com/office/drawing/2014/main" id="{3C4413C5-FD51-3240-998A-A9B86A239A2B}"/>
                </a:ext>
              </a:extLst>
            </p:cNvPr>
            <p:cNvPicPr>
              <a:picLocks noChangeAspect="1"/>
            </p:cNvPicPr>
            <p:nvPr/>
          </p:nvPicPr>
          <p:blipFill>
            <a:blip r:embed="rId2"/>
            <a:stretch>
              <a:fillRect/>
            </a:stretch>
          </p:blipFill>
          <p:spPr>
            <a:xfrm>
              <a:off x="7109136" y="1657396"/>
              <a:ext cx="4037400" cy="2291225"/>
            </a:xfrm>
            <a:prstGeom prst="rect">
              <a:avLst/>
            </a:prstGeom>
            <a:noFill/>
          </p:spPr>
        </p:pic>
        <p:pic>
          <p:nvPicPr>
            <p:cNvPr id="15" name="그림 14">
              <a:extLst>
                <a:ext uri="{FF2B5EF4-FFF2-40B4-BE49-F238E27FC236}">
                  <a16:creationId xmlns:a16="http://schemas.microsoft.com/office/drawing/2014/main" id="{F6A49F5C-1667-3CEE-BA7D-D2600906A081}"/>
                </a:ext>
              </a:extLst>
            </p:cNvPr>
            <p:cNvPicPr>
              <a:picLocks noChangeAspect="1"/>
            </p:cNvPicPr>
            <p:nvPr/>
          </p:nvPicPr>
          <p:blipFill>
            <a:blip r:embed="rId3"/>
            <a:stretch>
              <a:fillRect/>
            </a:stretch>
          </p:blipFill>
          <p:spPr>
            <a:xfrm>
              <a:off x="7037834" y="3985646"/>
              <a:ext cx="5020816" cy="2526924"/>
            </a:xfrm>
            <a:prstGeom prst="rect">
              <a:avLst/>
            </a:prstGeom>
          </p:spPr>
        </p:pic>
      </p:grpSp>
      <p:pic>
        <p:nvPicPr>
          <p:cNvPr id="17" name="그림 16">
            <a:extLst>
              <a:ext uri="{FF2B5EF4-FFF2-40B4-BE49-F238E27FC236}">
                <a16:creationId xmlns:a16="http://schemas.microsoft.com/office/drawing/2014/main" id="{BDA490AA-A399-66D4-E94C-BC46A36ED7A8}"/>
              </a:ext>
            </a:extLst>
          </p:cNvPr>
          <p:cNvPicPr>
            <a:picLocks noChangeAspect="1"/>
          </p:cNvPicPr>
          <p:nvPr/>
        </p:nvPicPr>
        <p:blipFill>
          <a:blip r:embed="rId4"/>
          <a:stretch>
            <a:fillRect/>
          </a:stretch>
        </p:blipFill>
        <p:spPr>
          <a:xfrm>
            <a:off x="917109" y="2743672"/>
            <a:ext cx="5672667" cy="1684073"/>
          </a:xfrm>
          <a:prstGeom prst="rect">
            <a:avLst/>
          </a:prstGeom>
        </p:spPr>
      </p:pic>
      <p:sp>
        <p:nvSpPr>
          <p:cNvPr id="21" name="TextBox 20">
            <a:extLst>
              <a:ext uri="{FF2B5EF4-FFF2-40B4-BE49-F238E27FC236}">
                <a16:creationId xmlns:a16="http://schemas.microsoft.com/office/drawing/2014/main" id="{CE4E8260-01A0-E20D-497B-A9B016D64ED7}"/>
              </a:ext>
            </a:extLst>
          </p:cNvPr>
          <p:cNvSpPr txBox="1"/>
          <p:nvPr/>
        </p:nvSpPr>
        <p:spPr>
          <a:xfrm>
            <a:off x="920201" y="4584410"/>
            <a:ext cx="5669575" cy="830997"/>
          </a:xfrm>
          <a:prstGeom prst="rect">
            <a:avLst/>
          </a:prstGeom>
          <a:noFill/>
        </p:spPr>
        <p:txBody>
          <a:bodyPr wrap="square">
            <a:spAutoFit/>
          </a:bodyPr>
          <a:lstStyle/>
          <a:p>
            <a:r>
              <a:rPr lang="en-US" altLang="ko-KR" sz="1600" dirty="0"/>
              <a:t>Main issues of Vision Language multimodal Learning:</a:t>
            </a:r>
          </a:p>
          <a:p>
            <a:r>
              <a:rPr lang="en-US" altLang="ko-KR" sz="1600" dirty="0"/>
              <a:t>Learning the </a:t>
            </a:r>
            <a:r>
              <a:rPr lang="en-US" altLang="ko-KR" sz="1600" dirty="0">
                <a:solidFill>
                  <a:srgbClr val="FF0000"/>
                </a:solidFill>
              </a:rPr>
              <a:t>“</a:t>
            </a:r>
            <a:r>
              <a:rPr lang="en-US" altLang="ko-KR" sz="1600" b="1" dirty="0">
                <a:solidFill>
                  <a:srgbClr val="FF0000"/>
                </a:solidFill>
              </a:rPr>
              <a:t>Aligning</a:t>
            </a:r>
            <a:r>
              <a:rPr lang="en-US" altLang="ko-KR" sz="1600" dirty="0"/>
              <a:t>” between Visual Stimuli and Natural Language</a:t>
            </a:r>
            <a:endParaRPr lang="ko-KR" altLang="en-US" sz="1600" dirty="0"/>
          </a:p>
        </p:txBody>
      </p:sp>
      <p:sp>
        <p:nvSpPr>
          <p:cNvPr id="25" name="TextBox 24">
            <a:extLst>
              <a:ext uri="{FF2B5EF4-FFF2-40B4-BE49-F238E27FC236}">
                <a16:creationId xmlns:a16="http://schemas.microsoft.com/office/drawing/2014/main" id="{2BB17226-4CE6-C2C8-E09B-B112D09317C3}"/>
              </a:ext>
            </a:extLst>
          </p:cNvPr>
          <p:cNvSpPr txBox="1"/>
          <p:nvPr/>
        </p:nvSpPr>
        <p:spPr>
          <a:xfrm>
            <a:off x="917109" y="5360698"/>
            <a:ext cx="5886027" cy="1077218"/>
          </a:xfrm>
          <a:prstGeom prst="rect">
            <a:avLst/>
          </a:prstGeom>
          <a:noFill/>
        </p:spPr>
        <p:txBody>
          <a:bodyPr wrap="square">
            <a:spAutoFit/>
          </a:bodyPr>
          <a:lstStyle/>
          <a:p>
            <a:r>
              <a:rPr lang="en-US" altLang="ko-KR" sz="1600" dirty="0"/>
              <a:t>Previous works lack a unified foundation, and instead starting with separate pretrained models for each tasks and merge them often results in poor generalizations when paired data is limited or biased</a:t>
            </a:r>
            <a:endParaRPr lang="ko-KR" altLang="en-US" sz="1600" dirty="0"/>
          </a:p>
        </p:txBody>
      </p:sp>
      <p:cxnSp>
        <p:nvCxnSpPr>
          <p:cNvPr id="27" name="직선 연결선 26">
            <a:extLst>
              <a:ext uri="{FF2B5EF4-FFF2-40B4-BE49-F238E27FC236}">
                <a16:creationId xmlns:a16="http://schemas.microsoft.com/office/drawing/2014/main" id="{5D1AC303-1667-D804-1F7C-CCEEF51E6039}"/>
              </a:ext>
            </a:extLst>
          </p:cNvPr>
          <p:cNvCxnSpPr/>
          <p:nvPr/>
        </p:nvCxnSpPr>
        <p:spPr>
          <a:xfrm>
            <a:off x="8092440" y="1517904"/>
            <a:ext cx="3054096"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30732B37-4482-0AF2-4F64-DD89D00463B2}"/>
              </a:ext>
            </a:extLst>
          </p:cNvPr>
          <p:cNvSpPr txBox="1"/>
          <p:nvPr/>
        </p:nvSpPr>
        <p:spPr>
          <a:xfrm>
            <a:off x="1329563" y="4307411"/>
            <a:ext cx="701760" cy="276999"/>
          </a:xfrm>
          <a:prstGeom prst="rect">
            <a:avLst/>
          </a:prstGeom>
          <a:noFill/>
        </p:spPr>
        <p:txBody>
          <a:bodyPr wrap="square">
            <a:spAutoFit/>
          </a:bodyPr>
          <a:lstStyle/>
          <a:p>
            <a:r>
              <a:rPr lang="en-US" altLang="ko-KR" sz="1200" b="1" dirty="0"/>
              <a:t>Text</a:t>
            </a:r>
            <a:endParaRPr lang="ko-KR" altLang="en-US" sz="1200" b="1" dirty="0"/>
          </a:p>
        </p:txBody>
      </p:sp>
      <p:sp>
        <p:nvSpPr>
          <p:cNvPr id="30" name="TextBox 29">
            <a:extLst>
              <a:ext uri="{FF2B5EF4-FFF2-40B4-BE49-F238E27FC236}">
                <a16:creationId xmlns:a16="http://schemas.microsoft.com/office/drawing/2014/main" id="{8E90DE0D-1992-8BC2-AC29-490810FE2C9C}"/>
              </a:ext>
            </a:extLst>
          </p:cNvPr>
          <p:cNvSpPr txBox="1"/>
          <p:nvPr/>
        </p:nvSpPr>
        <p:spPr>
          <a:xfrm>
            <a:off x="1290934" y="3462458"/>
            <a:ext cx="701760" cy="276999"/>
          </a:xfrm>
          <a:prstGeom prst="rect">
            <a:avLst/>
          </a:prstGeom>
          <a:noFill/>
        </p:spPr>
        <p:txBody>
          <a:bodyPr wrap="square">
            <a:spAutoFit/>
          </a:bodyPr>
          <a:lstStyle/>
          <a:p>
            <a:r>
              <a:rPr lang="en-US" altLang="ko-KR" sz="1200" b="1" dirty="0"/>
              <a:t>Image</a:t>
            </a:r>
            <a:endParaRPr lang="ko-KR" altLang="en-US" sz="1200" b="1" dirty="0"/>
          </a:p>
        </p:txBody>
      </p:sp>
      <p:sp>
        <p:nvSpPr>
          <p:cNvPr id="31" name="직사각형 30">
            <a:extLst>
              <a:ext uri="{FF2B5EF4-FFF2-40B4-BE49-F238E27FC236}">
                <a16:creationId xmlns:a16="http://schemas.microsoft.com/office/drawing/2014/main" id="{CFF6B1A6-5B85-388A-2AE7-AA8F3008F20B}"/>
              </a:ext>
            </a:extLst>
          </p:cNvPr>
          <p:cNvSpPr/>
          <p:nvPr/>
        </p:nvSpPr>
        <p:spPr>
          <a:xfrm>
            <a:off x="2760838" y="2778823"/>
            <a:ext cx="2341514" cy="303643"/>
          </a:xfrm>
          <a:prstGeom prst="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B6207484-A733-A0E7-14E3-A3EB18B9C226}"/>
              </a:ext>
            </a:extLst>
          </p:cNvPr>
          <p:cNvSpPr/>
          <p:nvPr/>
        </p:nvSpPr>
        <p:spPr>
          <a:xfrm>
            <a:off x="2510902" y="3858754"/>
            <a:ext cx="908954" cy="256899"/>
          </a:xfrm>
          <a:prstGeom prst="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721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FB9E48D-10FD-6B9A-A039-5581076040F9}"/>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br>
              <a:rPr kumimoji="1" lang="en-US" altLang="en-US" sz="3400" kern="1200" dirty="0">
                <a:latin typeface="+mj-lt"/>
                <a:ea typeface="+mj-ea"/>
                <a:cs typeface="+mj-cs"/>
              </a:rPr>
            </a:br>
            <a:br>
              <a:rPr kumimoji="1" lang="en-US" altLang="en-US" sz="3400" kern="1200" dirty="0">
                <a:latin typeface="+mj-lt"/>
                <a:ea typeface="+mj-ea"/>
                <a:cs typeface="+mj-cs"/>
              </a:rPr>
            </a:br>
            <a:br>
              <a:rPr kumimoji="1" lang="en-US" altLang="en-US" sz="3400" kern="1200" dirty="0">
                <a:latin typeface="+mj-lt"/>
                <a:ea typeface="+mj-ea"/>
                <a:cs typeface="+mj-cs"/>
              </a:rPr>
            </a:br>
            <a:br>
              <a:rPr kumimoji="1" lang="en-US" altLang="en-US" sz="3400" kern="1200" dirty="0">
                <a:latin typeface="+mj-lt"/>
                <a:ea typeface="+mj-ea"/>
                <a:cs typeface="+mj-cs"/>
              </a:rPr>
            </a:br>
            <a:br>
              <a:rPr kumimoji="1" lang="en-US" altLang="en-US" sz="3400" kern="1200" dirty="0">
                <a:latin typeface="+mj-lt"/>
                <a:ea typeface="+mj-ea"/>
                <a:cs typeface="+mj-cs"/>
              </a:rPr>
            </a:br>
            <a:r>
              <a:rPr kumimoji="1" lang="en-US" altLang="en-US" sz="3400" b="1" kern="1200" dirty="0">
                <a:latin typeface="+mj-lt"/>
                <a:ea typeface="+mj-ea"/>
                <a:cs typeface="+mj-cs"/>
              </a:rPr>
              <a:t>Multimodal: Vision &amp; Language</a:t>
            </a:r>
            <a:br>
              <a:rPr kumimoji="1" lang="en-US" altLang="en-US" sz="3400" kern="1200" dirty="0">
                <a:latin typeface="+mj-lt"/>
                <a:ea typeface="+mj-ea"/>
                <a:cs typeface="+mj-cs"/>
              </a:rPr>
            </a:br>
            <a:endParaRPr kumimoji="1" lang="en-US" altLang="en-US" sz="3400" kern="1200" dirty="0">
              <a:latin typeface="+mj-lt"/>
              <a:ea typeface="+mj-ea"/>
              <a:cs typeface="+mj-cs"/>
            </a:endParaRP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9">
            <a:extLst>
              <a:ext uri="{FF2B5EF4-FFF2-40B4-BE49-F238E27FC236}">
                <a16:creationId xmlns:a16="http://schemas.microsoft.com/office/drawing/2014/main" id="{91B38105-C7E9-C465-16D6-979942FCC2D4}"/>
              </a:ext>
            </a:extLst>
          </p:cNvPr>
          <p:cNvSpPr>
            <a:spLocks noGrp="1"/>
          </p:cNvSpPr>
          <p:nvPr>
            <p:ph idx="1"/>
          </p:nvPr>
        </p:nvSpPr>
        <p:spPr>
          <a:xfrm>
            <a:off x="640080" y="2872899"/>
            <a:ext cx="4243589" cy="3320668"/>
          </a:xfrm>
        </p:spPr>
        <p:txBody>
          <a:bodyPr>
            <a:normAutofit/>
          </a:bodyPr>
          <a:lstStyle/>
          <a:p>
            <a:r>
              <a:rPr kumimoji="1" lang="en-US" altLang="ko-Kore-KR" sz="2400" dirty="0"/>
              <a:t>Pre-Trained Multi-modal Models: Model Architecture Comparison for Vision</a:t>
            </a:r>
            <a:endParaRPr lang="en-US" sz="2200" dirty="0"/>
          </a:p>
        </p:txBody>
      </p:sp>
      <p:pic>
        <p:nvPicPr>
          <p:cNvPr id="11" name="내용 개체 틀 10" descr="테이블이(가) 표시된 사진&#10;&#10;자동 생성된 설명">
            <a:extLst>
              <a:ext uri="{FF2B5EF4-FFF2-40B4-BE49-F238E27FC236}">
                <a16:creationId xmlns:a16="http://schemas.microsoft.com/office/drawing/2014/main" id="{7B9C9554-1BC7-D6F4-1E55-C0EEDE66D77D}"/>
              </a:ext>
            </a:extLst>
          </p:cNvPr>
          <p:cNvPicPr>
            <a:picLocks noChangeAspect="1"/>
          </p:cNvPicPr>
          <p:nvPr/>
        </p:nvPicPr>
        <p:blipFill rotWithShape="1">
          <a:blip r:embed="rId2"/>
          <a:srcRect l="2170" r="25861" b="-2"/>
          <a:stretch/>
        </p:blipFill>
        <p:spPr>
          <a:xfrm>
            <a:off x="4866412"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바닥글 개체 틀 3">
            <a:extLst>
              <a:ext uri="{FF2B5EF4-FFF2-40B4-BE49-F238E27FC236}">
                <a16:creationId xmlns:a16="http://schemas.microsoft.com/office/drawing/2014/main" id="{6866AF67-5BF5-8ED8-7E7E-41CD7194A18F}"/>
              </a:ext>
            </a:extLst>
          </p:cNvPr>
          <p:cNvSpPr>
            <a:spLocks noGrp="1"/>
          </p:cNvSpPr>
          <p:nvPr>
            <p:ph type="ftr" sz="quarter" idx="11"/>
          </p:nvPr>
        </p:nvSpPr>
        <p:spPr>
          <a:xfrm>
            <a:off x="6248400" y="6356350"/>
            <a:ext cx="4114800" cy="365125"/>
          </a:xfrm>
        </p:spPr>
        <p:txBody>
          <a:bodyPr vert="horz" lIns="91440" tIns="45720" rIns="91440" bIns="45720" rtlCol="0">
            <a:normAutofit/>
          </a:bodyPr>
          <a:lstStyle/>
          <a:p>
            <a:pPr algn="l" defTabSz="914400">
              <a:spcAft>
                <a:spcPts val="600"/>
              </a:spcAft>
            </a:pPr>
            <a:r>
              <a:rPr kumimoji="1" lang="ko-KR" altLang="en-US" sz="1100" kern="1200">
                <a:solidFill>
                  <a:srgbClr val="FFFFFF"/>
                </a:solidFill>
                <a:latin typeface="+mn-lt"/>
                <a:ea typeface="+mn-ea"/>
                <a:cs typeface="+mn-cs"/>
              </a:rPr>
              <a:t>자연어처리의 최신동향</a:t>
            </a:r>
            <a:r>
              <a:rPr kumimoji="1" lang="en-US" altLang="ko-KR" sz="1100" kern="1200">
                <a:solidFill>
                  <a:srgbClr val="FFFFFF"/>
                </a:solidFill>
                <a:latin typeface="+mn-lt"/>
                <a:ea typeface="+mn-ea"/>
                <a:cs typeface="+mn-cs"/>
              </a:rPr>
              <a:t>-3: Transformer</a:t>
            </a:r>
            <a:r>
              <a:rPr kumimoji="1" lang="ko-KR" altLang="en-US" sz="1100" kern="1200">
                <a:solidFill>
                  <a:srgbClr val="FFFFFF"/>
                </a:solidFill>
                <a:latin typeface="+mn-lt"/>
                <a:ea typeface="+mn-ea"/>
                <a:cs typeface="+mn-cs"/>
              </a:rPr>
              <a:t>기반의 사전학습모델들 </a:t>
            </a:r>
            <a:endParaRPr kumimoji="1" lang="en-US" altLang="en-US" sz="1100" kern="1200">
              <a:solidFill>
                <a:srgbClr val="FFFFFF"/>
              </a:solidFill>
              <a:latin typeface="+mn-lt"/>
              <a:ea typeface="+mn-ea"/>
              <a:cs typeface="+mn-cs"/>
            </a:endParaRPr>
          </a:p>
        </p:txBody>
      </p:sp>
      <p:sp>
        <p:nvSpPr>
          <p:cNvPr id="5" name="슬라이드 번호 개체 틀 4">
            <a:extLst>
              <a:ext uri="{FF2B5EF4-FFF2-40B4-BE49-F238E27FC236}">
                <a16:creationId xmlns:a16="http://schemas.microsoft.com/office/drawing/2014/main" id="{FCF041D2-E334-9A82-47D3-0AD88609D24F}"/>
              </a:ext>
            </a:extLst>
          </p:cNvPr>
          <p:cNvSpPr>
            <a:spLocks noGrp="1"/>
          </p:cNvSpPr>
          <p:nvPr>
            <p:ph type="sldNum" sz="quarter" idx="12"/>
          </p:nvPr>
        </p:nvSpPr>
        <p:spPr>
          <a:xfrm>
            <a:off x="10439400" y="6356350"/>
            <a:ext cx="914400" cy="365125"/>
          </a:xfrm>
        </p:spPr>
        <p:txBody>
          <a:bodyPr vert="horz" lIns="91440" tIns="45720" rIns="91440" bIns="45720" rtlCol="0">
            <a:normAutofit/>
          </a:bodyPr>
          <a:lstStyle/>
          <a:p>
            <a:pPr defTabSz="914400">
              <a:spcAft>
                <a:spcPts val="600"/>
              </a:spcAft>
            </a:pPr>
            <a:fld id="{09473AF4-D88F-3F41-8654-7D350C01DD39}" type="slidenum">
              <a:rPr kumimoji="1" lang="en-US" altLang="en-US">
                <a:solidFill>
                  <a:srgbClr val="FFFFFF"/>
                </a:solidFill>
              </a:rPr>
              <a:pPr defTabSz="914400">
                <a:spcAft>
                  <a:spcPts val="600"/>
                </a:spcAft>
              </a:pPr>
              <a:t>53</a:t>
            </a:fld>
            <a:endParaRPr kumimoji="1" lang="en-US" altLang="en-US">
              <a:solidFill>
                <a:srgbClr val="FFFFFF"/>
              </a:solidFill>
            </a:endParaRPr>
          </a:p>
        </p:txBody>
      </p:sp>
    </p:spTree>
    <p:extLst>
      <p:ext uri="{BB962C8B-B14F-4D97-AF65-F5344CB8AC3E}">
        <p14:creationId xmlns:p14="http://schemas.microsoft.com/office/powerpoint/2010/main" val="3376111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7AF1D30C-C9A6-6665-BB82-EC85FA2666C2}"/>
              </a:ext>
            </a:extLst>
          </p:cNvPr>
          <p:cNvSpPr>
            <a:spLocks noGrp="1"/>
          </p:cNvSpPr>
          <p:nvPr>
            <p:ph type="title"/>
          </p:nvPr>
        </p:nvSpPr>
        <p:spPr>
          <a:xfrm>
            <a:off x="643467" y="321734"/>
            <a:ext cx="10905066" cy="1135737"/>
          </a:xfrm>
        </p:spPr>
        <p:txBody>
          <a:bodyPr>
            <a:normAutofit/>
          </a:bodyPr>
          <a:lstStyle/>
          <a:p>
            <a:r>
              <a:rPr lang="en-US" altLang="ko-KR" sz="3600" b="0" i="0" u="none" strike="noStrike">
                <a:effectLst/>
                <a:latin typeface="Roboto" panose="02000000000000000000" pitchFamily="2" charset="0"/>
              </a:rPr>
              <a:t>ViLBERT: Pretraing Task-Agnostic Visionlinguistic Representations for Vision-and-Language Tasks</a:t>
            </a:r>
            <a:endParaRPr lang="ko-KR" altLang="en-US" sz="3600"/>
          </a:p>
        </p:txBody>
      </p:sp>
      <p:sp>
        <p:nvSpPr>
          <p:cNvPr id="3" name="내용 개체 틀 2">
            <a:extLst>
              <a:ext uri="{FF2B5EF4-FFF2-40B4-BE49-F238E27FC236}">
                <a16:creationId xmlns:a16="http://schemas.microsoft.com/office/drawing/2014/main" id="{BE4DC351-5E3D-6E0D-E929-EC8F54C665A6}"/>
              </a:ext>
            </a:extLst>
          </p:cNvPr>
          <p:cNvSpPr>
            <a:spLocks noGrp="1"/>
          </p:cNvSpPr>
          <p:nvPr>
            <p:ph idx="1"/>
          </p:nvPr>
        </p:nvSpPr>
        <p:spPr>
          <a:xfrm>
            <a:off x="643467" y="1782981"/>
            <a:ext cx="10905066" cy="4393982"/>
          </a:xfrm>
        </p:spPr>
        <p:txBody>
          <a:bodyPr>
            <a:normAutofit/>
          </a:bodyPr>
          <a:lstStyle/>
          <a:p>
            <a:r>
              <a:rPr lang="en-US" altLang="ko-KR" sz="1900" b="0" i="0" u="none" strike="noStrike" baseline="0" dirty="0">
                <a:latin typeface="NimbusRomNo9L-Regu"/>
              </a:rPr>
              <a:t>Summary </a:t>
            </a:r>
          </a:p>
          <a:p>
            <a:pPr lvl="1"/>
            <a:r>
              <a:rPr lang="en-US" altLang="ko-KR" sz="1900" b="0" i="0" u="none" strike="noStrike" baseline="0" dirty="0">
                <a:latin typeface="NimbusRomNo9L-Regu"/>
              </a:rPr>
              <a:t>We present </a:t>
            </a:r>
            <a:r>
              <a:rPr lang="en-US" altLang="ko-KR" sz="1900" b="0" i="0" u="none" strike="noStrike" baseline="0" dirty="0" err="1">
                <a:latin typeface="NimbusRomNo9L-Regu"/>
              </a:rPr>
              <a:t>ViLBERT</a:t>
            </a:r>
            <a:r>
              <a:rPr lang="en-US" altLang="ko-KR" sz="1900" b="0" i="0" u="none" strike="noStrike" baseline="0" dirty="0">
                <a:latin typeface="NimbusRomNo9L-Regu"/>
              </a:rPr>
              <a:t>, a model for </a:t>
            </a:r>
            <a:r>
              <a:rPr lang="en-US" altLang="ko-KR" sz="1900" b="0" i="0" u="none" strike="noStrike" baseline="0" dirty="0">
                <a:solidFill>
                  <a:srgbClr val="FF0000"/>
                </a:solidFill>
                <a:latin typeface="NimbusRomNo9L-Regu"/>
              </a:rPr>
              <a:t>learning task-agnostic joint representations of image content and natural language. </a:t>
            </a:r>
          </a:p>
          <a:p>
            <a:pPr lvl="1"/>
            <a:r>
              <a:rPr lang="en-US" altLang="ko-KR" sz="1900" b="0" i="0" u="none" strike="noStrike" baseline="0" dirty="0">
                <a:latin typeface="NimbusRomNo9L-Regu"/>
              </a:rPr>
              <a:t>We extend the popular BERT architecture to a </a:t>
            </a:r>
            <a:r>
              <a:rPr lang="en-US" altLang="ko-KR" sz="1900" b="0" i="0" u="none" strike="noStrike" baseline="0" dirty="0">
                <a:solidFill>
                  <a:srgbClr val="FF0000"/>
                </a:solidFill>
                <a:latin typeface="NimbusRomNo9L-Regu"/>
              </a:rPr>
              <a:t>multi-modal two-stream model, processing both visual and textual inputs in separate streams that interact through </a:t>
            </a:r>
            <a:r>
              <a:rPr lang="en-US" altLang="ko-KR" sz="1900" b="1" i="0" u="none" strike="noStrike" baseline="0" dirty="0">
                <a:solidFill>
                  <a:srgbClr val="FF0000"/>
                </a:solidFill>
                <a:latin typeface="NimbusRomNo9L-Regu"/>
              </a:rPr>
              <a:t>co-attentional </a:t>
            </a:r>
            <a:r>
              <a:rPr lang="en-US" altLang="ko-KR" sz="1900" b="0" i="0" u="none" strike="noStrike" baseline="0" dirty="0">
                <a:solidFill>
                  <a:srgbClr val="FF0000"/>
                </a:solidFill>
                <a:latin typeface="NimbusRomNo9L-Regu"/>
              </a:rPr>
              <a:t>transformer layer</a:t>
            </a:r>
            <a:r>
              <a:rPr lang="en-US" altLang="ko-KR" sz="1900" b="0" i="0" u="none" strike="noStrike" baseline="0" dirty="0">
                <a:latin typeface="NimbusRomNo9L-Regu"/>
              </a:rPr>
              <a:t>s. </a:t>
            </a:r>
          </a:p>
          <a:p>
            <a:pPr lvl="1"/>
            <a:r>
              <a:rPr lang="en-US" altLang="ko-KR" sz="1900" b="0" i="0" u="none" strike="noStrike" baseline="0" dirty="0">
                <a:latin typeface="NimbusRomNo9L-Regu"/>
              </a:rPr>
              <a:t>We pretrain our model through two proxy tasks on the large, automatically collected </a:t>
            </a:r>
            <a:r>
              <a:rPr lang="en-US" altLang="ko-KR" sz="1900" b="0" i="0" u="none" strike="noStrike" baseline="0" dirty="0">
                <a:solidFill>
                  <a:srgbClr val="FF0000"/>
                </a:solidFill>
                <a:latin typeface="NimbusRomNo9L-Regu"/>
              </a:rPr>
              <a:t>Conceptual Captions dataset </a:t>
            </a:r>
            <a:r>
              <a:rPr lang="en-US" altLang="ko-KR" sz="1900" b="0" i="0" u="none" strike="noStrike" baseline="0" dirty="0">
                <a:latin typeface="NimbusRomNo9L-Regu"/>
              </a:rPr>
              <a:t>and then transfer it to multiple established vision-and-language tasks – visual question answering, visual commonsense reasoning, referring expressions, and caption-based image retrieval – by making only minor additions to the base architecture. </a:t>
            </a:r>
          </a:p>
          <a:p>
            <a:pPr lvl="1"/>
            <a:r>
              <a:rPr lang="en-US" altLang="ko-KR" sz="1900" b="0" i="0" u="none" strike="noStrike" baseline="0" dirty="0">
                <a:latin typeface="NimbusRomNo9L-Regu"/>
              </a:rPr>
              <a:t>We observe significant improvements across tasks compared to existing task-specific models –achieving state-of-the-art on all four tasks. </a:t>
            </a:r>
          </a:p>
          <a:p>
            <a:pPr lvl="1"/>
            <a:r>
              <a:rPr lang="en-US" altLang="ko-KR" sz="1900" b="0" i="0" u="none" strike="noStrike" baseline="0" dirty="0">
                <a:latin typeface="NimbusRomNo9L-Regu"/>
              </a:rPr>
              <a:t>Our work represents a shift away from learning groundings between vision and language only as part of task training and towards treating visual grounding as a </a:t>
            </a:r>
            <a:r>
              <a:rPr lang="en-US" altLang="ko-KR" sz="1900" b="0" i="0" u="none" strike="noStrike" baseline="0" dirty="0" err="1">
                <a:latin typeface="NimbusRomNo9L-Regu"/>
              </a:rPr>
              <a:t>pretrainable</a:t>
            </a:r>
            <a:r>
              <a:rPr lang="en-US" altLang="ko-KR" sz="1900" b="0" i="0" u="none" strike="noStrike" baseline="0" dirty="0">
                <a:latin typeface="NimbusRomNo9L-Regu"/>
              </a:rPr>
              <a:t> and transferable capability</a:t>
            </a:r>
            <a:endParaRPr lang="ko-KR" altLang="en-US" sz="1900" dirty="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슬라이드 번호 개체 틀 3">
            <a:extLst>
              <a:ext uri="{FF2B5EF4-FFF2-40B4-BE49-F238E27FC236}">
                <a16:creationId xmlns:a16="http://schemas.microsoft.com/office/drawing/2014/main" id="{AEDC4E27-8217-5680-ED8E-4232CF741590}"/>
              </a:ext>
            </a:extLst>
          </p:cNvPr>
          <p:cNvSpPr>
            <a:spLocks noGrp="1"/>
          </p:cNvSpPr>
          <p:nvPr>
            <p:ph type="sldNum" sz="quarter" idx="12"/>
          </p:nvPr>
        </p:nvSpPr>
        <p:spPr>
          <a:xfrm>
            <a:off x="8805333" y="6356350"/>
            <a:ext cx="2743200" cy="365125"/>
          </a:xfrm>
        </p:spPr>
        <p:txBody>
          <a:bodyPr>
            <a:normAutofit/>
          </a:bodyPr>
          <a:lstStyle/>
          <a:p>
            <a:pPr marL="0" marR="0" lvl="0" indent="0" defTabSz="914400" rtl="0" eaLnBrk="1" fontAlgn="auto" latinLnBrk="1" hangingPunct="1">
              <a:spcBef>
                <a:spcPts val="0"/>
              </a:spcBef>
              <a:spcAft>
                <a:spcPts val="600"/>
              </a:spcAft>
              <a:buClrTx/>
              <a:buSzTx/>
              <a:buFontTx/>
              <a:buNone/>
              <a:tabLst/>
              <a:defRPr/>
            </a:pPr>
            <a:fld id="{8967D654-9F61-43EA-8344-FB63D58665B5}" type="slidenum">
              <a:rPr kumimoji="0" lang="ko-KR" altLang="en-US" b="0" i="0" u="none" strike="noStrike" kern="1200" cap="none" spc="0" normalizeH="0" baseline="0" noProof="0" smtClean="0">
                <a:ln>
                  <a:noFill/>
                </a:ln>
                <a:effectLst/>
                <a:uLnTx/>
                <a:uFillTx/>
                <a:latin typeface="맑은 고딕" panose="020F0502020204030204"/>
                <a:ea typeface="맑은 고딕" panose="020B0503020000020004" pitchFamily="34" charset="-127"/>
                <a:cs typeface="+mn-cs"/>
              </a:rPr>
              <a:pPr marL="0" marR="0" lvl="0" indent="0" defTabSz="914400" rtl="0" eaLnBrk="1" fontAlgn="auto" latinLnBrk="1" hangingPunct="1">
                <a:spcBef>
                  <a:spcPts val="0"/>
                </a:spcBef>
                <a:spcAft>
                  <a:spcPts val="600"/>
                </a:spcAft>
                <a:buClrTx/>
                <a:buSzTx/>
                <a:buFontTx/>
                <a:buNone/>
                <a:tabLst/>
                <a:defRPr/>
              </a:pPr>
              <a:t>54</a:t>
            </a:fld>
            <a:endParaRPr kumimoji="0" lang="ko-KR" altLang="en-US" b="0" i="0" u="none" strike="noStrike" kern="1200" cap="none" spc="0" normalizeH="0" baseline="0" noProof="0">
              <a:ln>
                <a:noFill/>
              </a:ln>
              <a:effectLst/>
              <a:uLnTx/>
              <a:uFillTx/>
              <a:latin typeface="맑은 고딕"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508544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98113809-D38B-0E13-A333-E53C65881092}"/>
              </a:ext>
            </a:extLst>
          </p:cNvPr>
          <p:cNvSpPr/>
          <p:nvPr/>
        </p:nvSpPr>
        <p:spPr>
          <a:xfrm>
            <a:off x="562805" y="1353327"/>
            <a:ext cx="10997185" cy="2629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B8D40612-94C0-4EE8-42DA-B982CFDE748F}"/>
              </a:ext>
            </a:extLst>
          </p:cNvPr>
          <p:cNvSpPr/>
          <p:nvPr/>
        </p:nvSpPr>
        <p:spPr>
          <a:xfrm>
            <a:off x="562805" y="4010336"/>
            <a:ext cx="7849469" cy="2780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55</a:t>
            </a:fld>
            <a:endParaRPr lang="ko-KR" altLang="en-US" dirty="0">
              <a:latin typeface="맑은 고딕" panose="020B0503020000020004" pitchFamily="50" charset="-127"/>
            </a:endParaRPr>
          </a:p>
        </p:txBody>
      </p:sp>
      <p:sp>
        <p:nvSpPr>
          <p:cNvPr id="9" name="제목 4">
            <a:extLst>
              <a:ext uri="{FF2B5EF4-FFF2-40B4-BE49-F238E27FC236}">
                <a16:creationId xmlns:a16="http://schemas.microsoft.com/office/drawing/2014/main" id="{9AD8139B-78A3-A438-F3AE-1BD124B441CF}"/>
              </a:ext>
            </a:extLst>
          </p:cNvPr>
          <p:cNvSpPr>
            <a:spLocks noGrp="1"/>
          </p:cNvSpPr>
          <p:nvPr>
            <p:ph type="title"/>
          </p:nvPr>
        </p:nvSpPr>
        <p:spPr>
          <a:xfrm>
            <a:off x="854075" y="67375"/>
            <a:ext cx="10499725" cy="1355724"/>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Pre-Training: </a:t>
            </a:r>
            <a:r>
              <a:rPr lang="en-US" altLang="ko-KR" sz="4400" b="1"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ViLBERT</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2800" noProof="0" dirty="0">
                <a:solidFill>
                  <a:srgbClr val="002060"/>
                </a:solidFill>
                <a:latin typeface="맑은 고딕" panose="020B0503020000020004" pitchFamily="50" charset="-127"/>
                <a:ea typeface="맑은 고딕" panose="020B0503020000020004" pitchFamily="50" charset="-127"/>
                <a:cs typeface="Biome Light" panose="020B0303030204020804" pitchFamily="34" charset="0"/>
              </a:rPr>
              <a:t>Vi</a:t>
            </a:r>
            <a:r>
              <a:rPr lang="en-US" altLang="ko-KR" sz="2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sion </a:t>
            </a:r>
            <a:r>
              <a:rPr lang="en-US" altLang="ko-KR" sz="2800" noProof="0" dirty="0">
                <a:solidFill>
                  <a:srgbClr val="002060"/>
                </a:solidFill>
                <a:latin typeface="맑은 고딕" panose="020B0503020000020004" pitchFamily="50" charset="-127"/>
                <a:ea typeface="맑은 고딕" panose="020B0503020000020004" pitchFamily="50" charset="-127"/>
                <a:cs typeface="Biome Light" panose="020B0303030204020804" pitchFamily="34" charset="0"/>
              </a:rPr>
              <a:t>L</a:t>
            </a:r>
            <a:r>
              <a:rPr lang="en-US" altLang="ko-KR" sz="2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anguage </a:t>
            </a:r>
            <a:r>
              <a:rPr lang="en-US" altLang="ko-KR" sz="2800" noProof="0" dirty="0">
                <a:solidFill>
                  <a:srgbClr val="002060"/>
                </a:solidFill>
                <a:latin typeface="맑은 고딕" panose="020B0503020000020004" pitchFamily="50" charset="-127"/>
                <a:ea typeface="맑은 고딕" panose="020B0503020000020004" pitchFamily="50" charset="-127"/>
                <a:cs typeface="Biome Light" panose="020B0303030204020804" pitchFamily="34" charset="0"/>
              </a:rPr>
              <a:t>BERT</a:t>
            </a:r>
            <a:endParaRPr lang="ko-KR" altLang="en-US" dirty="0">
              <a:solidFill>
                <a:srgbClr val="002060"/>
              </a:solidFill>
            </a:endParaRPr>
          </a:p>
        </p:txBody>
      </p:sp>
      <p:pic>
        <p:nvPicPr>
          <p:cNvPr id="11" name="그림 10">
            <a:extLst>
              <a:ext uri="{FF2B5EF4-FFF2-40B4-BE49-F238E27FC236}">
                <a16:creationId xmlns:a16="http://schemas.microsoft.com/office/drawing/2014/main" id="{68D18779-143B-8509-342F-6AD9CA1BF79C}"/>
              </a:ext>
            </a:extLst>
          </p:cNvPr>
          <p:cNvPicPr>
            <a:picLocks noChangeAspect="1"/>
          </p:cNvPicPr>
          <p:nvPr/>
        </p:nvPicPr>
        <p:blipFill>
          <a:blip r:embed="rId2"/>
          <a:stretch>
            <a:fillRect/>
          </a:stretch>
        </p:blipFill>
        <p:spPr>
          <a:xfrm>
            <a:off x="1052327" y="1614528"/>
            <a:ext cx="10499725" cy="2221096"/>
          </a:xfrm>
          <a:prstGeom prst="rect">
            <a:avLst/>
          </a:prstGeom>
        </p:spPr>
      </p:pic>
      <p:sp>
        <p:nvSpPr>
          <p:cNvPr id="12" name="TextBox 11">
            <a:extLst>
              <a:ext uri="{FF2B5EF4-FFF2-40B4-BE49-F238E27FC236}">
                <a16:creationId xmlns:a16="http://schemas.microsoft.com/office/drawing/2014/main" id="{D4C6E9F9-18C2-5618-2059-20B39D94BF87}"/>
              </a:ext>
            </a:extLst>
          </p:cNvPr>
          <p:cNvSpPr txBox="1"/>
          <p:nvPr/>
        </p:nvSpPr>
        <p:spPr>
          <a:xfrm>
            <a:off x="1589126" y="1430861"/>
            <a:ext cx="9390592" cy="369332"/>
          </a:xfrm>
          <a:prstGeom prst="rect">
            <a:avLst/>
          </a:prstGeom>
          <a:noFill/>
        </p:spPr>
        <p:txBody>
          <a:bodyPr wrap="square">
            <a:spAutoFit/>
          </a:bodyPr>
          <a:lstStyle/>
          <a:p>
            <a:r>
              <a:rPr lang="ko-KR" altLang="en-US" dirty="0"/>
              <a:t>이미지와 </a:t>
            </a:r>
            <a:r>
              <a:rPr lang="en-US" altLang="ko-KR" dirty="0"/>
              <a:t>text</a:t>
            </a:r>
            <a:r>
              <a:rPr lang="ko-KR" altLang="en-US" dirty="0"/>
              <a:t>간 </a:t>
            </a:r>
            <a:r>
              <a:rPr lang="en-US" altLang="ko-KR" dirty="0"/>
              <a:t>alignment</a:t>
            </a:r>
            <a:r>
              <a:rPr lang="ko-KR" altLang="en-US" dirty="0"/>
              <a:t>를 잘 배우는 </a:t>
            </a:r>
            <a:r>
              <a:rPr lang="en-US" altLang="ko-KR" dirty="0"/>
              <a:t>common model</a:t>
            </a:r>
            <a:r>
              <a:rPr lang="ko-KR" altLang="en-US" dirty="0"/>
              <a:t>을 학습시키는 것이 목표</a:t>
            </a:r>
            <a:endParaRPr lang="en-US" altLang="ko-KR" dirty="0"/>
          </a:p>
        </p:txBody>
      </p:sp>
      <p:sp>
        <p:nvSpPr>
          <p:cNvPr id="16" name="TextBox 15">
            <a:extLst>
              <a:ext uri="{FF2B5EF4-FFF2-40B4-BE49-F238E27FC236}">
                <a16:creationId xmlns:a16="http://schemas.microsoft.com/office/drawing/2014/main" id="{D3945E49-4D3D-6B1B-83E0-BDD546EE1BD6}"/>
              </a:ext>
            </a:extLst>
          </p:cNvPr>
          <p:cNvSpPr txBox="1"/>
          <p:nvPr/>
        </p:nvSpPr>
        <p:spPr>
          <a:xfrm>
            <a:off x="645102" y="4141185"/>
            <a:ext cx="7712309" cy="2462213"/>
          </a:xfrm>
          <a:prstGeom prst="rect">
            <a:avLst/>
          </a:prstGeom>
          <a:noFill/>
        </p:spPr>
        <p:txBody>
          <a:bodyPr wrap="square">
            <a:spAutoFit/>
          </a:bodyPr>
          <a:lstStyle/>
          <a:p>
            <a:pPr marL="342900" indent="-342900">
              <a:buAutoNum type="arabicPeriod"/>
            </a:pPr>
            <a:r>
              <a:rPr lang="en-US" altLang="ko-KR" sz="1400" dirty="0"/>
              <a:t>Self supervised Learning: BERT, GPT</a:t>
            </a:r>
            <a:r>
              <a:rPr lang="ko-KR" altLang="en-US" sz="1400" dirty="0"/>
              <a:t>와 같은 </a:t>
            </a:r>
            <a:r>
              <a:rPr lang="en-US" altLang="ko-KR" sz="1400" dirty="0"/>
              <a:t>learning </a:t>
            </a:r>
            <a:r>
              <a:rPr lang="ko-KR" altLang="en-US" sz="1400" dirty="0"/>
              <a:t>방식</a:t>
            </a:r>
            <a:endParaRPr lang="en-US" altLang="ko-KR" sz="1400" dirty="0"/>
          </a:p>
          <a:p>
            <a:pPr marL="342900" indent="-342900">
              <a:buAutoNum type="arabicPeriod"/>
            </a:pPr>
            <a:r>
              <a:rPr lang="en-US" altLang="ko-KR" sz="1400" dirty="0"/>
              <a:t>Separation of streams for Vision/Language processing, and use </a:t>
            </a:r>
            <a:r>
              <a:rPr lang="en-US" altLang="ko-KR" sz="1400" b="1" dirty="0"/>
              <a:t>Co-attention </a:t>
            </a:r>
            <a:r>
              <a:rPr lang="en-US" altLang="ko-KR" sz="1400" dirty="0"/>
              <a:t>for the interaction between two modalities(modalities</a:t>
            </a:r>
            <a:r>
              <a:rPr lang="ko-KR" altLang="en-US" sz="1400" dirty="0"/>
              <a:t> 사이의 </a:t>
            </a:r>
            <a:r>
              <a:rPr lang="en-US" altLang="ko-KR" sz="1400" dirty="0"/>
              <a:t>interaction</a:t>
            </a:r>
            <a:r>
              <a:rPr lang="ko-KR" altLang="en-US" sz="1400" dirty="0"/>
              <a:t>을 구하는 요소</a:t>
            </a:r>
            <a:r>
              <a:rPr lang="en-US" altLang="ko-KR" sz="1400" dirty="0"/>
              <a:t>)</a:t>
            </a:r>
          </a:p>
          <a:p>
            <a:pPr marL="342900" indent="-342900">
              <a:buAutoNum type="arabicPeriod"/>
            </a:pPr>
            <a:r>
              <a:rPr lang="en-US" altLang="ko-KR" sz="1400" dirty="0"/>
              <a:t>Used Visual Language pretraining tasks for training objectives</a:t>
            </a:r>
          </a:p>
          <a:p>
            <a:pPr marL="800100" lvl="1" indent="-342900">
              <a:buAutoNum type="arabicPeriod"/>
            </a:pPr>
            <a:r>
              <a:rPr lang="en-US" altLang="ko-KR" sz="1400" b="1" dirty="0"/>
              <a:t>Masked multi modal modelling: </a:t>
            </a:r>
            <a:r>
              <a:rPr lang="en-US" altLang="ko-KR" sz="1400" dirty="0"/>
              <a:t>Predicts a </a:t>
            </a:r>
            <a:r>
              <a:rPr lang="en-US" altLang="ko-KR" sz="1400" b="1" dirty="0"/>
              <a:t>distribution over semantic classes</a:t>
            </a:r>
            <a:r>
              <a:rPr lang="en-US" altLang="ko-KR" sz="1400" dirty="0"/>
              <a:t> for the masked image regions, instead of direct regression</a:t>
            </a:r>
            <a:br>
              <a:rPr lang="en-US" altLang="ko-KR" sz="1400" dirty="0"/>
            </a:br>
            <a:r>
              <a:rPr lang="en-US" altLang="ko-KR" sz="1400" dirty="0"/>
              <a:t>–--&gt; Minimize the </a:t>
            </a:r>
            <a:r>
              <a:rPr lang="en-US" altLang="ko-KR" sz="1400" u="sng" dirty="0"/>
              <a:t>KL divergence</a:t>
            </a:r>
            <a:r>
              <a:rPr lang="en-US" altLang="ko-KR" sz="1400" dirty="0"/>
              <a:t> with the distribution from the feature extractor(R-CNN</a:t>
            </a:r>
            <a:r>
              <a:rPr lang="ko-KR" altLang="en-US" sz="1400" dirty="0"/>
              <a:t>에서 얻게 되는 </a:t>
            </a:r>
            <a:r>
              <a:rPr lang="en-US" altLang="ko-KR" sz="1400" dirty="0"/>
              <a:t>distribution), Unlikely to reconstruct “ image features, but will learn to identify the high-level semantics of visual content</a:t>
            </a:r>
          </a:p>
          <a:p>
            <a:pPr marL="800100" lvl="1" indent="-342900">
              <a:buAutoNum type="arabicPeriod"/>
            </a:pPr>
            <a:r>
              <a:rPr lang="en-US" altLang="ko-KR" sz="1400" b="1" dirty="0"/>
              <a:t>Multi modal alignment prediction </a:t>
            </a:r>
            <a:r>
              <a:rPr lang="en-US" altLang="ko-KR" sz="1400" dirty="0"/>
              <a:t>≈ Next Sentence Prediction in BERT</a:t>
            </a:r>
            <a:br>
              <a:rPr lang="en-US" altLang="ko-KR" sz="1400" dirty="0"/>
            </a:br>
            <a:r>
              <a:rPr lang="en-US" altLang="ko-KR" sz="1400" dirty="0"/>
              <a:t>predict whether the image and text are aligned</a:t>
            </a:r>
          </a:p>
        </p:txBody>
      </p:sp>
      <p:sp>
        <p:nvSpPr>
          <p:cNvPr id="17" name="직사각형 16">
            <a:extLst>
              <a:ext uri="{FF2B5EF4-FFF2-40B4-BE49-F238E27FC236}">
                <a16:creationId xmlns:a16="http://schemas.microsoft.com/office/drawing/2014/main" id="{94B52E69-487E-99BA-C1F7-E48EEEBE3DA0}"/>
              </a:ext>
            </a:extLst>
          </p:cNvPr>
          <p:cNvSpPr/>
          <p:nvPr/>
        </p:nvSpPr>
        <p:spPr>
          <a:xfrm>
            <a:off x="1077198" y="1826297"/>
            <a:ext cx="6528858" cy="19159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709C3423-DA98-54B2-9AAA-CF928BA6E3AC}"/>
              </a:ext>
            </a:extLst>
          </p:cNvPr>
          <p:cNvSpPr/>
          <p:nvPr/>
        </p:nvSpPr>
        <p:spPr>
          <a:xfrm>
            <a:off x="7630927" y="1826297"/>
            <a:ext cx="3896255" cy="19159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60E8291B-909A-41C6-BBEB-9FD5143E7053}"/>
              </a:ext>
            </a:extLst>
          </p:cNvPr>
          <p:cNvSpPr txBox="1"/>
          <p:nvPr/>
        </p:nvSpPr>
        <p:spPr>
          <a:xfrm>
            <a:off x="1589126" y="3726518"/>
            <a:ext cx="6096000" cy="261610"/>
          </a:xfrm>
          <a:prstGeom prst="rect">
            <a:avLst/>
          </a:prstGeom>
          <a:noFill/>
        </p:spPr>
        <p:txBody>
          <a:bodyPr wrap="square">
            <a:spAutoFit/>
          </a:bodyPr>
          <a:lstStyle/>
          <a:p>
            <a:r>
              <a:rPr lang="en-US" altLang="ko-KR" sz="1100" dirty="0"/>
              <a:t>Individual paths for image(top)/language(bottom) representation processing</a:t>
            </a:r>
            <a:endParaRPr lang="ko-KR" altLang="en-US" sz="1100" dirty="0"/>
          </a:p>
        </p:txBody>
      </p:sp>
      <p:sp>
        <p:nvSpPr>
          <p:cNvPr id="26" name="TextBox 25">
            <a:extLst>
              <a:ext uri="{FF2B5EF4-FFF2-40B4-BE49-F238E27FC236}">
                <a16:creationId xmlns:a16="http://schemas.microsoft.com/office/drawing/2014/main" id="{F4BD46BA-734E-0AA0-77CE-66ABA7B94AF5}"/>
              </a:ext>
            </a:extLst>
          </p:cNvPr>
          <p:cNvSpPr txBox="1"/>
          <p:nvPr/>
        </p:nvSpPr>
        <p:spPr>
          <a:xfrm>
            <a:off x="1195583" y="1701828"/>
            <a:ext cx="6410473" cy="261610"/>
          </a:xfrm>
          <a:prstGeom prst="rect">
            <a:avLst/>
          </a:prstGeom>
          <a:noFill/>
        </p:spPr>
        <p:txBody>
          <a:bodyPr wrap="square">
            <a:spAutoFit/>
          </a:bodyPr>
          <a:lstStyle/>
          <a:p>
            <a:r>
              <a:rPr lang="en-US" altLang="ko-KR" sz="1100" dirty="0"/>
              <a:t>Image representations processed through </a:t>
            </a:r>
            <a:r>
              <a:rPr lang="en-US" altLang="ko-KR" sz="1100" b="1" dirty="0"/>
              <a:t>Faster R- CNN </a:t>
            </a:r>
            <a:r>
              <a:rPr lang="en-US" altLang="ko-KR" sz="1100" dirty="0"/>
              <a:t>with ResNet101 backbone(top)</a:t>
            </a:r>
            <a:endParaRPr lang="ko-KR" altLang="en-US" sz="1100" dirty="0"/>
          </a:p>
        </p:txBody>
      </p:sp>
      <p:sp>
        <p:nvSpPr>
          <p:cNvPr id="30" name="TextBox 29">
            <a:extLst>
              <a:ext uri="{FF2B5EF4-FFF2-40B4-BE49-F238E27FC236}">
                <a16:creationId xmlns:a16="http://schemas.microsoft.com/office/drawing/2014/main" id="{28841077-574D-F979-5A1D-10E816513C4F}"/>
              </a:ext>
            </a:extLst>
          </p:cNvPr>
          <p:cNvSpPr txBox="1"/>
          <p:nvPr/>
        </p:nvSpPr>
        <p:spPr>
          <a:xfrm>
            <a:off x="204837" y="899187"/>
            <a:ext cx="3936142" cy="600164"/>
          </a:xfrm>
          <a:prstGeom prst="rect">
            <a:avLst/>
          </a:prstGeom>
          <a:noFill/>
        </p:spPr>
        <p:txBody>
          <a:bodyPr wrap="square">
            <a:spAutoFit/>
          </a:bodyPr>
          <a:lstStyle/>
          <a:p>
            <a:r>
              <a:rPr lang="en-US" altLang="ko-KR" sz="1100" dirty="0"/>
              <a:t>Image representations are marked with a new special token &lt;IMG&gt; (</a:t>
            </a:r>
            <a:r>
              <a:rPr lang="ko-KR" altLang="en-US" sz="1100" dirty="0"/>
              <a:t>이미 </a:t>
            </a:r>
            <a:r>
              <a:rPr lang="en-US" altLang="ko-KR" sz="1100" dirty="0"/>
              <a:t>BERT</a:t>
            </a:r>
            <a:r>
              <a:rPr lang="ko-KR" altLang="en-US" sz="1100" dirty="0"/>
              <a:t>에는 </a:t>
            </a:r>
            <a:r>
              <a:rPr lang="en-US" altLang="ko-KR" sz="1100" dirty="0"/>
              <a:t>special token</a:t>
            </a:r>
            <a:r>
              <a:rPr lang="ko-KR" altLang="en-US" sz="1100" dirty="0"/>
              <a:t>을 사용</a:t>
            </a:r>
            <a:r>
              <a:rPr lang="en-US" altLang="ko-KR" sz="1100" dirty="0"/>
              <a:t>-&gt; </a:t>
            </a:r>
            <a:r>
              <a:rPr lang="ko-KR" altLang="en-US" sz="1100" dirty="0"/>
              <a:t>이미지에만 더 붙여준다</a:t>
            </a:r>
            <a:r>
              <a:rPr lang="en-US" altLang="ko-KR" sz="1100" dirty="0"/>
              <a:t>)</a:t>
            </a:r>
            <a:endParaRPr lang="ko-KR" altLang="en-US" sz="1100" dirty="0"/>
          </a:p>
        </p:txBody>
      </p:sp>
      <p:sp>
        <p:nvSpPr>
          <p:cNvPr id="34" name="TextBox 33">
            <a:extLst>
              <a:ext uri="{FF2B5EF4-FFF2-40B4-BE49-F238E27FC236}">
                <a16:creationId xmlns:a16="http://schemas.microsoft.com/office/drawing/2014/main" id="{A2D038DD-24A8-B43E-AAED-38190C1D9C3E}"/>
              </a:ext>
            </a:extLst>
          </p:cNvPr>
          <p:cNvSpPr txBox="1"/>
          <p:nvPr/>
        </p:nvSpPr>
        <p:spPr>
          <a:xfrm>
            <a:off x="1771921" y="2851510"/>
            <a:ext cx="6096000" cy="261610"/>
          </a:xfrm>
          <a:prstGeom prst="rect">
            <a:avLst/>
          </a:prstGeom>
          <a:noFill/>
        </p:spPr>
        <p:txBody>
          <a:bodyPr wrap="square">
            <a:spAutoFit/>
          </a:bodyPr>
          <a:lstStyle/>
          <a:p>
            <a:r>
              <a:rPr lang="en-US" altLang="ko-KR" sz="1100" dirty="0"/>
              <a:t>Language representations processed through </a:t>
            </a:r>
            <a:r>
              <a:rPr lang="en-US" altLang="ko-KR" sz="1100" b="1" dirty="0"/>
              <a:t>BERT</a:t>
            </a:r>
            <a:r>
              <a:rPr lang="en-US" altLang="ko-KR" sz="1100" dirty="0"/>
              <a:t>(bottom)</a:t>
            </a:r>
            <a:endParaRPr lang="ko-KR" altLang="en-US" sz="1100" dirty="0"/>
          </a:p>
        </p:txBody>
      </p:sp>
      <p:pic>
        <p:nvPicPr>
          <p:cNvPr id="36" name="그림 35">
            <a:extLst>
              <a:ext uri="{FF2B5EF4-FFF2-40B4-BE49-F238E27FC236}">
                <a16:creationId xmlns:a16="http://schemas.microsoft.com/office/drawing/2014/main" id="{73E598C3-8176-9C63-B104-D02AE8A61B16}"/>
              </a:ext>
            </a:extLst>
          </p:cNvPr>
          <p:cNvPicPr>
            <a:picLocks noChangeAspect="1"/>
          </p:cNvPicPr>
          <p:nvPr/>
        </p:nvPicPr>
        <p:blipFill>
          <a:blip r:embed="rId3"/>
          <a:stretch>
            <a:fillRect/>
          </a:stretch>
        </p:blipFill>
        <p:spPr>
          <a:xfrm>
            <a:off x="8439420" y="3879021"/>
            <a:ext cx="3120570" cy="2911604"/>
          </a:xfrm>
          <a:prstGeom prst="rect">
            <a:avLst/>
          </a:prstGeom>
        </p:spPr>
      </p:pic>
      <p:sp>
        <p:nvSpPr>
          <p:cNvPr id="37" name="직사각형 36">
            <a:extLst>
              <a:ext uri="{FF2B5EF4-FFF2-40B4-BE49-F238E27FC236}">
                <a16:creationId xmlns:a16="http://schemas.microsoft.com/office/drawing/2014/main" id="{FB062216-4D8C-2572-CF5D-278117274216}"/>
              </a:ext>
            </a:extLst>
          </p:cNvPr>
          <p:cNvSpPr/>
          <p:nvPr/>
        </p:nvSpPr>
        <p:spPr>
          <a:xfrm>
            <a:off x="9110129" y="6486982"/>
            <a:ext cx="953293" cy="276211"/>
          </a:xfrm>
          <a:prstGeom prst="rect">
            <a:avLst/>
          </a:prstGeom>
          <a:noFill/>
          <a:ln w="2857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F0776F2D-D22F-02C1-A6CD-0293B48C7025}"/>
              </a:ext>
            </a:extLst>
          </p:cNvPr>
          <p:cNvSpPr/>
          <p:nvPr/>
        </p:nvSpPr>
        <p:spPr>
          <a:xfrm>
            <a:off x="8837164" y="5431437"/>
            <a:ext cx="953293" cy="341218"/>
          </a:xfrm>
          <a:prstGeom prst="rect">
            <a:avLst/>
          </a:prstGeom>
          <a:noFill/>
          <a:ln w="2857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798393FA-6C18-7362-1A4E-B2A694ECB004}"/>
              </a:ext>
            </a:extLst>
          </p:cNvPr>
          <p:cNvSpPr/>
          <p:nvPr/>
        </p:nvSpPr>
        <p:spPr>
          <a:xfrm>
            <a:off x="10233634" y="5460501"/>
            <a:ext cx="953293" cy="341218"/>
          </a:xfrm>
          <a:prstGeom prst="rect">
            <a:avLst/>
          </a:prstGeom>
          <a:noFill/>
          <a:ln w="2857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3FB45159-AFB4-1221-D31F-31002D64C923}"/>
              </a:ext>
            </a:extLst>
          </p:cNvPr>
          <p:cNvCxnSpPr/>
          <p:nvPr/>
        </p:nvCxnSpPr>
        <p:spPr>
          <a:xfrm>
            <a:off x="782262" y="1423099"/>
            <a:ext cx="731520" cy="96348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680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제목 1">
            <a:extLst>
              <a:ext uri="{FF2B5EF4-FFF2-40B4-BE49-F238E27FC236}">
                <a16:creationId xmlns:a16="http://schemas.microsoft.com/office/drawing/2014/main" id="{6EE5DF41-5EC2-4D23-9953-53B5B70707F4}"/>
              </a:ext>
            </a:extLst>
          </p:cNvPr>
          <p:cNvSpPr>
            <a:spLocks noGrp="1"/>
          </p:cNvSpPr>
          <p:nvPr>
            <p:ph type="title"/>
          </p:nvPr>
        </p:nvSpPr>
        <p:spPr>
          <a:xfrm>
            <a:off x="643467" y="321734"/>
            <a:ext cx="10905066" cy="1135737"/>
          </a:xfrm>
        </p:spPr>
        <p:txBody>
          <a:bodyPr>
            <a:normAutofit/>
          </a:bodyPr>
          <a:lstStyle/>
          <a:p>
            <a:r>
              <a:rPr lang="en-US" altLang="ko-KR" sz="3600" b="0" i="0" u="none" strike="noStrike">
                <a:effectLst/>
                <a:latin typeface="Roboto" panose="02000000000000000000" pitchFamily="2" charset="0"/>
              </a:rPr>
              <a:t>Unicoder-VL: A Universal Encoder for Vision and Language by Cross-modal Pre-training</a:t>
            </a:r>
            <a:endParaRPr lang="ko-KR" altLang="en-US" sz="3600"/>
          </a:p>
        </p:txBody>
      </p:sp>
      <p:sp>
        <p:nvSpPr>
          <p:cNvPr id="3" name="내용 개체 틀 2">
            <a:extLst>
              <a:ext uri="{FF2B5EF4-FFF2-40B4-BE49-F238E27FC236}">
                <a16:creationId xmlns:a16="http://schemas.microsoft.com/office/drawing/2014/main" id="{E631478E-DF45-4DB1-8856-9E6D39269372}"/>
              </a:ext>
            </a:extLst>
          </p:cNvPr>
          <p:cNvSpPr>
            <a:spLocks noGrp="1"/>
          </p:cNvSpPr>
          <p:nvPr>
            <p:ph idx="1"/>
          </p:nvPr>
        </p:nvSpPr>
        <p:spPr>
          <a:xfrm>
            <a:off x="643467" y="1782981"/>
            <a:ext cx="10905066" cy="4393982"/>
          </a:xfrm>
        </p:spPr>
        <p:txBody>
          <a:bodyPr>
            <a:normAutofit/>
          </a:bodyPr>
          <a:lstStyle/>
          <a:p>
            <a:r>
              <a:rPr lang="en-US" altLang="ko-KR" sz="2000" dirty="0"/>
              <a:t>Summary </a:t>
            </a:r>
          </a:p>
          <a:p>
            <a:pPr lvl="1"/>
            <a:r>
              <a:rPr lang="en-US" altLang="ko-KR" sz="2000" dirty="0"/>
              <a:t>We propose </a:t>
            </a:r>
            <a:r>
              <a:rPr lang="en-US" altLang="ko-KR" sz="2000" dirty="0" err="1"/>
              <a:t>Unicoder</a:t>
            </a:r>
            <a:r>
              <a:rPr lang="en-US" altLang="ko-KR" sz="2000" dirty="0"/>
              <a:t>-VL, a universal encoder that aims to </a:t>
            </a:r>
            <a:r>
              <a:rPr lang="en-US" altLang="ko-KR" sz="2000" dirty="0">
                <a:solidFill>
                  <a:srgbClr val="FF0000"/>
                </a:solidFill>
              </a:rPr>
              <a:t>learn joint representations of vision and language in a pre-training manner. </a:t>
            </a:r>
          </a:p>
          <a:p>
            <a:pPr lvl="1"/>
            <a:r>
              <a:rPr lang="en-US" altLang="ko-KR" sz="2000" dirty="0"/>
              <a:t>Borrow ideas from cross-lingual pretrained models, such as XLM (2019) and </a:t>
            </a:r>
            <a:r>
              <a:rPr lang="en-US" altLang="ko-KR" sz="2000" dirty="0" err="1"/>
              <a:t>Unicoder</a:t>
            </a:r>
            <a:r>
              <a:rPr lang="en-US" altLang="ko-KR" sz="2000" dirty="0"/>
              <a:t> (2019), both visual and linguistic contents are fed into a multi-layer Transformer (2017) for the cross-modal pre-training, where three pre-trained tasks are employed, including </a:t>
            </a:r>
            <a:r>
              <a:rPr lang="en-US" altLang="ko-KR" sz="2000" dirty="0">
                <a:solidFill>
                  <a:srgbClr val="FF0000"/>
                </a:solidFill>
              </a:rPr>
              <a:t>Masked Language Modeling (MLM), Masked Object Classification (MOC) and Visual-linguistic Matching (VLM). </a:t>
            </a:r>
          </a:p>
          <a:p>
            <a:pPr lvl="1"/>
            <a:r>
              <a:rPr lang="en-US" altLang="ko-KR" sz="2000" dirty="0"/>
              <a:t>The first two tasks learn </a:t>
            </a:r>
            <a:r>
              <a:rPr lang="en-US" altLang="ko-KR" sz="2000" dirty="0">
                <a:solidFill>
                  <a:srgbClr val="FF0000"/>
                </a:solidFill>
              </a:rPr>
              <a:t>context-aware representations </a:t>
            </a:r>
            <a:r>
              <a:rPr lang="en-US" altLang="ko-KR" sz="2000" dirty="0"/>
              <a:t>for input tokens based on linguistic and visual contents jointly. </a:t>
            </a:r>
          </a:p>
          <a:p>
            <a:pPr lvl="1"/>
            <a:r>
              <a:rPr lang="en-US" altLang="ko-KR" sz="2000" dirty="0"/>
              <a:t>The last task tries to </a:t>
            </a:r>
            <a:r>
              <a:rPr lang="en-US" altLang="ko-KR" sz="2000" dirty="0">
                <a:solidFill>
                  <a:srgbClr val="FF0000"/>
                </a:solidFill>
              </a:rPr>
              <a:t>predict whether an image and a text describe each other</a:t>
            </a:r>
            <a:r>
              <a:rPr lang="en-US" altLang="ko-KR" sz="2000" dirty="0"/>
              <a:t>. </a:t>
            </a:r>
          </a:p>
          <a:p>
            <a:pPr lvl="1"/>
            <a:r>
              <a:rPr lang="en-US" altLang="ko-KR" sz="2000" dirty="0"/>
              <a:t>After pretraining on large-scale image-caption pairs, we transfer </a:t>
            </a:r>
            <a:r>
              <a:rPr lang="en-US" altLang="ko-KR" sz="2000" dirty="0" err="1"/>
              <a:t>Unicoder</a:t>
            </a:r>
            <a:r>
              <a:rPr lang="en-US" altLang="ko-KR" sz="2000" dirty="0"/>
              <a:t>-VL to caption-based image-text retrieval and visual commonsense reasoning, with just one additional output layer. </a:t>
            </a:r>
          </a:p>
          <a:p>
            <a:pPr lvl="1"/>
            <a:r>
              <a:rPr lang="en-US" altLang="ko-KR" sz="2000" dirty="0"/>
              <a:t>We achieve state-of-the-art or comparable results on both two tasks and show the powerful ability of the cross-modal pre-training</a:t>
            </a:r>
            <a:endParaRPr lang="ko-KR" altLang="en-US" sz="2000" dirty="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슬라이드 번호 개체 틀 3">
            <a:extLst>
              <a:ext uri="{FF2B5EF4-FFF2-40B4-BE49-F238E27FC236}">
                <a16:creationId xmlns:a16="http://schemas.microsoft.com/office/drawing/2014/main" id="{0A03C0B7-1DF5-4B58-9625-067D888F820E}"/>
              </a:ext>
            </a:extLst>
          </p:cNvPr>
          <p:cNvSpPr>
            <a:spLocks noGrp="1"/>
          </p:cNvSpPr>
          <p:nvPr>
            <p:ph type="sldNum" sz="quarter" idx="12"/>
          </p:nvPr>
        </p:nvSpPr>
        <p:spPr>
          <a:xfrm>
            <a:off x="8805333" y="6356350"/>
            <a:ext cx="2743200" cy="365125"/>
          </a:xfrm>
        </p:spPr>
        <p:txBody>
          <a:bodyPr>
            <a:normAutofit/>
          </a:bodyPr>
          <a:lstStyle/>
          <a:p>
            <a:pPr>
              <a:spcAft>
                <a:spcPts val="600"/>
              </a:spcAft>
            </a:pPr>
            <a:fld id="{8967D654-9F61-43EA-8344-FB63D58665B5}" type="slidenum">
              <a:rPr lang="ko-KR" altLang="en-US" smtClean="0"/>
              <a:pPr>
                <a:spcAft>
                  <a:spcPts val="600"/>
                </a:spcAft>
              </a:pPr>
              <a:t>56</a:t>
            </a:fld>
            <a:endParaRPr lang="ko-KR" altLang="en-US"/>
          </a:p>
        </p:txBody>
      </p:sp>
    </p:spTree>
    <p:extLst>
      <p:ext uri="{BB962C8B-B14F-4D97-AF65-F5344CB8AC3E}">
        <p14:creationId xmlns:p14="http://schemas.microsoft.com/office/powerpoint/2010/main" val="2532166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8944F10C-5476-A7F8-5B56-D7070CA6B249}"/>
              </a:ext>
            </a:extLst>
          </p:cNvPr>
          <p:cNvSpPr/>
          <p:nvPr/>
        </p:nvSpPr>
        <p:spPr>
          <a:xfrm>
            <a:off x="123018" y="1461495"/>
            <a:ext cx="11908640" cy="5238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57</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854075" y="67375"/>
            <a:ext cx="10499725" cy="1355724"/>
          </a:xfrm>
        </p:spPr>
        <p:txBody>
          <a:bodyPr>
            <a:normAutofit fontScale="90000"/>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Pre</a:t>
            </a:r>
            <a:r>
              <a:rPr lang="en-US" altLang="ko-KR" dirty="0">
                <a:cs typeface="Biome Light" panose="020B0303030204020804" pitchFamily="34" charset="0"/>
              </a:rPr>
              <a:t>-Trai</a:t>
            </a:r>
            <a:r>
              <a:rPr lang="en-US" altLang="ko-KR" sz="4400"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ning</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a:t>
            </a:r>
            <a:r>
              <a:rPr lang="en-US" altLang="ko-KR" sz="4400" b="1"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Unicoder</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-VL</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dirty="0">
                <a:cs typeface="Biome Light" panose="020B0303030204020804" pitchFamily="34" charset="0"/>
              </a:rPr>
              <a:t>A </a:t>
            </a:r>
            <a:r>
              <a:rPr lang="en-US" altLang="ko-KR" sz="3100" dirty="0">
                <a:solidFill>
                  <a:srgbClr val="002060"/>
                </a:solidFill>
                <a:cs typeface="Biome Light" panose="020B0303030204020804" pitchFamily="34" charset="0"/>
              </a:rPr>
              <a:t>Uni</a:t>
            </a:r>
            <a:r>
              <a:rPr lang="en-US" altLang="ko-KR" sz="3100" dirty="0">
                <a:cs typeface="Biome Light" panose="020B0303030204020804" pitchFamily="34" charset="0"/>
              </a:rPr>
              <a:t>versal En</a:t>
            </a:r>
            <a:r>
              <a:rPr lang="en-US" altLang="ko-KR" sz="3100" dirty="0">
                <a:solidFill>
                  <a:srgbClr val="002060"/>
                </a:solidFill>
                <a:cs typeface="Biome Light" panose="020B0303030204020804" pitchFamily="34" charset="0"/>
              </a:rPr>
              <a:t>coder</a:t>
            </a:r>
            <a:r>
              <a:rPr lang="en-US" altLang="ko-KR" sz="3100" dirty="0">
                <a:cs typeface="Biome Light" panose="020B0303030204020804" pitchFamily="34" charset="0"/>
              </a:rPr>
              <a:t> for </a:t>
            </a:r>
            <a:r>
              <a:rPr lang="en-US" altLang="ko-KR" sz="3100" dirty="0">
                <a:solidFill>
                  <a:srgbClr val="002060"/>
                </a:solidFill>
                <a:cs typeface="Biome Light" panose="020B0303030204020804" pitchFamily="34" charset="0"/>
              </a:rPr>
              <a:t>V</a:t>
            </a:r>
            <a:r>
              <a:rPr lang="en-US" altLang="ko-KR" sz="3100" dirty="0">
                <a:cs typeface="Biome Light" panose="020B0303030204020804" pitchFamily="34" charset="0"/>
              </a:rPr>
              <a:t>ision and</a:t>
            </a:r>
            <a:br>
              <a:rPr lang="en-US" altLang="ko-KR" sz="3100" dirty="0">
                <a:cs typeface="Biome Light" panose="020B0303030204020804" pitchFamily="34" charset="0"/>
              </a:rPr>
            </a:br>
            <a:r>
              <a:rPr lang="en-US" altLang="ko-KR" sz="3100" dirty="0">
                <a:solidFill>
                  <a:srgbClr val="002060"/>
                </a:solidFill>
                <a:cs typeface="Biome Light" panose="020B0303030204020804" pitchFamily="34" charset="0"/>
              </a:rPr>
              <a:t>L</a:t>
            </a:r>
            <a:r>
              <a:rPr lang="en-US" altLang="ko-KR" sz="3100" dirty="0">
                <a:cs typeface="Biome Light" panose="020B0303030204020804" pitchFamily="34" charset="0"/>
              </a:rPr>
              <a:t>anguage by Cross-modal </a:t>
            </a:r>
            <a:r>
              <a:rPr lang="en-US" altLang="ko-KR" sz="3100" b="1" dirty="0">
                <a:cs typeface="Biome Light" panose="020B0303030204020804" pitchFamily="34" charset="0"/>
              </a:rPr>
              <a:t>Pre-training</a:t>
            </a:r>
            <a:endParaRPr lang="ko-KR" altLang="en-US" b="1" dirty="0">
              <a:cs typeface="Biome Light" panose="020B0303030204020804" pitchFamily="34" charset="0"/>
            </a:endParaRPr>
          </a:p>
        </p:txBody>
      </p:sp>
      <p:pic>
        <p:nvPicPr>
          <p:cNvPr id="4" name="그림 3">
            <a:extLst>
              <a:ext uri="{FF2B5EF4-FFF2-40B4-BE49-F238E27FC236}">
                <a16:creationId xmlns:a16="http://schemas.microsoft.com/office/drawing/2014/main" id="{C968F259-B836-30AB-9083-5C1EB419F90C}"/>
              </a:ext>
            </a:extLst>
          </p:cNvPr>
          <p:cNvPicPr>
            <a:picLocks noChangeAspect="1"/>
          </p:cNvPicPr>
          <p:nvPr/>
        </p:nvPicPr>
        <p:blipFill rotWithShape="1">
          <a:blip r:embed="rId2"/>
          <a:srcRect t="6243"/>
          <a:stretch/>
        </p:blipFill>
        <p:spPr>
          <a:xfrm>
            <a:off x="123018" y="1513318"/>
            <a:ext cx="8906933" cy="3876276"/>
          </a:xfrm>
          <a:prstGeom prst="rect">
            <a:avLst/>
          </a:prstGeom>
        </p:spPr>
      </p:pic>
      <p:sp>
        <p:nvSpPr>
          <p:cNvPr id="11" name="TextBox 10">
            <a:extLst>
              <a:ext uri="{FF2B5EF4-FFF2-40B4-BE49-F238E27FC236}">
                <a16:creationId xmlns:a16="http://schemas.microsoft.com/office/drawing/2014/main" id="{0531C021-556D-9BA8-7A00-D19C4C43C096}"/>
              </a:ext>
            </a:extLst>
          </p:cNvPr>
          <p:cNvSpPr txBox="1"/>
          <p:nvPr/>
        </p:nvSpPr>
        <p:spPr>
          <a:xfrm>
            <a:off x="7085920" y="3131796"/>
            <a:ext cx="3065785" cy="276999"/>
          </a:xfrm>
          <a:prstGeom prst="rect">
            <a:avLst/>
          </a:prstGeom>
          <a:noFill/>
        </p:spPr>
        <p:txBody>
          <a:bodyPr wrap="square">
            <a:spAutoFit/>
          </a:bodyPr>
          <a:lstStyle/>
          <a:p>
            <a:r>
              <a:rPr lang="en-US" altLang="ko-KR" sz="1200" b="1" dirty="0"/>
              <a:t>Self attention : cross modality </a:t>
            </a:r>
            <a:r>
              <a:rPr lang="ko-KR" altLang="en-US" sz="1200" b="1" dirty="0"/>
              <a:t>를 학습</a:t>
            </a:r>
          </a:p>
        </p:txBody>
      </p:sp>
      <p:sp>
        <p:nvSpPr>
          <p:cNvPr id="16" name="직사각형 15">
            <a:extLst>
              <a:ext uri="{FF2B5EF4-FFF2-40B4-BE49-F238E27FC236}">
                <a16:creationId xmlns:a16="http://schemas.microsoft.com/office/drawing/2014/main" id="{065D41BF-1E81-4EEC-DE91-63EDF55D76D0}"/>
              </a:ext>
            </a:extLst>
          </p:cNvPr>
          <p:cNvSpPr/>
          <p:nvPr/>
        </p:nvSpPr>
        <p:spPr>
          <a:xfrm>
            <a:off x="6270170" y="3408794"/>
            <a:ext cx="2528596" cy="1929517"/>
          </a:xfrm>
          <a:prstGeom prst="rect">
            <a:avLst/>
          </a:prstGeom>
          <a:noFill/>
          <a:ln w="2857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9D5EA67B-5872-EF3E-E610-BBDED86DBEE0}"/>
              </a:ext>
            </a:extLst>
          </p:cNvPr>
          <p:cNvPicPr>
            <a:picLocks noChangeAspect="1"/>
          </p:cNvPicPr>
          <p:nvPr/>
        </p:nvPicPr>
        <p:blipFill>
          <a:blip r:embed="rId3"/>
          <a:stretch>
            <a:fillRect/>
          </a:stretch>
        </p:blipFill>
        <p:spPr>
          <a:xfrm>
            <a:off x="6908958" y="5353199"/>
            <a:ext cx="3242747" cy="271432"/>
          </a:xfrm>
          <a:prstGeom prst="rect">
            <a:avLst/>
          </a:prstGeom>
        </p:spPr>
      </p:pic>
      <p:sp>
        <p:nvSpPr>
          <p:cNvPr id="17" name="TextBox 16">
            <a:extLst>
              <a:ext uri="{FF2B5EF4-FFF2-40B4-BE49-F238E27FC236}">
                <a16:creationId xmlns:a16="http://schemas.microsoft.com/office/drawing/2014/main" id="{0D06DBB1-7A3F-7E4F-CA8A-3D66B559AF2C}"/>
              </a:ext>
            </a:extLst>
          </p:cNvPr>
          <p:cNvSpPr txBox="1"/>
          <p:nvPr/>
        </p:nvSpPr>
        <p:spPr>
          <a:xfrm>
            <a:off x="9002716" y="1784421"/>
            <a:ext cx="2978422" cy="1015663"/>
          </a:xfrm>
          <a:prstGeom prst="rect">
            <a:avLst/>
          </a:prstGeom>
          <a:noFill/>
        </p:spPr>
        <p:txBody>
          <a:bodyPr wrap="square">
            <a:spAutoFit/>
          </a:bodyPr>
          <a:lstStyle/>
          <a:p>
            <a:r>
              <a:rPr lang="en-US" altLang="ko-KR" sz="1200" dirty="0"/>
              <a:t>•MLM (Masked Language Modeling)</a:t>
            </a:r>
          </a:p>
          <a:p>
            <a:r>
              <a:rPr lang="en-US" altLang="ko-KR" sz="1200" dirty="0"/>
              <a:t>•MOC (Masked Object Classification)</a:t>
            </a:r>
          </a:p>
          <a:p>
            <a:r>
              <a:rPr lang="en-US" altLang="ko-KR" sz="1200" dirty="0"/>
              <a:t>•VLM (Visual Language Matching)</a:t>
            </a:r>
          </a:p>
          <a:p>
            <a:r>
              <a:rPr lang="en-US" altLang="ko-KR" sz="1200" dirty="0"/>
              <a:t>MLM, MOC </a:t>
            </a:r>
            <a:r>
              <a:rPr lang="ko-KR" altLang="en-US" sz="1200" dirty="0"/>
              <a:t>는 </a:t>
            </a:r>
            <a:r>
              <a:rPr lang="en-US" altLang="ko-KR" sz="1200" dirty="0"/>
              <a:t>positive pair </a:t>
            </a:r>
            <a:r>
              <a:rPr lang="ko-KR" altLang="en-US" sz="1200" dirty="0"/>
              <a:t>로만 학습하고 </a:t>
            </a:r>
            <a:r>
              <a:rPr lang="en-US" altLang="ko-KR" sz="1200" dirty="0"/>
              <a:t>, VLM </a:t>
            </a:r>
            <a:r>
              <a:rPr lang="ko-KR" altLang="en-US" sz="1200" dirty="0"/>
              <a:t>은 </a:t>
            </a:r>
            <a:r>
              <a:rPr lang="en-US" altLang="ko-KR" sz="1200" dirty="0"/>
              <a:t>negative pair </a:t>
            </a:r>
            <a:r>
              <a:rPr lang="ko-KR" altLang="en-US" sz="1200" dirty="0"/>
              <a:t>도 사용</a:t>
            </a:r>
          </a:p>
        </p:txBody>
      </p:sp>
      <p:sp>
        <p:nvSpPr>
          <p:cNvPr id="18" name="직사각형 17">
            <a:extLst>
              <a:ext uri="{FF2B5EF4-FFF2-40B4-BE49-F238E27FC236}">
                <a16:creationId xmlns:a16="http://schemas.microsoft.com/office/drawing/2014/main" id="{87A67280-FA85-1B7C-AEC5-4D7952BF10A6}"/>
              </a:ext>
            </a:extLst>
          </p:cNvPr>
          <p:cNvSpPr/>
          <p:nvPr/>
        </p:nvSpPr>
        <p:spPr>
          <a:xfrm>
            <a:off x="160342" y="1537577"/>
            <a:ext cx="5992228" cy="3800735"/>
          </a:xfrm>
          <a:prstGeom prst="rect">
            <a:avLst/>
          </a:prstGeom>
          <a:noFill/>
          <a:ln w="2857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C525506B-F93D-39E3-59DC-4D18E733F7EF}"/>
              </a:ext>
            </a:extLst>
          </p:cNvPr>
          <p:cNvPicPr>
            <a:picLocks noChangeAspect="1"/>
          </p:cNvPicPr>
          <p:nvPr/>
        </p:nvPicPr>
        <p:blipFill>
          <a:blip r:embed="rId4"/>
          <a:stretch>
            <a:fillRect/>
          </a:stretch>
        </p:blipFill>
        <p:spPr>
          <a:xfrm>
            <a:off x="314798" y="5376708"/>
            <a:ext cx="3612271" cy="342310"/>
          </a:xfrm>
          <a:prstGeom prst="rect">
            <a:avLst/>
          </a:prstGeom>
        </p:spPr>
      </p:pic>
      <p:pic>
        <p:nvPicPr>
          <p:cNvPr id="26" name="그림 25">
            <a:extLst>
              <a:ext uri="{FF2B5EF4-FFF2-40B4-BE49-F238E27FC236}">
                <a16:creationId xmlns:a16="http://schemas.microsoft.com/office/drawing/2014/main" id="{C11F07A7-1B8E-F129-6759-3D3C95622E80}"/>
              </a:ext>
            </a:extLst>
          </p:cNvPr>
          <p:cNvPicPr>
            <a:picLocks noChangeAspect="1"/>
          </p:cNvPicPr>
          <p:nvPr/>
        </p:nvPicPr>
        <p:blipFill>
          <a:blip r:embed="rId5"/>
          <a:stretch>
            <a:fillRect/>
          </a:stretch>
        </p:blipFill>
        <p:spPr>
          <a:xfrm>
            <a:off x="312751" y="5661782"/>
            <a:ext cx="4333470" cy="177831"/>
          </a:xfrm>
          <a:prstGeom prst="rect">
            <a:avLst/>
          </a:prstGeom>
        </p:spPr>
      </p:pic>
      <p:pic>
        <p:nvPicPr>
          <p:cNvPr id="24" name="그림 23">
            <a:extLst>
              <a:ext uri="{FF2B5EF4-FFF2-40B4-BE49-F238E27FC236}">
                <a16:creationId xmlns:a16="http://schemas.microsoft.com/office/drawing/2014/main" id="{C53EBE54-F5C5-B27E-8B81-7E4ACC70E3E5}"/>
              </a:ext>
            </a:extLst>
          </p:cNvPr>
          <p:cNvPicPr>
            <a:picLocks noChangeAspect="1"/>
          </p:cNvPicPr>
          <p:nvPr/>
        </p:nvPicPr>
        <p:blipFill>
          <a:blip r:embed="rId6"/>
          <a:stretch>
            <a:fillRect/>
          </a:stretch>
        </p:blipFill>
        <p:spPr>
          <a:xfrm>
            <a:off x="307485" y="5833856"/>
            <a:ext cx="4338735" cy="617036"/>
          </a:xfrm>
          <a:prstGeom prst="rect">
            <a:avLst/>
          </a:prstGeom>
        </p:spPr>
      </p:pic>
      <p:sp>
        <p:nvSpPr>
          <p:cNvPr id="28" name="직사각형 27">
            <a:extLst>
              <a:ext uri="{FF2B5EF4-FFF2-40B4-BE49-F238E27FC236}">
                <a16:creationId xmlns:a16="http://schemas.microsoft.com/office/drawing/2014/main" id="{D0C53C11-EBE9-6F07-C8D6-7F7991CB6CA5}"/>
              </a:ext>
            </a:extLst>
          </p:cNvPr>
          <p:cNvSpPr/>
          <p:nvPr/>
        </p:nvSpPr>
        <p:spPr>
          <a:xfrm>
            <a:off x="7595117" y="5014304"/>
            <a:ext cx="419878" cy="1881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82BC01A7-1631-EEBB-FF42-A5FCB20E34EC}"/>
              </a:ext>
            </a:extLst>
          </p:cNvPr>
          <p:cNvSpPr/>
          <p:nvPr/>
        </p:nvSpPr>
        <p:spPr>
          <a:xfrm>
            <a:off x="1738603" y="3997117"/>
            <a:ext cx="482082" cy="30816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그림 30">
            <a:extLst>
              <a:ext uri="{FF2B5EF4-FFF2-40B4-BE49-F238E27FC236}">
                <a16:creationId xmlns:a16="http://schemas.microsoft.com/office/drawing/2014/main" id="{409B89BC-984D-2CB1-EF3D-2109A5B009E9}"/>
              </a:ext>
            </a:extLst>
          </p:cNvPr>
          <p:cNvPicPr>
            <a:picLocks noChangeAspect="1"/>
          </p:cNvPicPr>
          <p:nvPr/>
        </p:nvPicPr>
        <p:blipFill>
          <a:blip r:embed="rId7"/>
          <a:stretch>
            <a:fillRect/>
          </a:stretch>
        </p:blipFill>
        <p:spPr>
          <a:xfrm>
            <a:off x="5382130" y="5639519"/>
            <a:ext cx="4791866" cy="305695"/>
          </a:xfrm>
          <a:prstGeom prst="rect">
            <a:avLst/>
          </a:prstGeom>
        </p:spPr>
      </p:pic>
      <p:pic>
        <p:nvPicPr>
          <p:cNvPr id="33" name="그림 32">
            <a:extLst>
              <a:ext uri="{FF2B5EF4-FFF2-40B4-BE49-F238E27FC236}">
                <a16:creationId xmlns:a16="http://schemas.microsoft.com/office/drawing/2014/main" id="{254EE585-0FD6-FEC5-222E-98911157AF95}"/>
              </a:ext>
            </a:extLst>
          </p:cNvPr>
          <p:cNvPicPr>
            <a:picLocks noChangeAspect="1"/>
          </p:cNvPicPr>
          <p:nvPr/>
        </p:nvPicPr>
        <p:blipFill>
          <a:blip r:embed="rId8"/>
          <a:stretch>
            <a:fillRect/>
          </a:stretch>
        </p:blipFill>
        <p:spPr>
          <a:xfrm>
            <a:off x="5409122" y="5859699"/>
            <a:ext cx="4990867" cy="840336"/>
          </a:xfrm>
          <a:prstGeom prst="rect">
            <a:avLst/>
          </a:prstGeom>
        </p:spPr>
      </p:pic>
      <p:pic>
        <p:nvPicPr>
          <p:cNvPr id="35" name="그림 34">
            <a:extLst>
              <a:ext uri="{FF2B5EF4-FFF2-40B4-BE49-F238E27FC236}">
                <a16:creationId xmlns:a16="http://schemas.microsoft.com/office/drawing/2014/main" id="{E0DEB8CE-E8C4-103B-200B-F44D89E7F131}"/>
              </a:ext>
            </a:extLst>
          </p:cNvPr>
          <p:cNvPicPr>
            <a:picLocks noChangeAspect="1"/>
          </p:cNvPicPr>
          <p:nvPr/>
        </p:nvPicPr>
        <p:blipFill>
          <a:blip r:embed="rId9"/>
          <a:stretch>
            <a:fillRect/>
          </a:stretch>
        </p:blipFill>
        <p:spPr>
          <a:xfrm>
            <a:off x="8846058" y="1524045"/>
            <a:ext cx="3141778" cy="292191"/>
          </a:xfrm>
          <a:prstGeom prst="rect">
            <a:avLst/>
          </a:prstGeom>
        </p:spPr>
      </p:pic>
      <p:pic>
        <p:nvPicPr>
          <p:cNvPr id="7" name="그림 6">
            <a:extLst>
              <a:ext uri="{FF2B5EF4-FFF2-40B4-BE49-F238E27FC236}">
                <a16:creationId xmlns:a16="http://schemas.microsoft.com/office/drawing/2014/main" id="{6400581A-8A28-C7EC-6AF7-40A63A766D32}"/>
              </a:ext>
            </a:extLst>
          </p:cNvPr>
          <p:cNvPicPr>
            <a:picLocks noChangeAspect="1"/>
          </p:cNvPicPr>
          <p:nvPr/>
        </p:nvPicPr>
        <p:blipFill>
          <a:blip r:embed="rId10"/>
          <a:stretch>
            <a:fillRect/>
          </a:stretch>
        </p:blipFill>
        <p:spPr>
          <a:xfrm>
            <a:off x="8850850" y="3413840"/>
            <a:ext cx="3104954" cy="1403113"/>
          </a:xfrm>
          <a:prstGeom prst="rect">
            <a:avLst/>
          </a:prstGeom>
        </p:spPr>
      </p:pic>
      <p:pic>
        <p:nvPicPr>
          <p:cNvPr id="37" name="그림 36">
            <a:extLst>
              <a:ext uri="{FF2B5EF4-FFF2-40B4-BE49-F238E27FC236}">
                <a16:creationId xmlns:a16="http://schemas.microsoft.com/office/drawing/2014/main" id="{4ACBE501-E9C1-C99B-D154-C5227F4EB565}"/>
              </a:ext>
            </a:extLst>
          </p:cNvPr>
          <p:cNvPicPr>
            <a:picLocks noChangeAspect="1"/>
          </p:cNvPicPr>
          <p:nvPr/>
        </p:nvPicPr>
        <p:blipFill>
          <a:blip r:embed="rId11"/>
          <a:stretch>
            <a:fillRect/>
          </a:stretch>
        </p:blipFill>
        <p:spPr>
          <a:xfrm>
            <a:off x="9509008" y="666814"/>
            <a:ext cx="2522650" cy="747141"/>
          </a:xfrm>
          <a:prstGeom prst="rect">
            <a:avLst/>
          </a:prstGeom>
        </p:spPr>
      </p:pic>
    </p:spTree>
    <p:extLst>
      <p:ext uri="{BB962C8B-B14F-4D97-AF65-F5344CB8AC3E}">
        <p14:creationId xmlns:p14="http://schemas.microsoft.com/office/powerpoint/2010/main" val="403058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2CFD2A9-9568-A531-9C65-4D5E03069955}"/>
              </a:ext>
            </a:extLst>
          </p:cNvPr>
          <p:cNvSpPr/>
          <p:nvPr/>
        </p:nvSpPr>
        <p:spPr>
          <a:xfrm>
            <a:off x="497666" y="1680449"/>
            <a:ext cx="11448968" cy="4616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58</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846137" y="0"/>
            <a:ext cx="10499725" cy="1355724"/>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Pre-Training: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DALL-E</a:t>
            </a:r>
            <a:endParaRPr lang="ko-KR" altLang="en-US" dirty="0">
              <a:solidFill>
                <a:srgbClr val="002060"/>
              </a:solidFill>
            </a:endParaRPr>
          </a:p>
        </p:txBody>
      </p:sp>
      <p:sp>
        <p:nvSpPr>
          <p:cNvPr id="7" name="TextBox 6">
            <a:extLst>
              <a:ext uri="{FF2B5EF4-FFF2-40B4-BE49-F238E27FC236}">
                <a16:creationId xmlns:a16="http://schemas.microsoft.com/office/drawing/2014/main" id="{BA99277C-9C85-3CEE-BDAE-E302EED067CD}"/>
              </a:ext>
            </a:extLst>
          </p:cNvPr>
          <p:cNvSpPr txBox="1"/>
          <p:nvPr/>
        </p:nvSpPr>
        <p:spPr>
          <a:xfrm>
            <a:off x="846137" y="1220963"/>
            <a:ext cx="10868025" cy="261610"/>
          </a:xfrm>
          <a:prstGeom prst="rect">
            <a:avLst/>
          </a:prstGeom>
          <a:noFill/>
        </p:spPr>
        <p:txBody>
          <a:bodyPr wrap="square">
            <a:spAutoFit/>
          </a:bodyPr>
          <a:lstStyle/>
          <a:p>
            <a:r>
              <a:rPr lang="en-US" altLang="ko-KR" sz="1100" dirty="0"/>
              <a:t>DALL-E</a:t>
            </a:r>
            <a:r>
              <a:rPr lang="ko-KR" altLang="en-US" sz="1100" dirty="0"/>
              <a:t>라는 이름은 초현실주의 화가 살바도르 달리</a:t>
            </a:r>
            <a:r>
              <a:rPr lang="en-US" altLang="ko-KR" sz="1100" dirty="0"/>
              <a:t>(Salvador Dali)</a:t>
            </a:r>
            <a:r>
              <a:rPr lang="ko-KR" altLang="en-US" sz="1100" dirty="0"/>
              <a:t>와 로봇 애니메이션 속 로봇 캐릭터 윌</a:t>
            </a:r>
            <a:r>
              <a:rPr lang="en-US" altLang="ko-KR" sz="1100" dirty="0"/>
              <a:t>-E(WALL-E)</a:t>
            </a:r>
            <a:r>
              <a:rPr lang="ko-KR" altLang="en-US" sz="1100" dirty="0"/>
              <a:t>에서 영감을 받아 이름을 </a:t>
            </a:r>
            <a:r>
              <a:rPr lang="en-US" altLang="ko-KR" sz="1100" dirty="0"/>
              <a:t>DALL-E</a:t>
            </a:r>
            <a:r>
              <a:rPr lang="ko-KR" altLang="en-US" sz="1100" dirty="0"/>
              <a:t>라고 지었다고 합니다</a:t>
            </a:r>
            <a:r>
              <a:rPr lang="en-US" altLang="ko-KR" sz="1100" dirty="0"/>
              <a:t>.</a:t>
            </a:r>
            <a:endParaRPr lang="ko-KR" altLang="en-US" sz="1100" dirty="0"/>
          </a:p>
        </p:txBody>
      </p:sp>
      <p:sp>
        <p:nvSpPr>
          <p:cNvPr id="13" name="TextBox 12">
            <a:extLst>
              <a:ext uri="{FF2B5EF4-FFF2-40B4-BE49-F238E27FC236}">
                <a16:creationId xmlns:a16="http://schemas.microsoft.com/office/drawing/2014/main" id="{129BF414-5261-7169-1D8D-28D89A7A1FC3}"/>
              </a:ext>
            </a:extLst>
          </p:cNvPr>
          <p:cNvSpPr txBox="1"/>
          <p:nvPr/>
        </p:nvSpPr>
        <p:spPr>
          <a:xfrm>
            <a:off x="4303774" y="932216"/>
            <a:ext cx="3527298" cy="369332"/>
          </a:xfrm>
          <a:prstGeom prst="rect">
            <a:avLst/>
          </a:prstGeom>
          <a:noFill/>
        </p:spPr>
        <p:txBody>
          <a:bodyPr wrap="square">
            <a:spAutoFit/>
          </a:bodyPr>
          <a:lstStyle/>
          <a:p>
            <a:r>
              <a:rPr lang="en-US" altLang="ko-KR" sz="1800" b="0" i="0" u="none" strike="noStrike" baseline="0" dirty="0">
                <a:solidFill>
                  <a:srgbClr val="000000"/>
                </a:solidFill>
                <a:latin typeface="1"/>
              </a:rPr>
              <a:t>Zero-Shot Text-to-Image Generation</a:t>
            </a:r>
            <a:endParaRPr lang="ko-KR" altLang="en-US" dirty="0"/>
          </a:p>
        </p:txBody>
      </p:sp>
      <p:sp>
        <p:nvSpPr>
          <p:cNvPr id="14" name="TextBox 13">
            <a:extLst>
              <a:ext uri="{FF2B5EF4-FFF2-40B4-BE49-F238E27FC236}">
                <a16:creationId xmlns:a16="http://schemas.microsoft.com/office/drawing/2014/main" id="{BECEA717-3A4C-2221-6F0F-286A3EBBE9AC}"/>
              </a:ext>
            </a:extLst>
          </p:cNvPr>
          <p:cNvSpPr txBox="1"/>
          <p:nvPr/>
        </p:nvSpPr>
        <p:spPr>
          <a:xfrm>
            <a:off x="497666" y="1699527"/>
            <a:ext cx="11448968" cy="1754326"/>
          </a:xfrm>
          <a:prstGeom prst="rect">
            <a:avLst/>
          </a:prstGeom>
          <a:noFill/>
        </p:spPr>
        <p:txBody>
          <a:bodyPr wrap="none" rtlCol="0">
            <a:spAutoFit/>
          </a:bodyPr>
          <a:lstStyle/>
          <a:p>
            <a:r>
              <a:rPr lang="en-US" altLang="ko-KR" dirty="0"/>
              <a:t>- Transformer </a:t>
            </a:r>
            <a:r>
              <a:rPr lang="ko-KR" altLang="en-US" dirty="0"/>
              <a:t>기반 </a:t>
            </a:r>
            <a:r>
              <a:rPr lang="en-US" altLang="ko-KR" dirty="0"/>
              <a:t>language model: </a:t>
            </a:r>
            <a:r>
              <a:rPr lang="en-US" altLang="ko-KR" b="1" dirty="0"/>
              <a:t>text to image generation</a:t>
            </a:r>
            <a:r>
              <a:rPr lang="en-US" altLang="ko-KR" dirty="0"/>
              <a:t> process </a:t>
            </a:r>
            <a:r>
              <a:rPr lang="ko-KR" altLang="en-US" dirty="0"/>
              <a:t>를 </a:t>
            </a:r>
            <a:r>
              <a:rPr lang="en-US" altLang="ko-KR" dirty="0"/>
              <a:t>autoregressively train</a:t>
            </a:r>
          </a:p>
          <a:p>
            <a:r>
              <a:rPr lang="en-US" altLang="ko-KR" dirty="0"/>
              <a:t>- GPT 3 </a:t>
            </a:r>
            <a:r>
              <a:rPr lang="ko-KR" altLang="en-US" dirty="0"/>
              <a:t>와 유사한 형태로 </a:t>
            </a:r>
            <a:r>
              <a:rPr lang="en-US" altLang="ko-KR" dirty="0"/>
              <a:t>, Text, Image tokens </a:t>
            </a:r>
            <a:r>
              <a:rPr lang="ko-KR" altLang="en-US" dirty="0"/>
              <a:t>를 </a:t>
            </a:r>
            <a:r>
              <a:rPr lang="en-US" altLang="ko-KR" b="1" dirty="0"/>
              <a:t>single stream </a:t>
            </a:r>
            <a:r>
              <a:rPr lang="ko-KR" altLang="en-US" dirty="0"/>
              <a:t>으로 학습</a:t>
            </a:r>
            <a:endParaRPr lang="en-US" altLang="ko-KR" dirty="0"/>
          </a:p>
          <a:p>
            <a:r>
              <a:rPr lang="en-US" altLang="ko-KR" dirty="0"/>
              <a:t>-</a:t>
            </a:r>
            <a:r>
              <a:rPr lang="ko-KR" altLang="en-US" dirty="0"/>
              <a:t> 이미지 𝑥</a:t>
            </a:r>
            <a:r>
              <a:rPr lang="en-US" altLang="ko-KR" dirty="0"/>
              <a:t>,</a:t>
            </a:r>
            <a:r>
              <a:rPr lang="ko-KR" altLang="en-US" dirty="0"/>
              <a:t>텍스트 𝑦</a:t>
            </a:r>
            <a:r>
              <a:rPr lang="en-US" altLang="ko-KR" dirty="0"/>
              <a:t>, </a:t>
            </a:r>
            <a:r>
              <a:rPr lang="ko-KR" altLang="en-US" dirty="0"/>
              <a:t>인코딩 된 이미지 </a:t>
            </a:r>
            <a:r>
              <a:rPr lang="en-US" altLang="ko-KR" dirty="0"/>
              <a:t>token </a:t>
            </a:r>
            <a:r>
              <a:rPr lang="ko-KR" altLang="en-US" dirty="0"/>
              <a:t>𝑧의 </a:t>
            </a:r>
            <a:r>
              <a:rPr lang="en-US" altLang="ko-KR" b="1" dirty="0"/>
              <a:t>joint probability distribution</a:t>
            </a:r>
            <a:endParaRPr lang="ko-KR" altLang="en-US" b="1" dirty="0"/>
          </a:p>
          <a:p>
            <a:r>
              <a:rPr lang="en-US" altLang="ko-KR" dirty="0"/>
              <a:t>-</a:t>
            </a:r>
            <a:r>
              <a:rPr lang="ko-KR" altLang="en-US" dirty="0"/>
              <a:t> 학습 후 </a:t>
            </a:r>
            <a:r>
              <a:rPr lang="en-US" altLang="ko-KR" dirty="0"/>
              <a:t>MS COCO dataset </a:t>
            </a:r>
            <a:r>
              <a:rPr lang="ko-KR" altLang="en-US" dirty="0"/>
              <a:t>에 대해 </a:t>
            </a:r>
            <a:r>
              <a:rPr lang="en-US" altLang="ko-KR" b="1" dirty="0">
                <a:hlinkClick r:id="rId2" action="ppaction://hlinksldjump"/>
              </a:rPr>
              <a:t>Zero shot</a:t>
            </a:r>
            <a:r>
              <a:rPr lang="en-US" altLang="ko-KR" dirty="0"/>
              <a:t>(Training set</a:t>
            </a:r>
            <a:r>
              <a:rPr lang="ko-KR" altLang="en-US" dirty="0"/>
              <a:t>이 주어지지 않는</a:t>
            </a:r>
            <a:r>
              <a:rPr lang="en-US" altLang="ko-KR" dirty="0"/>
              <a:t> </a:t>
            </a:r>
            <a:r>
              <a:rPr lang="ko-KR" altLang="en-US" dirty="0"/>
              <a:t>상황</a:t>
            </a:r>
            <a:r>
              <a:rPr lang="en-US" altLang="ko-KR" dirty="0"/>
              <a:t>)</a:t>
            </a:r>
            <a:r>
              <a:rPr lang="ko-KR" altLang="en-US" dirty="0"/>
              <a:t>에서도 우수한 성능을 보임</a:t>
            </a:r>
          </a:p>
          <a:p>
            <a:r>
              <a:rPr lang="en-US" altLang="ko-KR" dirty="0"/>
              <a:t>- (GPT 170</a:t>
            </a:r>
            <a:r>
              <a:rPr lang="ko-KR" altLang="en-US" dirty="0"/>
              <a:t>억 개 대비</a:t>
            </a:r>
            <a:r>
              <a:rPr lang="en-US" altLang="ko-KR" dirty="0"/>
              <a:t>)120 </a:t>
            </a:r>
            <a:r>
              <a:rPr lang="ko-KR" altLang="en-US" dirty="0"/>
              <a:t>억 개의 </a:t>
            </a:r>
            <a:r>
              <a:rPr lang="en-US" altLang="ko-KR" dirty="0"/>
              <a:t>parameters </a:t>
            </a:r>
            <a:r>
              <a:rPr lang="ko-KR" altLang="en-US" dirty="0"/>
              <a:t>를 가지고 있으며 </a:t>
            </a:r>
            <a:r>
              <a:rPr lang="en-US" altLang="ko-KR" dirty="0"/>
              <a:t>, 2.5 </a:t>
            </a:r>
            <a:r>
              <a:rPr lang="ko-KR" altLang="en-US" dirty="0"/>
              <a:t>억 개의 </a:t>
            </a:r>
            <a:r>
              <a:rPr lang="en-US" altLang="ko-KR" dirty="0"/>
              <a:t>text image pairs </a:t>
            </a:r>
            <a:r>
              <a:rPr lang="ko-KR" altLang="en-US" dirty="0"/>
              <a:t>로 학습</a:t>
            </a:r>
            <a:endParaRPr lang="en-US" altLang="ko-KR" dirty="0"/>
          </a:p>
          <a:p>
            <a:r>
              <a:rPr lang="en-US" altLang="ko-KR" dirty="0"/>
              <a:t>- Text to image generation </a:t>
            </a:r>
            <a:r>
              <a:rPr lang="ko-KR" altLang="en-US" dirty="0"/>
              <a:t>은 </a:t>
            </a:r>
            <a:r>
              <a:rPr lang="en-US" altLang="ko-KR" dirty="0"/>
              <a:t>MS COCO, CUB 200 </a:t>
            </a:r>
            <a:r>
              <a:rPr lang="ko-KR" altLang="en-US" dirty="0"/>
              <a:t>과 같은 </a:t>
            </a:r>
            <a:r>
              <a:rPr lang="ko-KR" altLang="en-US" u="sng" dirty="0"/>
              <a:t>상대적으로 소규모의 </a:t>
            </a:r>
            <a:r>
              <a:rPr lang="en-US" altLang="ko-KR" u="sng" dirty="0"/>
              <a:t>dataset </a:t>
            </a:r>
            <a:r>
              <a:rPr lang="ko-KR" altLang="en-US" u="sng" dirty="0"/>
              <a:t>을 사용</a:t>
            </a:r>
          </a:p>
        </p:txBody>
      </p:sp>
      <p:pic>
        <p:nvPicPr>
          <p:cNvPr id="20" name="그림 19">
            <a:extLst>
              <a:ext uri="{FF2B5EF4-FFF2-40B4-BE49-F238E27FC236}">
                <a16:creationId xmlns:a16="http://schemas.microsoft.com/office/drawing/2014/main" id="{4F1F7368-3996-62A1-99CF-3AE7E98D1410}"/>
              </a:ext>
            </a:extLst>
          </p:cNvPr>
          <p:cNvPicPr>
            <a:picLocks noChangeAspect="1"/>
          </p:cNvPicPr>
          <p:nvPr/>
        </p:nvPicPr>
        <p:blipFill>
          <a:blip r:embed="rId3"/>
          <a:stretch>
            <a:fillRect/>
          </a:stretch>
        </p:blipFill>
        <p:spPr>
          <a:xfrm>
            <a:off x="2281236" y="3568528"/>
            <a:ext cx="7572375" cy="2466975"/>
          </a:xfrm>
          <a:prstGeom prst="rect">
            <a:avLst/>
          </a:prstGeom>
        </p:spPr>
      </p:pic>
    </p:spTree>
    <p:extLst>
      <p:ext uri="{BB962C8B-B14F-4D97-AF65-F5344CB8AC3E}">
        <p14:creationId xmlns:p14="http://schemas.microsoft.com/office/powerpoint/2010/main" val="4118996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제목 4">
            <a:extLst>
              <a:ext uri="{FF2B5EF4-FFF2-40B4-BE49-F238E27FC236}">
                <a16:creationId xmlns:a16="http://schemas.microsoft.com/office/drawing/2014/main" id="{9D378CD0-2755-E098-1D43-36AAD70BA615}"/>
              </a:ext>
            </a:extLst>
          </p:cNvPr>
          <p:cNvSpPr>
            <a:spLocks noGrp="1"/>
          </p:cNvSpPr>
          <p:nvPr>
            <p:ph type="title"/>
          </p:nvPr>
        </p:nvSpPr>
        <p:spPr>
          <a:xfrm>
            <a:off x="777980" y="3443"/>
            <a:ext cx="10499725" cy="1124374"/>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Pre-Training: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DALL-E</a:t>
            </a:r>
            <a:endParaRPr lang="ko-KR" altLang="en-US" dirty="0">
              <a:solidFill>
                <a:srgbClr val="002060"/>
              </a:solidFill>
            </a:endParaRPr>
          </a:p>
        </p:txBody>
      </p:sp>
      <p:grpSp>
        <p:nvGrpSpPr>
          <p:cNvPr id="88" name="그룹 87">
            <a:extLst>
              <a:ext uri="{FF2B5EF4-FFF2-40B4-BE49-F238E27FC236}">
                <a16:creationId xmlns:a16="http://schemas.microsoft.com/office/drawing/2014/main" id="{6AD6D5B9-5950-A0B1-5EA7-2F56127FF958}"/>
              </a:ext>
            </a:extLst>
          </p:cNvPr>
          <p:cNvGrpSpPr/>
          <p:nvPr/>
        </p:nvGrpSpPr>
        <p:grpSpPr>
          <a:xfrm>
            <a:off x="227246" y="919499"/>
            <a:ext cx="11813116" cy="5734816"/>
            <a:chOff x="245534" y="965219"/>
            <a:chExt cx="11813116" cy="5734816"/>
          </a:xfrm>
        </p:grpSpPr>
        <p:sp>
          <p:nvSpPr>
            <p:cNvPr id="86" name="직사각형 85">
              <a:extLst>
                <a:ext uri="{FF2B5EF4-FFF2-40B4-BE49-F238E27FC236}">
                  <a16:creationId xmlns:a16="http://schemas.microsoft.com/office/drawing/2014/main" id="{F45C70AF-ADEB-E4BB-73C5-894899EB8F84}"/>
                </a:ext>
              </a:extLst>
            </p:cNvPr>
            <p:cNvSpPr/>
            <p:nvPr/>
          </p:nvSpPr>
          <p:spPr>
            <a:xfrm>
              <a:off x="245534" y="1493200"/>
              <a:ext cx="11813116" cy="520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7" name="그룹 86">
              <a:extLst>
                <a:ext uri="{FF2B5EF4-FFF2-40B4-BE49-F238E27FC236}">
                  <a16:creationId xmlns:a16="http://schemas.microsoft.com/office/drawing/2014/main" id="{FA1C48A6-C5F0-7881-27EA-7CAC04F127D9}"/>
                </a:ext>
              </a:extLst>
            </p:cNvPr>
            <p:cNvGrpSpPr/>
            <p:nvPr/>
          </p:nvGrpSpPr>
          <p:grpSpPr>
            <a:xfrm>
              <a:off x="357757" y="965219"/>
              <a:ext cx="11625285" cy="5661431"/>
              <a:chOff x="357757" y="965219"/>
              <a:chExt cx="11625285" cy="5661431"/>
            </a:xfrm>
          </p:grpSpPr>
          <p:sp>
            <p:nvSpPr>
              <p:cNvPr id="22" name="TextBox 21">
                <a:extLst>
                  <a:ext uri="{FF2B5EF4-FFF2-40B4-BE49-F238E27FC236}">
                    <a16:creationId xmlns:a16="http://schemas.microsoft.com/office/drawing/2014/main" id="{BDC8BDF6-4D0C-8DC5-7495-9DB012A0B9F0}"/>
                  </a:ext>
                </a:extLst>
              </p:cNvPr>
              <p:cNvSpPr txBox="1"/>
              <p:nvPr/>
            </p:nvSpPr>
            <p:spPr>
              <a:xfrm>
                <a:off x="1377091" y="965219"/>
                <a:ext cx="10120570" cy="461665"/>
              </a:xfrm>
              <a:prstGeom prst="rect">
                <a:avLst/>
              </a:prstGeom>
              <a:noFill/>
            </p:spPr>
            <p:txBody>
              <a:bodyPr wrap="square">
                <a:spAutoFit/>
              </a:bodyPr>
              <a:lstStyle/>
              <a:p>
                <a:r>
                  <a:rPr lang="en-US" altLang="ko-KR" sz="2400" b="1" i="0" u="none" strike="noStrike" baseline="0" dirty="0">
                    <a:solidFill>
                      <a:srgbClr val="000000"/>
                    </a:solidFill>
                    <a:latin typeface="1"/>
                  </a:rPr>
                  <a:t>ELBO</a:t>
                </a:r>
                <a:r>
                  <a:rPr lang="en-US" altLang="ko-KR" sz="1800" b="0" i="0" u="none" strike="noStrike" baseline="0" dirty="0">
                    <a:solidFill>
                      <a:srgbClr val="000000"/>
                    </a:solidFill>
                    <a:latin typeface="1"/>
                  </a:rPr>
                  <a:t>(</a:t>
                </a:r>
                <a:r>
                  <a:rPr lang="en-US" altLang="ko-KR" sz="1800" b="1" i="0" u="none" strike="noStrike" baseline="0" dirty="0">
                    <a:solidFill>
                      <a:srgbClr val="000000"/>
                    </a:solidFill>
                    <a:latin typeface="HCR Dotum" panose="02030504000101010101" pitchFamily="18" charset="-127"/>
                    <a:ea typeface="HCR Dotum" panose="02030504000101010101" pitchFamily="18" charset="-127"/>
                  </a:rPr>
                  <a:t>E</a:t>
                </a:r>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vidence of </a:t>
                </a:r>
                <a:r>
                  <a:rPr lang="en-US" altLang="ko-KR" sz="1800" b="1" i="0" u="none" strike="noStrike" baseline="0" dirty="0">
                    <a:solidFill>
                      <a:srgbClr val="000000"/>
                    </a:solidFill>
                    <a:latin typeface="HCR Dotum" panose="02030504000101010101" pitchFamily="18" charset="-127"/>
                    <a:ea typeface="HCR Dotum" panose="02030504000101010101" pitchFamily="18" charset="-127"/>
                  </a:rPr>
                  <a:t>L</a:t>
                </a:r>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ower </a:t>
                </a:r>
                <a:r>
                  <a:rPr lang="en-US" altLang="ko-KR" sz="1800" b="1" i="0" u="none" strike="noStrike" baseline="0" dirty="0">
                    <a:solidFill>
                      <a:srgbClr val="000000"/>
                    </a:solidFill>
                    <a:latin typeface="HCR Dotum" panose="02030504000101010101" pitchFamily="18" charset="-127"/>
                    <a:ea typeface="HCR Dotum" panose="02030504000101010101" pitchFamily="18" charset="-127"/>
                  </a:rPr>
                  <a:t>Bo</a:t>
                </a:r>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und, ELB)</a:t>
                </a:r>
                <a:r>
                  <a:rPr lang="en-US" altLang="ko-KR" dirty="0">
                    <a:solidFill>
                      <a:srgbClr val="000000"/>
                    </a:solidFill>
                    <a:latin typeface="1"/>
                  </a:rPr>
                  <a:t>: </a:t>
                </a:r>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Latent variable(z) model</a:t>
                </a:r>
                <a:r>
                  <a:rPr lang="ko-KR" altLang="en-US" sz="1800" b="0" i="0" u="none" strike="noStrike" baseline="0" dirty="0">
                    <a:solidFill>
                      <a:srgbClr val="000000"/>
                    </a:solidFill>
                    <a:latin typeface="HCR Dotum" panose="02030504000101010101" pitchFamily="18" charset="-127"/>
                    <a:ea typeface="HCR Dotum" panose="02030504000101010101" pitchFamily="18" charset="-127"/>
                  </a:rPr>
                  <a:t>에 </a:t>
                </a:r>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Bayes Theorem</a:t>
                </a:r>
                <a:r>
                  <a:rPr lang="ko-KR" altLang="en-US" sz="1800" b="0" i="0" u="none" strike="noStrike" baseline="0" dirty="0">
                    <a:solidFill>
                      <a:srgbClr val="000000"/>
                    </a:solidFill>
                    <a:latin typeface="HCR Dotum" panose="02030504000101010101" pitchFamily="18" charset="-127"/>
                    <a:ea typeface="HCR Dotum" panose="02030504000101010101" pitchFamily="18" charset="-127"/>
                  </a:rPr>
                  <a:t>을 적용</a:t>
                </a:r>
              </a:p>
            </p:txBody>
          </p:sp>
          <p:pic>
            <p:nvPicPr>
              <p:cNvPr id="24" name="그림 23">
                <a:extLst>
                  <a:ext uri="{FF2B5EF4-FFF2-40B4-BE49-F238E27FC236}">
                    <a16:creationId xmlns:a16="http://schemas.microsoft.com/office/drawing/2014/main" id="{340A2F6B-0F5C-B69B-6034-EE8337498E3D}"/>
                  </a:ext>
                </a:extLst>
              </p:cNvPr>
              <p:cNvPicPr>
                <a:picLocks noChangeAspect="1"/>
              </p:cNvPicPr>
              <p:nvPr/>
            </p:nvPicPr>
            <p:blipFill>
              <a:blip r:embed="rId2"/>
              <a:stretch>
                <a:fillRect/>
              </a:stretch>
            </p:blipFill>
            <p:spPr>
              <a:xfrm>
                <a:off x="819774" y="1682050"/>
                <a:ext cx="2763117" cy="953275"/>
              </a:xfrm>
              <a:prstGeom prst="rect">
                <a:avLst/>
              </a:prstGeom>
            </p:spPr>
          </p:pic>
          <p:pic>
            <p:nvPicPr>
              <p:cNvPr id="26" name="그림 25">
                <a:extLst>
                  <a:ext uri="{FF2B5EF4-FFF2-40B4-BE49-F238E27FC236}">
                    <a16:creationId xmlns:a16="http://schemas.microsoft.com/office/drawing/2014/main" id="{BA0D8E32-CFEF-D2B7-D1A3-1AE9518171B8}"/>
                  </a:ext>
                </a:extLst>
              </p:cNvPr>
              <p:cNvPicPr>
                <a:picLocks noChangeAspect="1"/>
              </p:cNvPicPr>
              <p:nvPr/>
            </p:nvPicPr>
            <p:blipFill>
              <a:blip r:embed="rId3"/>
              <a:stretch>
                <a:fillRect/>
              </a:stretch>
            </p:blipFill>
            <p:spPr>
              <a:xfrm>
                <a:off x="4064329" y="1682050"/>
                <a:ext cx="3624021" cy="953275"/>
              </a:xfrm>
              <a:prstGeom prst="rect">
                <a:avLst/>
              </a:prstGeom>
            </p:spPr>
          </p:pic>
          <p:sp>
            <p:nvSpPr>
              <p:cNvPr id="30" name="TextBox 29">
                <a:extLst>
                  <a:ext uri="{FF2B5EF4-FFF2-40B4-BE49-F238E27FC236}">
                    <a16:creationId xmlns:a16="http://schemas.microsoft.com/office/drawing/2014/main" id="{09B86BB2-85E3-DF8D-E2BD-1793850C2198}"/>
                  </a:ext>
                </a:extLst>
              </p:cNvPr>
              <p:cNvSpPr txBox="1"/>
              <p:nvPr/>
            </p:nvSpPr>
            <p:spPr>
              <a:xfrm>
                <a:off x="357757" y="2312159"/>
                <a:ext cx="2488949" cy="646331"/>
              </a:xfrm>
              <a:prstGeom prst="rect">
                <a:avLst/>
              </a:prstGeom>
              <a:noFill/>
            </p:spPr>
            <p:txBody>
              <a:bodyPr wrap="square">
                <a:spAutoFit/>
              </a:bodyPr>
              <a:lstStyle/>
              <a:p>
                <a:r>
                  <a:rPr lang="en-US" altLang="ko-KR" b="0" i="0" u="none" strike="noStrike" baseline="0" dirty="0">
                    <a:solidFill>
                      <a:srgbClr val="000000"/>
                    </a:solidFill>
                    <a:latin typeface="HCR Dotum" panose="02030504000101010101" pitchFamily="18" charset="-127"/>
                    <a:ea typeface="HCR Dotum" panose="02030504000101010101" pitchFamily="18" charset="-127"/>
                  </a:rPr>
                  <a:t>Posterior probability(</a:t>
                </a:r>
                <a:r>
                  <a:rPr lang="ko-KR" altLang="en-US" b="0" i="0" u="none" strike="noStrike" baseline="0" dirty="0">
                    <a:solidFill>
                      <a:srgbClr val="000000"/>
                    </a:solidFill>
                    <a:latin typeface="HCR Dotum" panose="02030504000101010101" pitchFamily="18" charset="-127"/>
                    <a:ea typeface="HCR Dotum" panose="02030504000101010101" pitchFamily="18" charset="-127"/>
                  </a:rPr>
                  <a:t>사후 확률</a:t>
                </a:r>
                <a:r>
                  <a:rPr lang="en-US" altLang="ko-KR" b="0" i="0" u="none" strike="noStrike" baseline="0" dirty="0">
                    <a:solidFill>
                      <a:srgbClr val="000000"/>
                    </a:solidFill>
                    <a:latin typeface="HCR Dotum" panose="02030504000101010101" pitchFamily="18" charset="-127"/>
                    <a:ea typeface="HCR Dotum" panose="02030504000101010101" pitchFamily="18" charset="-127"/>
                  </a:rPr>
                  <a:t>)</a:t>
                </a:r>
              </a:p>
            </p:txBody>
          </p:sp>
          <p:sp>
            <p:nvSpPr>
              <p:cNvPr id="34" name="TextBox 33">
                <a:extLst>
                  <a:ext uri="{FF2B5EF4-FFF2-40B4-BE49-F238E27FC236}">
                    <a16:creationId xmlns:a16="http://schemas.microsoft.com/office/drawing/2014/main" id="{0923FFC2-0B63-A8DE-8202-01C09BAA8144}"/>
                  </a:ext>
                </a:extLst>
              </p:cNvPr>
              <p:cNvSpPr txBox="1"/>
              <p:nvPr/>
            </p:nvSpPr>
            <p:spPr>
              <a:xfrm>
                <a:off x="7635719" y="1998354"/>
                <a:ext cx="2395249" cy="830997"/>
              </a:xfrm>
              <a:prstGeom prst="rect">
                <a:avLst/>
              </a:prstGeom>
              <a:noFill/>
            </p:spPr>
            <p:txBody>
              <a:bodyPr wrap="square">
                <a:spAutoFit/>
              </a:bodyPr>
              <a:lstStyle/>
              <a:p>
                <a:r>
                  <a:rPr lang="ko-KR" altLang="en-US" sz="1600" dirty="0">
                    <a:solidFill>
                      <a:srgbClr val="000000"/>
                    </a:solidFill>
                    <a:latin typeface="HCR Dotum" panose="02030504000101010101" pitchFamily="18" charset="-127"/>
                    <a:ea typeface="HCR Dotum" panose="02030504000101010101" pitchFamily="18" charset="-127"/>
                  </a:rPr>
                  <a:t>적분</a:t>
                </a:r>
                <a:r>
                  <a:rPr lang="en-US" altLang="ko-KR" sz="1600" dirty="0">
                    <a:solidFill>
                      <a:srgbClr val="000000"/>
                    </a:solidFill>
                    <a:latin typeface="HCR Dotum" panose="02030504000101010101" pitchFamily="18" charset="-127"/>
                    <a:ea typeface="HCR Dotum" panose="02030504000101010101" pitchFamily="18" charset="-127"/>
                  </a:rPr>
                  <a:t> </a:t>
                </a:r>
                <a:r>
                  <a:rPr lang="ko-KR" altLang="en-US" sz="1600" b="0" i="0" u="none" strike="noStrike" baseline="0" dirty="0">
                    <a:solidFill>
                      <a:srgbClr val="000000"/>
                    </a:solidFill>
                    <a:latin typeface="HCR Dotum" panose="02030504000101010101" pitchFamily="18" charset="-127"/>
                    <a:ea typeface="HCR Dotum" panose="02030504000101010101" pitchFamily="18" charset="-127"/>
                  </a:rPr>
                  <a:t>계산이 어려우므로 </a:t>
                </a:r>
                <a:r>
                  <a:rPr lang="en-US" altLang="ko-KR" sz="1600" b="0" i="0" u="none" strike="noStrike" baseline="0" dirty="0">
                    <a:solidFill>
                      <a:srgbClr val="000000"/>
                    </a:solidFill>
                    <a:latin typeface="HCR Dotum" panose="02030504000101010101" pitchFamily="18" charset="-127"/>
                    <a:ea typeface="HCR Dotum" panose="02030504000101010101" pitchFamily="18" charset="-127"/>
                  </a:rPr>
                  <a:t>(Gaussian) Normalizing</a:t>
                </a:r>
                <a:r>
                  <a:rPr lang="ko-KR" altLang="en-US" sz="1600" b="0" i="0" u="none" strike="noStrike" baseline="0" dirty="0">
                    <a:solidFill>
                      <a:srgbClr val="000000"/>
                    </a:solidFill>
                    <a:latin typeface="HCR Dotum" panose="02030504000101010101" pitchFamily="18" charset="-127"/>
                    <a:ea typeface="HCR Dotum" panose="02030504000101010101" pitchFamily="18" charset="-127"/>
                  </a:rPr>
                  <a:t>할 수 있는 </a:t>
                </a:r>
                <a:r>
                  <a:rPr lang="ko-KR" altLang="en-US" sz="1600" b="0" i="0" u="none" strike="noStrike" baseline="0" dirty="0">
                    <a:solidFill>
                      <a:srgbClr val="000000"/>
                    </a:solidFill>
                    <a:latin typeface="Cambria Math" panose="02040503050406030204" pitchFamily="18" charset="0"/>
                    <a:ea typeface="HCR Dotum" panose="02030504000101010101" pitchFamily="18" charset="-127"/>
                  </a:rPr>
                  <a:t>𝒒</a:t>
                </a:r>
                <a:r>
                  <a:rPr lang="ko-KR" altLang="en-US" sz="1600" b="0" i="0" u="none" strike="noStrike" baseline="0" dirty="0">
                    <a:solidFill>
                      <a:srgbClr val="000000"/>
                    </a:solidFill>
                    <a:latin typeface="HCR Dotum" panose="02030504000101010101" pitchFamily="18" charset="-127"/>
                    <a:ea typeface="HCR Dotum" panose="02030504000101010101" pitchFamily="18" charset="-127"/>
                  </a:rPr>
                  <a:t>를 선택</a:t>
                </a:r>
                <a:endParaRPr lang="ko-KR" altLang="en-US" sz="1600" dirty="0"/>
              </a:p>
            </p:txBody>
          </p:sp>
          <p:pic>
            <p:nvPicPr>
              <p:cNvPr id="38" name="그림 37">
                <a:extLst>
                  <a:ext uri="{FF2B5EF4-FFF2-40B4-BE49-F238E27FC236}">
                    <a16:creationId xmlns:a16="http://schemas.microsoft.com/office/drawing/2014/main" id="{8B776DFE-D578-DECE-ED2E-3B0F3B44FD83}"/>
                  </a:ext>
                </a:extLst>
              </p:cNvPr>
              <p:cNvPicPr>
                <a:picLocks noChangeAspect="1"/>
              </p:cNvPicPr>
              <p:nvPr/>
            </p:nvPicPr>
            <p:blipFill>
              <a:blip r:embed="rId4"/>
              <a:stretch>
                <a:fillRect/>
              </a:stretch>
            </p:blipFill>
            <p:spPr>
              <a:xfrm>
                <a:off x="4592859" y="2570900"/>
                <a:ext cx="2488949" cy="622237"/>
              </a:xfrm>
              <a:prstGeom prst="rect">
                <a:avLst/>
              </a:prstGeom>
            </p:spPr>
          </p:pic>
          <p:pic>
            <p:nvPicPr>
              <p:cNvPr id="40" name="그림 39">
                <a:extLst>
                  <a:ext uri="{FF2B5EF4-FFF2-40B4-BE49-F238E27FC236}">
                    <a16:creationId xmlns:a16="http://schemas.microsoft.com/office/drawing/2014/main" id="{9DC411B7-273F-135A-455E-93BBC2FDC6C1}"/>
                  </a:ext>
                </a:extLst>
              </p:cNvPr>
              <p:cNvPicPr>
                <a:picLocks noChangeAspect="1"/>
              </p:cNvPicPr>
              <p:nvPr/>
            </p:nvPicPr>
            <p:blipFill>
              <a:blip r:embed="rId5"/>
              <a:stretch>
                <a:fillRect/>
              </a:stretch>
            </p:blipFill>
            <p:spPr>
              <a:xfrm>
                <a:off x="815286" y="3613882"/>
                <a:ext cx="6511946" cy="477941"/>
              </a:xfrm>
              <a:prstGeom prst="rect">
                <a:avLst/>
              </a:prstGeom>
            </p:spPr>
          </p:pic>
          <p:pic>
            <p:nvPicPr>
              <p:cNvPr id="42" name="그림 41">
                <a:extLst>
                  <a:ext uri="{FF2B5EF4-FFF2-40B4-BE49-F238E27FC236}">
                    <a16:creationId xmlns:a16="http://schemas.microsoft.com/office/drawing/2014/main" id="{4FF7BEB9-FDD1-528A-C7E8-9BC37291018F}"/>
                  </a:ext>
                </a:extLst>
              </p:cNvPr>
              <p:cNvPicPr>
                <a:picLocks noChangeAspect="1"/>
              </p:cNvPicPr>
              <p:nvPr/>
            </p:nvPicPr>
            <p:blipFill>
              <a:blip r:embed="rId6"/>
              <a:stretch>
                <a:fillRect/>
              </a:stretch>
            </p:blipFill>
            <p:spPr>
              <a:xfrm>
                <a:off x="815285" y="4091140"/>
                <a:ext cx="5831674" cy="2535510"/>
              </a:xfrm>
              <a:prstGeom prst="rect">
                <a:avLst/>
              </a:prstGeom>
            </p:spPr>
          </p:pic>
          <p:pic>
            <p:nvPicPr>
              <p:cNvPr id="44" name="그림 43">
                <a:extLst>
                  <a:ext uri="{FF2B5EF4-FFF2-40B4-BE49-F238E27FC236}">
                    <a16:creationId xmlns:a16="http://schemas.microsoft.com/office/drawing/2014/main" id="{242B641B-C1AA-48FE-1C7A-3B9E9AEB3ABC}"/>
                  </a:ext>
                </a:extLst>
              </p:cNvPr>
              <p:cNvPicPr>
                <a:picLocks noChangeAspect="1"/>
              </p:cNvPicPr>
              <p:nvPr/>
            </p:nvPicPr>
            <p:blipFill>
              <a:blip r:embed="rId7"/>
              <a:stretch>
                <a:fillRect/>
              </a:stretch>
            </p:blipFill>
            <p:spPr>
              <a:xfrm>
                <a:off x="5946515" y="4438473"/>
                <a:ext cx="5919338" cy="1065660"/>
              </a:xfrm>
              <a:prstGeom prst="rect">
                <a:avLst/>
              </a:prstGeom>
            </p:spPr>
          </p:pic>
          <p:pic>
            <p:nvPicPr>
              <p:cNvPr id="46" name="그림 45">
                <a:extLst>
                  <a:ext uri="{FF2B5EF4-FFF2-40B4-BE49-F238E27FC236}">
                    <a16:creationId xmlns:a16="http://schemas.microsoft.com/office/drawing/2014/main" id="{96842BA2-E86E-C8FC-0C06-92AEB27B0744}"/>
                  </a:ext>
                </a:extLst>
              </p:cNvPr>
              <p:cNvPicPr>
                <a:picLocks noChangeAspect="1"/>
              </p:cNvPicPr>
              <p:nvPr/>
            </p:nvPicPr>
            <p:blipFill>
              <a:blip r:embed="rId8"/>
              <a:stretch>
                <a:fillRect/>
              </a:stretch>
            </p:blipFill>
            <p:spPr>
              <a:xfrm>
                <a:off x="815285" y="2931790"/>
                <a:ext cx="3347642" cy="660719"/>
              </a:xfrm>
              <a:prstGeom prst="rect">
                <a:avLst/>
              </a:prstGeom>
            </p:spPr>
          </p:pic>
          <p:sp>
            <p:nvSpPr>
              <p:cNvPr id="48" name="TextBox 47">
                <a:extLst>
                  <a:ext uri="{FF2B5EF4-FFF2-40B4-BE49-F238E27FC236}">
                    <a16:creationId xmlns:a16="http://schemas.microsoft.com/office/drawing/2014/main" id="{4BACA0C8-F252-9315-C25B-761328452762}"/>
                  </a:ext>
                </a:extLst>
              </p:cNvPr>
              <p:cNvSpPr txBox="1"/>
              <p:nvPr/>
            </p:nvSpPr>
            <p:spPr>
              <a:xfrm>
                <a:off x="2219463" y="1484968"/>
                <a:ext cx="3056625" cy="369332"/>
              </a:xfrm>
              <a:prstGeom prst="rect">
                <a:avLst/>
              </a:prstGeom>
              <a:noFill/>
            </p:spPr>
            <p:txBody>
              <a:bodyPr wrap="square">
                <a:spAutoFit/>
              </a:bodyPr>
              <a:lstStyle/>
              <a:p>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Prior probability(</a:t>
                </a:r>
                <a:r>
                  <a:rPr lang="ko-KR" altLang="en-US" sz="1800" b="0" i="0" u="none" strike="noStrike" baseline="0" dirty="0">
                    <a:solidFill>
                      <a:srgbClr val="000000"/>
                    </a:solidFill>
                    <a:latin typeface="HCR Dotum" panose="02030504000101010101" pitchFamily="18" charset="-127"/>
                    <a:ea typeface="HCR Dotum" panose="02030504000101010101" pitchFamily="18" charset="-127"/>
                  </a:rPr>
                  <a:t>사전 확률</a:t>
                </a:r>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 </a:t>
                </a:r>
                <a:endParaRPr lang="ko-KR" altLang="en-US" dirty="0"/>
              </a:p>
            </p:txBody>
          </p:sp>
          <p:sp>
            <p:nvSpPr>
              <p:cNvPr id="49" name="TextBox 48">
                <a:extLst>
                  <a:ext uri="{FF2B5EF4-FFF2-40B4-BE49-F238E27FC236}">
                    <a16:creationId xmlns:a16="http://schemas.microsoft.com/office/drawing/2014/main" id="{0550C2FC-0368-CE57-4D6E-A34D184FCA6E}"/>
                  </a:ext>
                </a:extLst>
              </p:cNvPr>
              <p:cNvSpPr txBox="1"/>
              <p:nvPr/>
            </p:nvSpPr>
            <p:spPr>
              <a:xfrm>
                <a:off x="4024023" y="3927595"/>
                <a:ext cx="1715077" cy="307777"/>
              </a:xfrm>
              <a:prstGeom prst="rect">
                <a:avLst/>
              </a:prstGeom>
              <a:noFill/>
            </p:spPr>
            <p:txBody>
              <a:bodyPr wrap="square">
                <a:spAutoFit/>
              </a:bodyPr>
              <a:lstStyle/>
              <a:p>
                <a:r>
                  <a:rPr lang="en-US" altLang="ko-KR" sz="1400" b="1" i="0" u="none" strike="noStrike" baseline="0" dirty="0">
                    <a:solidFill>
                      <a:srgbClr val="000000"/>
                    </a:solidFill>
                    <a:latin typeface="HCR Dotum" panose="02030504000101010101" pitchFamily="18" charset="-127"/>
                    <a:ea typeface="HCR Dotum" panose="02030504000101010101" pitchFamily="18" charset="-127"/>
                  </a:rPr>
                  <a:t>Bayes Theorem</a:t>
                </a:r>
                <a:endParaRPr lang="ko-KR" altLang="en-US" sz="1400" b="1" dirty="0"/>
              </a:p>
            </p:txBody>
          </p:sp>
          <p:sp>
            <p:nvSpPr>
              <p:cNvPr id="50" name="TextBox 49">
                <a:extLst>
                  <a:ext uri="{FF2B5EF4-FFF2-40B4-BE49-F238E27FC236}">
                    <a16:creationId xmlns:a16="http://schemas.microsoft.com/office/drawing/2014/main" id="{D19AF06F-A6A1-839A-74A7-64C55200710E}"/>
                  </a:ext>
                </a:extLst>
              </p:cNvPr>
              <p:cNvSpPr txBox="1"/>
              <p:nvPr/>
            </p:nvSpPr>
            <p:spPr>
              <a:xfrm>
                <a:off x="3858873" y="4619417"/>
                <a:ext cx="2325324" cy="307777"/>
              </a:xfrm>
              <a:prstGeom prst="rect">
                <a:avLst/>
              </a:prstGeom>
              <a:noFill/>
            </p:spPr>
            <p:txBody>
              <a:bodyPr wrap="square">
                <a:spAutoFit/>
              </a:bodyPr>
              <a:lstStyle/>
              <a:p>
                <a:r>
                  <a:rPr lang="en-US" altLang="ko-KR" sz="1400" b="1" i="0" u="none" strike="noStrike" baseline="0" dirty="0">
                    <a:solidFill>
                      <a:srgbClr val="000000"/>
                    </a:solidFill>
                    <a:latin typeface="HCR Dotum" panose="02030504000101010101" pitchFamily="18" charset="-127"/>
                    <a:ea typeface="HCR Dotum" panose="02030504000101010101" pitchFamily="18" charset="-127"/>
                  </a:rPr>
                  <a:t>Joint Probability</a:t>
                </a:r>
                <a:endParaRPr lang="ko-KR" altLang="en-US" sz="1400" b="1" dirty="0"/>
              </a:p>
            </p:txBody>
          </p:sp>
          <p:sp>
            <p:nvSpPr>
              <p:cNvPr id="51" name="TextBox 50">
                <a:extLst>
                  <a:ext uri="{FF2B5EF4-FFF2-40B4-BE49-F238E27FC236}">
                    <a16:creationId xmlns:a16="http://schemas.microsoft.com/office/drawing/2014/main" id="{4B8AAFB0-DE03-2C16-E335-67307AD026AC}"/>
                  </a:ext>
                </a:extLst>
              </p:cNvPr>
              <p:cNvSpPr txBox="1"/>
              <p:nvPr/>
            </p:nvSpPr>
            <p:spPr>
              <a:xfrm>
                <a:off x="5130912" y="5886324"/>
                <a:ext cx="1856183" cy="307777"/>
              </a:xfrm>
              <a:prstGeom prst="rect">
                <a:avLst/>
              </a:prstGeom>
              <a:noFill/>
            </p:spPr>
            <p:txBody>
              <a:bodyPr wrap="square">
                <a:spAutoFit/>
              </a:bodyPr>
              <a:lstStyle/>
              <a:p>
                <a:r>
                  <a:rPr lang="ko-KR" altLang="en-US" sz="1400" dirty="0">
                    <a:solidFill>
                      <a:srgbClr val="000000"/>
                    </a:solidFill>
                    <a:latin typeface="HCR Dotum" panose="02030504000101010101" pitchFamily="18" charset="-127"/>
                    <a:ea typeface="HCR Dotum" panose="02030504000101010101" pitchFamily="18" charset="-127"/>
                  </a:rPr>
                  <a:t>적분 시 </a:t>
                </a:r>
                <a:r>
                  <a:rPr lang="en-US" altLang="ko-KR" sz="1400" dirty="0">
                    <a:solidFill>
                      <a:srgbClr val="000000"/>
                    </a:solidFill>
                    <a:latin typeface="HCR Dotum" panose="02030504000101010101" pitchFamily="18" charset="-127"/>
                    <a:ea typeface="HCR Dotum" panose="02030504000101010101" pitchFamily="18" charset="-127"/>
                  </a:rPr>
                  <a:t>1</a:t>
                </a:r>
                <a:r>
                  <a:rPr lang="ko-KR" altLang="en-US" sz="1400" dirty="0">
                    <a:solidFill>
                      <a:srgbClr val="000000"/>
                    </a:solidFill>
                    <a:latin typeface="HCR Dotum" panose="02030504000101010101" pitchFamily="18" charset="-127"/>
                    <a:ea typeface="HCR Dotum" panose="02030504000101010101" pitchFamily="18" charset="-127"/>
                  </a:rPr>
                  <a:t>이 된다</a:t>
                </a:r>
                <a:endParaRPr lang="ko-KR" altLang="en-US" sz="1400" dirty="0"/>
              </a:p>
            </p:txBody>
          </p:sp>
          <p:sp>
            <p:nvSpPr>
              <p:cNvPr id="53" name="TextBox 52">
                <a:extLst>
                  <a:ext uri="{FF2B5EF4-FFF2-40B4-BE49-F238E27FC236}">
                    <a16:creationId xmlns:a16="http://schemas.microsoft.com/office/drawing/2014/main" id="{F2AD26FC-189B-1882-9F60-1927B5D7B2B7}"/>
                  </a:ext>
                </a:extLst>
              </p:cNvPr>
              <p:cNvSpPr txBox="1"/>
              <p:nvPr/>
            </p:nvSpPr>
            <p:spPr>
              <a:xfrm>
                <a:off x="4234146" y="3269980"/>
                <a:ext cx="4825626" cy="307777"/>
              </a:xfrm>
              <a:prstGeom prst="rect">
                <a:avLst/>
              </a:prstGeom>
              <a:noFill/>
            </p:spPr>
            <p:txBody>
              <a:bodyPr wrap="square">
                <a:spAutoFit/>
              </a:bodyPr>
              <a:lstStyle/>
              <a:p>
                <a:r>
                  <a:rPr lang="en-US" altLang="ko-KR" sz="1400" b="0" i="0" dirty="0">
                    <a:effectLst/>
                  </a:rPr>
                  <a:t>Divergence </a:t>
                </a:r>
                <a:r>
                  <a:rPr lang="ko-KR" altLang="en-US" sz="1400" b="0" i="0" dirty="0">
                    <a:effectLst/>
                  </a:rPr>
                  <a:t>란 두 확률 분포의 다름의 정도를 나타내는 것</a:t>
                </a:r>
                <a:endParaRPr lang="ko-KR" altLang="en-US" sz="1400" dirty="0"/>
              </a:p>
            </p:txBody>
          </p:sp>
          <p:pic>
            <p:nvPicPr>
              <p:cNvPr id="55" name="그림 54">
                <a:extLst>
                  <a:ext uri="{FF2B5EF4-FFF2-40B4-BE49-F238E27FC236}">
                    <a16:creationId xmlns:a16="http://schemas.microsoft.com/office/drawing/2014/main" id="{B0B1C730-EDF1-5A6E-C900-C8661EECF3E3}"/>
                  </a:ext>
                </a:extLst>
              </p:cNvPr>
              <p:cNvPicPr>
                <a:picLocks noChangeAspect="1"/>
              </p:cNvPicPr>
              <p:nvPr/>
            </p:nvPicPr>
            <p:blipFill>
              <a:blip r:embed="rId9"/>
              <a:stretch>
                <a:fillRect/>
              </a:stretch>
            </p:blipFill>
            <p:spPr>
              <a:xfrm>
                <a:off x="6807812" y="5478755"/>
                <a:ext cx="5175230" cy="363665"/>
              </a:xfrm>
              <a:prstGeom prst="rect">
                <a:avLst/>
              </a:prstGeom>
            </p:spPr>
          </p:pic>
          <p:sp>
            <p:nvSpPr>
              <p:cNvPr id="59" name="TextBox 58">
                <a:extLst>
                  <a:ext uri="{FF2B5EF4-FFF2-40B4-BE49-F238E27FC236}">
                    <a16:creationId xmlns:a16="http://schemas.microsoft.com/office/drawing/2014/main" id="{648F3D80-6324-962F-4D8A-666ABE8E5168}"/>
                  </a:ext>
                </a:extLst>
              </p:cNvPr>
              <p:cNvSpPr txBox="1"/>
              <p:nvPr/>
            </p:nvSpPr>
            <p:spPr>
              <a:xfrm>
                <a:off x="6739174" y="5841043"/>
                <a:ext cx="5236836" cy="523220"/>
              </a:xfrm>
              <a:prstGeom prst="rect">
                <a:avLst/>
              </a:prstGeom>
              <a:noFill/>
            </p:spPr>
            <p:txBody>
              <a:bodyPr wrap="square">
                <a:spAutoFit/>
              </a:bodyPr>
              <a:lstStyle/>
              <a:p>
                <a:r>
                  <a:rPr lang="ko-KR" altLang="en-US" sz="1400" dirty="0"/>
                  <a:t>음수를 곱해 최소화 문제로 변형하여 </a:t>
                </a:r>
                <a:r>
                  <a:rPr lang="en-US" altLang="ko-KR" sz="1400" dirty="0"/>
                  <a:t>loss function </a:t>
                </a:r>
                <a:r>
                  <a:rPr lang="ko-KR" altLang="en-US" sz="1400" dirty="0"/>
                  <a:t>으로 정의 후 </a:t>
                </a:r>
                <a:r>
                  <a:rPr lang="en-US" altLang="ko-KR" sz="1400" dirty="0"/>
                  <a:t>stochastic gradient descent </a:t>
                </a:r>
                <a:r>
                  <a:rPr lang="ko-KR" altLang="en-US" sz="1400" dirty="0"/>
                  <a:t>로 최적화</a:t>
                </a:r>
              </a:p>
            </p:txBody>
          </p:sp>
          <p:sp>
            <p:nvSpPr>
              <p:cNvPr id="63" name="TextBox 62">
                <a:extLst>
                  <a:ext uri="{FF2B5EF4-FFF2-40B4-BE49-F238E27FC236}">
                    <a16:creationId xmlns:a16="http://schemas.microsoft.com/office/drawing/2014/main" id="{0C8E68A6-1797-95B4-73B5-F4DED3634473}"/>
                  </a:ext>
                </a:extLst>
              </p:cNvPr>
              <p:cNvSpPr txBox="1"/>
              <p:nvPr/>
            </p:nvSpPr>
            <p:spPr>
              <a:xfrm>
                <a:off x="7190497" y="4025693"/>
                <a:ext cx="4675356" cy="523220"/>
              </a:xfrm>
              <a:prstGeom prst="rect">
                <a:avLst/>
              </a:prstGeom>
              <a:noFill/>
            </p:spPr>
            <p:txBody>
              <a:bodyPr wrap="square">
                <a:spAutoFit/>
              </a:bodyPr>
              <a:lstStyle/>
              <a:p>
                <a:r>
                  <a:rPr lang="en-US" altLang="ko-KR" sz="1400" dirty="0"/>
                  <a:t>- log p(x) </a:t>
                </a:r>
                <a:r>
                  <a:rPr lang="ko-KR" altLang="en-US" sz="1400" dirty="0"/>
                  <a:t>는 </a:t>
                </a:r>
                <a:r>
                  <a:rPr lang="ko-KR" altLang="en-US" sz="1400" b="1" dirty="0"/>
                  <a:t>상수</a:t>
                </a:r>
                <a:r>
                  <a:rPr lang="ko-KR" altLang="en-US" sz="1400" dirty="0"/>
                  <a:t>이므로 </a:t>
                </a:r>
                <a:r>
                  <a:rPr lang="en-US" altLang="ko-KR" sz="1400" u="sng" dirty="0"/>
                  <a:t>ELBO </a:t>
                </a:r>
                <a:r>
                  <a:rPr lang="ko-KR" altLang="en-US" sz="1400" u="sng" dirty="0"/>
                  <a:t>가 증가하면 𝐷</a:t>
                </a:r>
                <a:r>
                  <a:rPr lang="en-US" altLang="ko-KR" sz="1400" u="sng" dirty="0"/>
                  <a:t>(</a:t>
                </a:r>
                <a:r>
                  <a:rPr lang="ko-KR" altLang="en-US" sz="1400" u="sng" dirty="0"/>
                  <a:t>𝐾𝐿</a:t>
                </a:r>
                <a:r>
                  <a:rPr lang="en-US" altLang="ko-KR" sz="1400" u="sng" dirty="0"/>
                  <a:t>)</a:t>
                </a:r>
                <a:r>
                  <a:rPr lang="ko-KR" altLang="en-US" sz="1400" u="sng" dirty="0"/>
                  <a:t>은 감소</a:t>
                </a:r>
                <a:endParaRPr lang="en-US" altLang="ko-KR" sz="1400" u="sng" dirty="0"/>
              </a:p>
              <a:p>
                <a:r>
                  <a:rPr lang="en-US" altLang="ko-KR" sz="1400" dirty="0"/>
                  <a:t>- </a:t>
                </a:r>
                <a:r>
                  <a:rPr lang="en-US" altLang="ko-KR" sz="1400" b="1" dirty="0"/>
                  <a:t>ELBO </a:t>
                </a:r>
                <a:r>
                  <a:rPr lang="ko-KR" altLang="en-US" sz="1400" b="1" dirty="0"/>
                  <a:t>를 최대화</a:t>
                </a:r>
                <a:r>
                  <a:rPr lang="ko-KR" altLang="en-US" sz="1400" dirty="0"/>
                  <a:t>하여 </a:t>
                </a:r>
                <a:r>
                  <a:rPr lang="en-US" altLang="ko-KR" sz="1400" u="sng" dirty="0"/>
                  <a:t>q(z) </a:t>
                </a:r>
                <a:r>
                  <a:rPr lang="ko-KR" altLang="en-US" sz="1400" u="sng" dirty="0"/>
                  <a:t>와 </a:t>
                </a:r>
                <a:r>
                  <a:rPr lang="en-US" altLang="ko-KR" sz="1400" u="sng" dirty="0"/>
                  <a:t>p(</a:t>
                </a:r>
                <a:r>
                  <a:rPr lang="en-US" altLang="ko-KR" sz="1400" u="sng" dirty="0" err="1"/>
                  <a:t>z|x</a:t>
                </a:r>
                <a:r>
                  <a:rPr lang="en-US" altLang="ko-KR" sz="1400" u="sng" dirty="0"/>
                  <a:t>) </a:t>
                </a:r>
                <a:r>
                  <a:rPr lang="ko-KR" altLang="en-US" sz="1400" u="sng" dirty="0"/>
                  <a:t>의 </a:t>
                </a:r>
                <a:r>
                  <a:rPr lang="ko-KR" altLang="en-US" sz="1400" b="1" u="sng" dirty="0"/>
                  <a:t>차이 최소화 </a:t>
                </a:r>
                <a:r>
                  <a:rPr lang="ko-KR" altLang="en-US" sz="1400" dirty="0"/>
                  <a:t>가능</a:t>
                </a:r>
              </a:p>
            </p:txBody>
          </p:sp>
          <p:cxnSp>
            <p:nvCxnSpPr>
              <p:cNvPr id="65" name="직선 연결선 64">
                <a:extLst>
                  <a:ext uri="{FF2B5EF4-FFF2-40B4-BE49-F238E27FC236}">
                    <a16:creationId xmlns:a16="http://schemas.microsoft.com/office/drawing/2014/main" id="{5EE0DB13-5C3F-05A1-D57A-64E01ABF2E5F}"/>
                  </a:ext>
                </a:extLst>
              </p:cNvPr>
              <p:cNvCxnSpPr>
                <a:cxnSpLocks/>
              </p:cNvCxnSpPr>
              <p:nvPr/>
            </p:nvCxnSpPr>
            <p:spPr>
              <a:xfrm>
                <a:off x="2877407" y="1828690"/>
                <a:ext cx="70548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6080C9EF-FC6D-19CE-2191-DB23A259A31F}"/>
                  </a:ext>
                </a:extLst>
              </p:cNvPr>
              <p:cNvCxnSpPr>
                <a:cxnSpLocks/>
              </p:cNvCxnSpPr>
              <p:nvPr/>
            </p:nvCxnSpPr>
            <p:spPr>
              <a:xfrm>
                <a:off x="846137" y="2389238"/>
                <a:ext cx="70548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751478C-9430-C6A6-B3E4-45307BDFFA89}"/>
                  </a:ext>
                </a:extLst>
              </p:cNvPr>
              <p:cNvCxnSpPr>
                <a:cxnSpLocks/>
              </p:cNvCxnSpPr>
              <p:nvPr/>
            </p:nvCxnSpPr>
            <p:spPr>
              <a:xfrm flipV="1">
                <a:off x="3182112" y="2212848"/>
                <a:ext cx="980814" cy="172492"/>
              </a:xfrm>
              <a:prstGeom prst="straightConnector1">
                <a:avLst/>
              </a:prstGeom>
              <a:ln w="95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5029805-CB08-0DA8-725F-81C7478D7E62}"/>
                  </a:ext>
                </a:extLst>
              </p:cNvPr>
              <p:cNvSpPr txBox="1"/>
              <p:nvPr/>
            </p:nvSpPr>
            <p:spPr>
              <a:xfrm>
                <a:off x="5739100" y="1519777"/>
                <a:ext cx="5042234" cy="369332"/>
              </a:xfrm>
              <a:prstGeom prst="rect">
                <a:avLst/>
              </a:prstGeom>
              <a:noFill/>
            </p:spPr>
            <p:txBody>
              <a:bodyPr wrap="square">
                <a:spAutoFit/>
              </a:bodyPr>
              <a:lstStyle/>
              <a:p>
                <a:r>
                  <a:rPr lang="en-US" altLang="ko-KR" dirty="0"/>
                  <a:t>X &lt;- Z (</a:t>
                </a:r>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Latent variable </a:t>
                </a:r>
                <a:r>
                  <a:rPr lang="ko-KR" altLang="en-US" sz="1800" b="0" i="0" u="none" strike="noStrike" baseline="0" dirty="0">
                    <a:solidFill>
                      <a:srgbClr val="000000"/>
                    </a:solidFill>
                    <a:latin typeface="Cambria Math" panose="02040503050406030204" pitchFamily="18" charset="0"/>
                    <a:ea typeface="HCR Dotum" panose="02030504000101010101" pitchFamily="18" charset="-127"/>
                  </a:rPr>
                  <a:t>𝒛</a:t>
                </a:r>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 observed variable </a:t>
                </a:r>
                <a:r>
                  <a:rPr lang="ko-KR" altLang="en-US" sz="1800" b="0" i="0" u="none" strike="noStrike" baseline="0" dirty="0">
                    <a:solidFill>
                      <a:srgbClr val="000000"/>
                    </a:solidFill>
                    <a:latin typeface="Cambria Math" panose="02040503050406030204" pitchFamily="18" charset="0"/>
                    <a:ea typeface="HCR Dotum" panose="02030504000101010101" pitchFamily="18" charset="-127"/>
                  </a:rPr>
                  <a:t>𝒙</a:t>
                </a:r>
                <a:r>
                  <a:rPr lang="en-US" altLang="ko-KR" sz="1800" b="0" i="0" u="none" strike="noStrike" baseline="0" dirty="0">
                    <a:solidFill>
                      <a:srgbClr val="000000"/>
                    </a:solidFill>
                    <a:latin typeface="Cambria Math" panose="02040503050406030204" pitchFamily="18" charset="0"/>
                    <a:ea typeface="HCR Dotum" panose="02030504000101010101" pitchFamily="18" charset="-127"/>
                  </a:rPr>
                  <a:t>)</a:t>
                </a:r>
                <a:endParaRPr lang="en-US" altLang="ko-KR" dirty="0"/>
              </a:p>
            </p:txBody>
          </p:sp>
          <p:cxnSp>
            <p:nvCxnSpPr>
              <p:cNvPr id="79" name="직선 연결선 78">
                <a:extLst>
                  <a:ext uri="{FF2B5EF4-FFF2-40B4-BE49-F238E27FC236}">
                    <a16:creationId xmlns:a16="http://schemas.microsoft.com/office/drawing/2014/main" id="{8F9C3267-085E-603A-49C3-46A957D3E946}"/>
                  </a:ext>
                </a:extLst>
              </p:cNvPr>
              <p:cNvCxnSpPr/>
              <p:nvPr/>
            </p:nvCxnSpPr>
            <p:spPr>
              <a:xfrm>
                <a:off x="4162926" y="4168666"/>
                <a:ext cx="111316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2F296E92-1589-0FD7-1444-44F32736B004}"/>
                  </a:ext>
                </a:extLst>
              </p:cNvPr>
              <p:cNvCxnSpPr>
                <a:cxnSpLocks/>
              </p:cNvCxnSpPr>
              <p:nvPr/>
            </p:nvCxnSpPr>
            <p:spPr>
              <a:xfrm>
                <a:off x="4064329" y="4860562"/>
                <a:ext cx="77284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DF646455-5987-9B59-A348-2D9C61C534DE}"/>
                  </a:ext>
                </a:extLst>
              </p:cNvPr>
              <p:cNvCxnSpPr>
                <a:cxnSpLocks/>
              </p:cNvCxnSpPr>
              <p:nvPr/>
            </p:nvCxnSpPr>
            <p:spPr>
              <a:xfrm>
                <a:off x="5352676" y="5919752"/>
                <a:ext cx="10847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59</a:t>
            </a:fld>
            <a:endParaRPr lang="ko-KR" altLang="en-US" dirty="0">
              <a:latin typeface="맑은 고딕" panose="020B0503020000020004" pitchFamily="50" charset="-127"/>
            </a:endParaRPr>
          </a:p>
        </p:txBody>
      </p:sp>
      <p:cxnSp>
        <p:nvCxnSpPr>
          <p:cNvPr id="90" name="직선 연결선 89">
            <a:extLst>
              <a:ext uri="{FF2B5EF4-FFF2-40B4-BE49-F238E27FC236}">
                <a16:creationId xmlns:a16="http://schemas.microsoft.com/office/drawing/2014/main" id="{487F42C2-5B7C-A98E-4E7B-D9D927C736C5}"/>
              </a:ext>
            </a:extLst>
          </p:cNvPr>
          <p:cNvCxnSpPr/>
          <p:nvPr/>
        </p:nvCxnSpPr>
        <p:spPr>
          <a:xfrm>
            <a:off x="6789524" y="5769268"/>
            <a:ext cx="726844"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91" name="타원 90">
            <a:extLst>
              <a:ext uri="{FF2B5EF4-FFF2-40B4-BE49-F238E27FC236}">
                <a16:creationId xmlns:a16="http://schemas.microsoft.com/office/drawing/2014/main" id="{86030CB3-8CBC-7376-E6A3-B4873EF6D9B0}"/>
              </a:ext>
            </a:extLst>
          </p:cNvPr>
          <p:cNvSpPr/>
          <p:nvPr/>
        </p:nvSpPr>
        <p:spPr>
          <a:xfrm>
            <a:off x="8783132" y="5053407"/>
            <a:ext cx="427554" cy="29073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5" name="직선 화살표 연결선 94">
            <a:extLst>
              <a:ext uri="{FF2B5EF4-FFF2-40B4-BE49-F238E27FC236}">
                <a16:creationId xmlns:a16="http://schemas.microsoft.com/office/drawing/2014/main" id="{76C733E0-001D-012A-ABC6-95D4D98FC5E8}"/>
              </a:ext>
            </a:extLst>
          </p:cNvPr>
          <p:cNvCxnSpPr>
            <a:cxnSpLocks/>
            <a:endCxn id="38" idx="1"/>
          </p:cNvCxnSpPr>
          <p:nvPr/>
        </p:nvCxnSpPr>
        <p:spPr>
          <a:xfrm>
            <a:off x="1673352" y="2379817"/>
            <a:ext cx="2901219" cy="45648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E74CFD76-AA28-9518-F0D9-4A8C2D014911}"/>
              </a:ext>
            </a:extLst>
          </p:cNvPr>
          <p:cNvCxnSpPr/>
          <p:nvPr/>
        </p:nvCxnSpPr>
        <p:spPr>
          <a:xfrm flipV="1">
            <a:off x="6528816" y="4881474"/>
            <a:ext cx="192070" cy="1437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AE7352E5-0A0A-88AE-1DF1-67BB44A459D6}"/>
              </a:ext>
            </a:extLst>
          </p:cNvPr>
          <p:cNvCxnSpPr>
            <a:cxnSpLocks/>
          </p:cNvCxnSpPr>
          <p:nvPr/>
        </p:nvCxnSpPr>
        <p:spPr>
          <a:xfrm flipH="1">
            <a:off x="9339304" y="5198774"/>
            <a:ext cx="773960" cy="2117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id="{561BCF9F-C1C1-6735-812F-13413BE09972}"/>
              </a:ext>
            </a:extLst>
          </p:cNvPr>
          <p:cNvCxnSpPr>
            <a:cxnSpLocks/>
          </p:cNvCxnSpPr>
          <p:nvPr/>
        </p:nvCxnSpPr>
        <p:spPr>
          <a:xfrm>
            <a:off x="8709996" y="5463913"/>
            <a:ext cx="1016288"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10" name="TextBox 109">
            <a:extLst>
              <a:ext uri="{FF2B5EF4-FFF2-40B4-BE49-F238E27FC236}">
                <a16:creationId xmlns:a16="http://schemas.microsoft.com/office/drawing/2014/main" id="{6CBE3427-4EB9-E290-BAE3-D8D65A3F57E2}"/>
              </a:ext>
            </a:extLst>
          </p:cNvPr>
          <p:cNvSpPr txBox="1"/>
          <p:nvPr/>
        </p:nvSpPr>
        <p:spPr>
          <a:xfrm>
            <a:off x="3990260" y="1756575"/>
            <a:ext cx="1168620" cy="369332"/>
          </a:xfrm>
          <a:prstGeom prst="rect">
            <a:avLst/>
          </a:prstGeom>
          <a:noFill/>
        </p:spPr>
        <p:txBody>
          <a:bodyPr wrap="square">
            <a:spAutoFit/>
          </a:bodyPr>
          <a:lstStyle/>
          <a:p>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E</a:t>
            </a:r>
            <a:r>
              <a:rPr lang="en-US" altLang="ko-KR" sz="1800" dirty="0">
                <a:solidFill>
                  <a:srgbClr val="000000"/>
                </a:solidFill>
                <a:latin typeface="HCR Dotum" panose="02030504000101010101" pitchFamily="18" charset="-127"/>
                <a:ea typeface="HCR Dotum" panose="02030504000101010101" pitchFamily="18" charset="-127"/>
              </a:rPr>
              <a:t>vidence </a:t>
            </a:r>
            <a:endParaRPr lang="ko-KR" altLang="en-US" dirty="0"/>
          </a:p>
        </p:txBody>
      </p:sp>
      <p:sp>
        <p:nvSpPr>
          <p:cNvPr id="111" name="TextBox 110">
            <a:extLst>
              <a:ext uri="{FF2B5EF4-FFF2-40B4-BE49-F238E27FC236}">
                <a16:creationId xmlns:a16="http://schemas.microsoft.com/office/drawing/2014/main" id="{3ACE0372-81F4-45DC-EDD4-5795B205308F}"/>
              </a:ext>
            </a:extLst>
          </p:cNvPr>
          <p:cNvSpPr txBox="1"/>
          <p:nvPr/>
        </p:nvSpPr>
        <p:spPr>
          <a:xfrm>
            <a:off x="6025126" y="4245646"/>
            <a:ext cx="1168620" cy="369332"/>
          </a:xfrm>
          <a:prstGeom prst="rect">
            <a:avLst/>
          </a:prstGeom>
          <a:noFill/>
        </p:spPr>
        <p:txBody>
          <a:bodyPr wrap="square">
            <a:spAutoFit/>
          </a:bodyPr>
          <a:lstStyle/>
          <a:p>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E</a:t>
            </a:r>
            <a:r>
              <a:rPr lang="en-US" altLang="ko-KR" sz="1800" dirty="0">
                <a:solidFill>
                  <a:srgbClr val="000000"/>
                </a:solidFill>
                <a:latin typeface="HCR Dotum" panose="02030504000101010101" pitchFamily="18" charset="-127"/>
                <a:ea typeface="HCR Dotum" panose="02030504000101010101" pitchFamily="18" charset="-127"/>
              </a:rPr>
              <a:t>vidence </a:t>
            </a:r>
            <a:endParaRPr lang="ko-KR" altLang="en-US" dirty="0"/>
          </a:p>
        </p:txBody>
      </p:sp>
      <p:cxnSp>
        <p:nvCxnSpPr>
          <p:cNvPr id="112" name="직선 연결선 111">
            <a:extLst>
              <a:ext uri="{FF2B5EF4-FFF2-40B4-BE49-F238E27FC236}">
                <a16:creationId xmlns:a16="http://schemas.microsoft.com/office/drawing/2014/main" id="{181C4BCD-F7F9-C16F-FA9F-462B7FB5E0C2}"/>
              </a:ext>
            </a:extLst>
          </p:cNvPr>
          <p:cNvCxnSpPr>
            <a:cxnSpLocks/>
          </p:cNvCxnSpPr>
          <p:nvPr/>
        </p:nvCxnSpPr>
        <p:spPr>
          <a:xfrm>
            <a:off x="6473358" y="4570539"/>
            <a:ext cx="352742" cy="31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7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Longformer: The Long-Document Transformer, 2020</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all" spc="100" normalizeH="0" baseline="0" noProof="0" dirty="0">
                <a:ln>
                  <a:noFill/>
                </a:ln>
                <a:solidFill>
                  <a:srgbClr val="243FFF"/>
                </a:solidFill>
                <a:effectLst/>
                <a:uLnTx/>
                <a:uFillTx/>
                <a:latin typeface="Calibri" panose="020F0502020204030204" pitchFamily="34" charset="0"/>
                <a:ea typeface="맑은 고딕" panose="020B0503020000020004" pitchFamily="50" charset="-127"/>
                <a:cs typeface="Calibri" panose="020F0502020204030204" pitchFamily="34" charset="0"/>
              </a:rPr>
              <a:t>Revisit to Transformer</a:t>
            </a:r>
            <a:endParaRPr kumimoji="0" lang="ko-KR" altLang="en-US" sz="1800" b="1" i="0" u="none" strike="noStrike" kern="1200" cap="all" spc="100" normalizeH="0" baseline="0" noProof="0" dirty="0">
              <a:ln>
                <a:noFill/>
              </a:ln>
              <a:solidFill>
                <a:srgbClr val="243FFF"/>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8DA9DAA-006C-4F4B-980E-E3DF019B24E2}" type="slidenum">
              <a:rPr kumimoji="0" lang="en-US" altLang="ko-KR" sz="1200" b="1" i="0" u="none" strike="noStrike" kern="1200" cap="all" spc="100" normalizeH="0" baseline="0" noProof="0" smtClean="0">
                <a:ln>
                  <a:noFill/>
                </a:ln>
                <a:solidFill>
                  <a:srgbClr val="243FFF"/>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ko-KR" altLang="en-US" sz="1200" b="1" i="0" u="none" strike="noStrike" kern="1200" cap="all" spc="100" normalizeH="0" baseline="0" noProof="0" dirty="0">
              <a:ln>
                <a:noFill/>
              </a:ln>
              <a:solidFill>
                <a:srgbClr val="243FFF"/>
              </a:solidFill>
              <a:effectLst/>
              <a:uLnTx/>
              <a:uFillTx/>
              <a:latin typeface="맑은 고딕" panose="020B0503020000020004" pitchFamily="50" charset="-127"/>
              <a:ea typeface="맑은 고딕" panose="020B0503020000020004" pitchFamily="50" charset="-127"/>
              <a:cs typeface="+mn-cs"/>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135</a:t>
            </a:r>
            <a:r>
              <a:rPr kumimoji="0" lang="en-US" altLang="ko-KR" sz="18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endParaRPr kumimoji="0" lang="ko-KR" altLang="en-US" sz="1800" b="0" i="0" u="none" strike="noStrike" kern="1200" cap="none" spc="0" normalizeH="0" baseline="0" noProof="0" dirty="0">
              <a:ln>
                <a:noFill/>
              </a:ln>
              <a:solidFill>
                <a:prstClr val="black">
                  <a:lumMod val="50000"/>
                  <a:lumOff val="50000"/>
                </a:prstClr>
              </a:solidFill>
              <a:effectLst/>
              <a:uLnTx/>
              <a:uFillTx/>
              <a:latin typeface="Univers"/>
              <a:ea typeface="+mn-ea"/>
              <a:cs typeface="+mn-cs"/>
            </a:endParaRPr>
          </a:p>
        </p:txBody>
      </p:sp>
      <p:sp>
        <p:nvSpPr>
          <p:cNvPr id="8" name="직사각형 7">
            <a:extLst>
              <a:ext uri="{FF2B5EF4-FFF2-40B4-BE49-F238E27FC236}">
                <a16:creationId xmlns:a16="http://schemas.microsoft.com/office/drawing/2014/main" id="{6BB1B43E-6D16-BFA3-8CDE-20307F474DA8}"/>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Introduction</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직사각형 8">
            <a:extLst>
              <a:ext uri="{FF2B5EF4-FFF2-40B4-BE49-F238E27FC236}">
                <a16:creationId xmlns:a16="http://schemas.microsoft.com/office/drawing/2014/main" id="{CA48A7AF-DF4A-4CCB-BB52-C4966CCC8969}"/>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Keywords</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TextBox 35">
            <a:extLst>
              <a:ext uri="{FF2B5EF4-FFF2-40B4-BE49-F238E27FC236}">
                <a16:creationId xmlns:a16="http://schemas.microsoft.com/office/drawing/2014/main" id="{58AA9E03-6E1D-AFA7-4248-4E2A0E1E4365}"/>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3"/>
              </a:rPr>
              <a:t>https://arxiv.org/abs/2004.05150</a:t>
            </a:r>
            <a:endParaRPr kumimoji="0" lang="ko-KR" alt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24" name="표 13">
            <a:extLst>
              <a:ext uri="{FF2B5EF4-FFF2-40B4-BE49-F238E27FC236}">
                <a16:creationId xmlns:a16="http://schemas.microsoft.com/office/drawing/2014/main" id="{E9A65D90-9DE5-BB10-CBB1-B9EC17CF6087}"/>
              </a:ext>
            </a:extLst>
          </p:cNvPr>
          <p:cNvGraphicFramePr>
            <a:graphicFrameLocks noGrp="1"/>
          </p:cNvGraphicFramePr>
          <p:nvPr>
            <p:extLst>
              <p:ext uri="{D42A27DB-BD31-4B8C-83A1-F6EECF244321}">
                <p14:modId xmlns:p14="http://schemas.microsoft.com/office/powerpoint/2010/main" val="3252341789"/>
              </p:ext>
            </p:extLst>
          </p:nvPr>
        </p:nvGraphicFramePr>
        <p:xfrm>
          <a:off x="0" y="949672"/>
          <a:ext cx="12199301" cy="5787812"/>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66559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dirty="0">
                          <a:latin typeface="Arial" panose="020B0604020202020204" pitchFamily="34" charset="0"/>
                          <a:cs typeface="Arial" panose="020B0604020202020204" pitchFamily="34" charset="0"/>
                        </a:rPr>
                        <a:t>Transformer-based models are </a:t>
                      </a:r>
                      <a:r>
                        <a:rPr lang="en-US" altLang="ko-KR" sz="1200" dirty="0">
                          <a:solidFill>
                            <a:srgbClr val="FF0000"/>
                          </a:solidFill>
                          <a:latin typeface="Arial" panose="020B0604020202020204" pitchFamily="34" charset="0"/>
                          <a:cs typeface="Arial" panose="020B0604020202020204" pitchFamily="34" charset="0"/>
                        </a:rPr>
                        <a:t>unable to process long sequences due to their self-attention operation</a:t>
                      </a:r>
                      <a:r>
                        <a:rPr lang="en-US" altLang="ko-KR" sz="1200" dirty="0">
                          <a:latin typeface="Arial" panose="020B0604020202020204" pitchFamily="34" charset="0"/>
                          <a:cs typeface="Arial" panose="020B0604020202020204" pitchFamily="34" charset="0"/>
                        </a:rPr>
                        <a:t>, which scales quadratically with the sequence length. Longformer’s attention mechanism is a drop-in replacement for the  standard self-attention and combines a local windowed attention with a task motivated global attention.</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dirty="0">
                          <a:latin typeface="Arial" panose="020B0604020202020204" pitchFamily="34" charset="0"/>
                          <a:cs typeface="Arial" panose="020B0604020202020204" pitchFamily="34" charset="0"/>
                        </a:rPr>
                        <a:t>Sliding Window Attention,</a:t>
                      </a:r>
                    </a:p>
                    <a:p>
                      <a:pPr latinLnBrk="1"/>
                      <a:r>
                        <a:rPr lang="en-US" altLang="ko-KR" sz="1200" kern="1200" dirty="0">
                          <a:solidFill>
                            <a:schemeClr val="tx1"/>
                          </a:solidFill>
                          <a:latin typeface="+mn-lt"/>
                          <a:ea typeface="+mn-ea"/>
                          <a:cs typeface="+mn-cs"/>
                        </a:rPr>
                        <a:t>Dilated Sliding Window Attention, Global Attention,</a:t>
                      </a:r>
                    </a:p>
                    <a:p>
                      <a:pPr latinLnBrk="1"/>
                      <a:r>
                        <a:rPr lang="en-US" altLang="ko-KR" sz="1200" kern="1200" dirty="0">
                          <a:solidFill>
                            <a:schemeClr val="tx1"/>
                          </a:solidFill>
                          <a:latin typeface="+mn-lt"/>
                          <a:ea typeface="+mn-ea"/>
                          <a:cs typeface="+mn-cs"/>
                        </a:rPr>
                        <a:t>Bits Per Character (BPC), </a:t>
                      </a:r>
                      <a:r>
                        <a:rPr lang="en-US" altLang="ko-KR" sz="1200" dirty="0">
                          <a:latin typeface="Arial" panose="020B0604020202020204" pitchFamily="34" charset="0"/>
                          <a:cs typeface="Arial" panose="020B0604020202020204" pitchFamily="34" charset="0"/>
                        </a:rPr>
                        <a:t>Longformer-Encoder-Decoder</a:t>
                      </a:r>
                      <a:endParaRPr lang="en-US" altLang="ko-KR" sz="1200" kern="1200" dirty="0">
                        <a:solidFill>
                          <a:schemeClr val="tx1"/>
                        </a:solidFill>
                        <a:latin typeface="+mn-lt"/>
                        <a:ea typeface="+mn-ea"/>
                        <a:cs typeface="+mn-cs"/>
                      </a:endParaRPr>
                    </a:p>
                    <a:p>
                      <a:pPr latinLnBrk="1"/>
                      <a:endParaRPr lang="ko-KR" altLang="en-US" sz="1200" kern="1200" dirty="0">
                        <a:solidFill>
                          <a:schemeClr val="tx1"/>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119549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a:t>
                      </a:r>
                      <a:r>
                        <a:rPr lang="en-US" altLang="ko-KR" sz="1200" b="1" kern="1200" dirty="0">
                          <a:solidFill>
                            <a:srgbClr val="FF0000"/>
                          </a:solidFill>
                          <a:latin typeface="Arial" panose="020B0604020202020204" pitchFamily="34" charset="0"/>
                          <a:ea typeface="+mn-ea"/>
                          <a:cs typeface="Arial" panose="020B0604020202020204" pitchFamily="34" charset="0"/>
                        </a:rPr>
                        <a:t>fixed-size window </a:t>
                      </a:r>
                      <a:r>
                        <a:rPr lang="en-US" altLang="ko-KR" sz="1200" kern="1200" dirty="0">
                          <a:solidFill>
                            <a:srgbClr val="FF0000"/>
                          </a:solidFill>
                          <a:latin typeface="Arial" panose="020B0604020202020204" pitchFamily="34" charset="0"/>
                          <a:ea typeface="+mn-ea"/>
                          <a:cs typeface="Arial" panose="020B0604020202020204" pitchFamily="34" charset="0"/>
                        </a:rPr>
                        <a:t>attention surrounding each token</a:t>
                      </a:r>
                      <a:r>
                        <a:rPr lang="en-US" altLang="ko-KR" sz="1200" kern="1200" dirty="0">
                          <a:solidFill>
                            <a:schemeClr val="tx1"/>
                          </a:solidFill>
                          <a:latin typeface="Arial" panose="020B0604020202020204" pitchFamily="34" charset="0"/>
                          <a:ea typeface="+mn-ea"/>
                          <a:cs typeface="Arial" panose="020B0604020202020204" pitchFamily="34" charset="0"/>
                        </a:rPr>
                        <a:t>.</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Using </a:t>
                      </a:r>
                      <a:r>
                        <a:rPr lang="en-US" altLang="ko-KR" sz="1200" kern="1200" dirty="0">
                          <a:solidFill>
                            <a:srgbClr val="FF0000"/>
                          </a:solidFill>
                          <a:latin typeface="Arial" panose="020B0604020202020204" pitchFamily="34" charset="0"/>
                          <a:ea typeface="+mn-ea"/>
                          <a:cs typeface="Arial" panose="020B0604020202020204" pitchFamily="34" charset="0"/>
                        </a:rPr>
                        <a:t>multiple stacked layers </a:t>
                      </a:r>
                      <a:r>
                        <a:rPr lang="en-US" altLang="ko-KR" sz="1200" kern="1200" dirty="0">
                          <a:solidFill>
                            <a:schemeClr val="tx1"/>
                          </a:solidFill>
                          <a:latin typeface="Arial" panose="020B0604020202020204" pitchFamily="34" charset="0"/>
                          <a:ea typeface="+mn-ea"/>
                          <a:cs typeface="Arial" panose="020B0604020202020204" pitchFamily="34" charset="0"/>
                        </a:rPr>
                        <a:t>of such windowed attention results in a large receptive field, where top layers have access to all input locations and have the capacity to build representations that incorporate information across the entire input, similar to CNNs</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3">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119549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To further </a:t>
                      </a:r>
                      <a:r>
                        <a:rPr lang="en-US" altLang="ko-KR" sz="1200" b="1" kern="1200" dirty="0">
                          <a:solidFill>
                            <a:schemeClr val="tx1"/>
                          </a:solidFill>
                          <a:latin typeface="Arial" panose="020B0604020202020204" pitchFamily="34" charset="0"/>
                          <a:ea typeface="+mn-ea"/>
                          <a:cs typeface="Arial" panose="020B0604020202020204" pitchFamily="34" charset="0"/>
                        </a:rPr>
                        <a:t>increase the receptive field </a:t>
                      </a:r>
                      <a:r>
                        <a:rPr lang="en-US" altLang="ko-KR" sz="1200" kern="1200" dirty="0">
                          <a:solidFill>
                            <a:schemeClr val="tx1"/>
                          </a:solidFill>
                          <a:latin typeface="Arial" panose="020B0604020202020204" pitchFamily="34" charset="0"/>
                          <a:ea typeface="+mn-ea"/>
                          <a:cs typeface="Arial" panose="020B0604020202020204" pitchFamily="34" charset="0"/>
                        </a:rPr>
                        <a:t>without increasing computation, the sliding window can be “dilated”</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In multi-headed attention, settings with different dilation configurations per head improves performance by allowing some heads without dilation to focus on local context.</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r h="119549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windowed and dilated attention are not flexible enough to learn task-specific representations.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Accordingly, authors add “global attention” on few pre-selected input locations.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For example, for classification global attention is used for the [CLS] token while in QA global attention is provided on all question tokens.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942564"/>
                  </a:ext>
                </a:extLst>
              </a:tr>
              <a:tr h="119549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resulting model can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process sequences up to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4,096 tokens long. </a:t>
                      </a:r>
                    </a:p>
                    <a:p>
                      <a:pPr marL="171450" indent="-171450" algn="l" defTabSz="914400" rtl="0" eaLnBrk="1" latinLnBrk="1" hangingPunct="1">
                        <a:buFont typeface="Arial" panose="020B0604020202020204" pitchFamily="34" charset="0"/>
                        <a:buChar char="•"/>
                      </a:pPr>
                      <a:r>
                        <a:rPr lang="en-US" altLang="ko-KR" sz="1200" dirty="0"/>
                        <a:t>Longformer consistently </a:t>
                      </a:r>
                      <a:br>
                        <a:rPr lang="en-US" altLang="ko-KR" sz="1200" dirty="0"/>
                      </a:br>
                      <a:r>
                        <a:rPr lang="en-US" altLang="ko-KR" sz="1200" dirty="0"/>
                        <a:t>outperforms </a:t>
                      </a:r>
                      <a:br>
                        <a:rPr lang="en-US" altLang="ko-KR" sz="1200" dirty="0"/>
                      </a:br>
                      <a:r>
                        <a:rPr lang="en-US" altLang="ko-KR" sz="1200" dirty="0"/>
                        <a:t>the RoBERTa.</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From the paper: </a:t>
                      </a:r>
                      <a:r>
                        <a:rPr lang="en-US" altLang="ko-KR" sz="1200" kern="1200" dirty="0">
                          <a:solidFill>
                            <a:schemeClr val="tx1"/>
                          </a:solidFill>
                          <a:latin typeface="Arial" panose="020B0604020202020204" pitchFamily="34" charset="0"/>
                          <a:ea typeface="+mn-ea"/>
                          <a:cs typeface="Arial" panose="020B0604020202020204" pitchFamily="34" charset="0"/>
                          <a:hlinkClick r:id="rId4"/>
                        </a:rPr>
                        <a:t>https://github.com/allenai/longformer</a:t>
                      </a: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Convert RoBERTa to Longformer: </a:t>
                      </a:r>
                      <a:r>
                        <a:rPr lang="en-US" altLang="ko-KR" sz="1200" kern="1200" dirty="0">
                          <a:solidFill>
                            <a:schemeClr val="tx1"/>
                          </a:solidFill>
                          <a:latin typeface="Arial" panose="020B0604020202020204" pitchFamily="34" charset="0"/>
                          <a:ea typeface="+mn-ea"/>
                          <a:cs typeface="Arial" panose="020B0604020202020204" pitchFamily="34" charset="0"/>
                          <a:hlinkClick r:id="rId5"/>
                        </a:rPr>
                        <a:t>https://github.com/allenai/longformer/blob/master/scripts/convert_model_to_long.ipynb</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92748328"/>
                  </a:ext>
                </a:extLst>
              </a:tr>
            </a:tbl>
          </a:graphicData>
        </a:graphic>
      </p:graphicFrame>
      <p:sp>
        <p:nvSpPr>
          <p:cNvPr id="27" name="직사각형 26">
            <a:extLst>
              <a:ext uri="{FF2B5EF4-FFF2-40B4-BE49-F238E27FC236}">
                <a16:creationId xmlns:a16="http://schemas.microsoft.com/office/drawing/2014/main" id="{373603A3-49E3-1C7C-6DAF-2F1763FE1B74}"/>
              </a:ext>
            </a:extLst>
          </p:cNvPr>
          <p:cNvSpPr/>
          <p:nvPr/>
        </p:nvSpPr>
        <p:spPr>
          <a:xfrm>
            <a:off x="-1" y="2106252"/>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Sliding Window Attention</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직사각형 27">
            <a:extLst>
              <a:ext uri="{FF2B5EF4-FFF2-40B4-BE49-F238E27FC236}">
                <a16:creationId xmlns:a16="http://schemas.microsoft.com/office/drawing/2014/main" id="{1878F283-E065-3EAE-A1CF-2271DD2009B3}"/>
              </a:ext>
            </a:extLst>
          </p:cNvPr>
          <p:cNvSpPr/>
          <p:nvPr/>
        </p:nvSpPr>
        <p:spPr>
          <a:xfrm>
            <a:off x="0" y="3304455"/>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Dilated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Sliding Window</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직사각형 28">
            <a:extLst>
              <a:ext uri="{FF2B5EF4-FFF2-40B4-BE49-F238E27FC236}">
                <a16:creationId xmlns:a16="http://schemas.microsoft.com/office/drawing/2014/main" id="{B63BF1F8-4165-03CD-CDD7-2CC86B0AF4BA}"/>
              </a:ext>
            </a:extLst>
          </p:cNvPr>
          <p:cNvSpPr/>
          <p:nvPr/>
        </p:nvSpPr>
        <p:spPr>
          <a:xfrm>
            <a:off x="-1" y="4476718"/>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Global Attention</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 name="그림 3">
            <a:extLst>
              <a:ext uri="{FF2B5EF4-FFF2-40B4-BE49-F238E27FC236}">
                <a16:creationId xmlns:a16="http://schemas.microsoft.com/office/drawing/2014/main" id="{8F57D6A3-E8A5-2340-CD04-FC467541F25A}"/>
              </a:ext>
            </a:extLst>
          </p:cNvPr>
          <p:cNvPicPr>
            <a:picLocks noChangeAspect="1"/>
          </p:cNvPicPr>
          <p:nvPr/>
        </p:nvPicPr>
        <p:blipFill rotWithShape="1">
          <a:blip r:embed="rId6"/>
          <a:srcRect l="76383"/>
          <a:stretch/>
        </p:blipFill>
        <p:spPr>
          <a:xfrm>
            <a:off x="9864842" y="3730326"/>
            <a:ext cx="2029453" cy="1800000"/>
          </a:xfrm>
          <a:prstGeom prst="rect">
            <a:avLst/>
          </a:prstGeom>
        </p:spPr>
      </p:pic>
      <p:pic>
        <p:nvPicPr>
          <p:cNvPr id="31" name="그림 30">
            <a:extLst>
              <a:ext uri="{FF2B5EF4-FFF2-40B4-BE49-F238E27FC236}">
                <a16:creationId xmlns:a16="http://schemas.microsoft.com/office/drawing/2014/main" id="{7957F756-FD40-232F-4D7A-27B11255C61C}"/>
              </a:ext>
            </a:extLst>
          </p:cNvPr>
          <p:cNvPicPr>
            <a:picLocks noChangeAspect="1"/>
          </p:cNvPicPr>
          <p:nvPr/>
        </p:nvPicPr>
        <p:blipFill rotWithShape="1">
          <a:blip r:embed="rId6"/>
          <a:srcRect l="22760" r="53144"/>
          <a:stretch/>
        </p:blipFill>
        <p:spPr>
          <a:xfrm>
            <a:off x="9844273" y="1974379"/>
            <a:ext cx="2070590" cy="1800000"/>
          </a:xfrm>
          <a:prstGeom prst="rect">
            <a:avLst/>
          </a:prstGeom>
        </p:spPr>
      </p:pic>
      <p:pic>
        <p:nvPicPr>
          <p:cNvPr id="33" name="그림 32">
            <a:extLst>
              <a:ext uri="{FF2B5EF4-FFF2-40B4-BE49-F238E27FC236}">
                <a16:creationId xmlns:a16="http://schemas.microsoft.com/office/drawing/2014/main" id="{AD42D92C-6253-8DEC-F242-FDD3C224ED31}"/>
              </a:ext>
            </a:extLst>
          </p:cNvPr>
          <p:cNvPicPr>
            <a:picLocks noChangeAspect="1"/>
          </p:cNvPicPr>
          <p:nvPr/>
        </p:nvPicPr>
        <p:blipFill rotWithShape="1">
          <a:blip r:embed="rId6"/>
          <a:srcRect l="49814" r="26569"/>
          <a:stretch/>
        </p:blipFill>
        <p:spPr>
          <a:xfrm>
            <a:off x="7051475" y="3730326"/>
            <a:ext cx="2029453" cy="1800000"/>
          </a:xfrm>
          <a:prstGeom prst="rect">
            <a:avLst/>
          </a:prstGeom>
        </p:spPr>
      </p:pic>
      <p:pic>
        <p:nvPicPr>
          <p:cNvPr id="34" name="그림 33">
            <a:extLst>
              <a:ext uri="{FF2B5EF4-FFF2-40B4-BE49-F238E27FC236}">
                <a16:creationId xmlns:a16="http://schemas.microsoft.com/office/drawing/2014/main" id="{7DCA1DDC-2428-FD9C-4B89-8EB3A0B0EEEA}"/>
              </a:ext>
            </a:extLst>
          </p:cNvPr>
          <p:cNvPicPr>
            <a:picLocks noChangeAspect="1"/>
          </p:cNvPicPr>
          <p:nvPr/>
        </p:nvPicPr>
        <p:blipFill rotWithShape="1">
          <a:blip r:embed="rId6"/>
          <a:srcRect r="82101"/>
          <a:stretch/>
        </p:blipFill>
        <p:spPr>
          <a:xfrm>
            <a:off x="7297157" y="1974379"/>
            <a:ext cx="1538088" cy="1800000"/>
          </a:xfrm>
          <a:prstGeom prst="rect">
            <a:avLst/>
          </a:prstGeom>
        </p:spPr>
      </p:pic>
      <p:sp>
        <p:nvSpPr>
          <p:cNvPr id="37" name="직사각형 36">
            <a:extLst>
              <a:ext uri="{FF2B5EF4-FFF2-40B4-BE49-F238E27FC236}">
                <a16:creationId xmlns:a16="http://schemas.microsoft.com/office/drawing/2014/main" id="{850673C0-65BD-C1BE-8FB6-3FBD2BB8C755}"/>
              </a:ext>
            </a:extLst>
          </p:cNvPr>
          <p:cNvSpPr/>
          <p:nvPr/>
        </p:nvSpPr>
        <p:spPr>
          <a:xfrm>
            <a:off x="-1" y="5648981"/>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Results</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7" name="그림 16">
            <a:extLst>
              <a:ext uri="{FF2B5EF4-FFF2-40B4-BE49-F238E27FC236}">
                <a16:creationId xmlns:a16="http://schemas.microsoft.com/office/drawing/2014/main" id="{9047D127-B5A1-B630-47A6-DE72CB69DDB3}"/>
              </a:ext>
            </a:extLst>
          </p:cNvPr>
          <p:cNvPicPr>
            <a:picLocks noChangeAspect="1"/>
          </p:cNvPicPr>
          <p:nvPr/>
        </p:nvPicPr>
        <p:blipFill>
          <a:blip r:embed="rId7"/>
          <a:stretch>
            <a:fillRect/>
          </a:stretch>
        </p:blipFill>
        <p:spPr>
          <a:xfrm>
            <a:off x="2989445" y="5549036"/>
            <a:ext cx="3023480" cy="1152000"/>
          </a:xfrm>
          <a:prstGeom prst="rect">
            <a:avLst/>
          </a:prstGeom>
        </p:spPr>
      </p:pic>
      <p:sp>
        <p:nvSpPr>
          <p:cNvPr id="39" name="TextBox 38">
            <a:extLst>
              <a:ext uri="{FF2B5EF4-FFF2-40B4-BE49-F238E27FC236}">
                <a16:creationId xmlns:a16="http://schemas.microsoft.com/office/drawing/2014/main" id="{32547D9F-4EAF-CBE5-B902-81B4A32DF0AE}"/>
              </a:ext>
            </a:extLst>
          </p:cNvPr>
          <p:cNvSpPr txBox="1"/>
          <p:nvPr/>
        </p:nvSpPr>
        <p:spPr>
          <a:xfrm>
            <a:off x="4451383" y="5571997"/>
            <a:ext cx="926149" cy="2616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11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MLM BPC</a:t>
            </a:r>
            <a:endParaRPr kumimoji="0" lang="ko-KR" altLang="en-US" sz="11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0" name="직사각형 39">
            <a:extLst>
              <a:ext uri="{FF2B5EF4-FFF2-40B4-BE49-F238E27FC236}">
                <a16:creationId xmlns:a16="http://schemas.microsoft.com/office/drawing/2014/main" id="{B80F3A0F-9E65-E2B8-5E25-140308D1E363}"/>
              </a:ext>
            </a:extLst>
          </p:cNvPr>
          <p:cNvSpPr/>
          <p:nvPr/>
        </p:nvSpPr>
        <p:spPr>
          <a:xfrm>
            <a:off x="6069762" y="555902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Code</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2" name="그림 21">
            <a:hlinkClick r:id="rId8" action="ppaction://hlinksldjump"/>
            <a:extLst>
              <a:ext uri="{FF2B5EF4-FFF2-40B4-BE49-F238E27FC236}">
                <a16:creationId xmlns:a16="http://schemas.microsoft.com/office/drawing/2014/main" id="{E8C32B5A-FDEA-8929-566C-738C0172C4D6}"/>
              </a:ext>
            </a:extLst>
          </p:cNvPr>
          <p:cNvPicPr>
            <a:picLocks noChangeAspect="1"/>
          </p:cNvPicPr>
          <p:nvPr/>
        </p:nvPicPr>
        <p:blipFill>
          <a:blip r:embed="rId9"/>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3640362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CCAB94E1-8EAC-0D14-E95B-80D3EBF7BAEC}"/>
              </a:ext>
            </a:extLst>
          </p:cNvPr>
          <p:cNvSpPr/>
          <p:nvPr/>
        </p:nvSpPr>
        <p:spPr>
          <a:xfrm>
            <a:off x="-1" y="1526079"/>
            <a:ext cx="12192000" cy="5012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60</a:t>
            </a:fld>
            <a:endParaRPr lang="ko-KR" altLang="en-US" dirty="0">
              <a:latin typeface="맑은 고딕" panose="020B0503020000020004" pitchFamily="50" charset="-127"/>
            </a:endParaRPr>
          </a:p>
        </p:txBody>
      </p:sp>
      <p:sp>
        <p:nvSpPr>
          <p:cNvPr id="7" name="제목 4">
            <a:extLst>
              <a:ext uri="{FF2B5EF4-FFF2-40B4-BE49-F238E27FC236}">
                <a16:creationId xmlns:a16="http://schemas.microsoft.com/office/drawing/2014/main" id="{094135A4-4B2C-714B-7FB5-05EDDCC90B94}"/>
              </a:ext>
            </a:extLst>
          </p:cNvPr>
          <p:cNvSpPr>
            <a:spLocks noGrp="1"/>
          </p:cNvSpPr>
          <p:nvPr>
            <p:ph type="title"/>
          </p:nvPr>
        </p:nvSpPr>
        <p:spPr>
          <a:xfrm>
            <a:off x="846137" y="0"/>
            <a:ext cx="10499725" cy="1355724"/>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Pre-Training: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DALL-E</a:t>
            </a:r>
            <a:endParaRPr lang="ko-KR" altLang="en-US" dirty="0">
              <a:solidFill>
                <a:srgbClr val="002060"/>
              </a:solidFill>
            </a:endParaRPr>
          </a:p>
        </p:txBody>
      </p:sp>
      <p:pic>
        <p:nvPicPr>
          <p:cNvPr id="11" name="그림 10">
            <a:extLst>
              <a:ext uri="{FF2B5EF4-FFF2-40B4-BE49-F238E27FC236}">
                <a16:creationId xmlns:a16="http://schemas.microsoft.com/office/drawing/2014/main" id="{EC805E0C-B8A4-192B-788C-297C8A366CC3}"/>
              </a:ext>
            </a:extLst>
          </p:cNvPr>
          <p:cNvPicPr>
            <a:picLocks noChangeAspect="1"/>
          </p:cNvPicPr>
          <p:nvPr/>
        </p:nvPicPr>
        <p:blipFill>
          <a:blip r:embed="rId2"/>
          <a:stretch>
            <a:fillRect/>
          </a:stretch>
        </p:blipFill>
        <p:spPr>
          <a:xfrm>
            <a:off x="841077" y="1595167"/>
            <a:ext cx="4973518" cy="2633704"/>
          </a:xfrm>
          <a:prstGeom prst="rect">
            <a:avLst/>
          </a:prstGeom>
        </p:spPr>
      </p:pic>
      <p:sp>
        <p:nvSpPr>
          <p:cNvPr id="13" name="TextBox 12">
            <a:extLst>
              <a:ext uri="{FF2B5EF4-FFF2-40B4-BE49-F238E27FC236}">
                <a16:creationId xmlns:a16="http://schemas.microsoft.com/office/drawing/2014/main" id="{676CFEFA-08A1-1A7E-4C48-16262CE12DAC}"/>
              </a:ext>
            </a:extLst>
          </p:cNvPr>
          <p:cNvSpPr txBox="1"/>
          <p:nvPr/>
        </p:nvSpPr>
        <p:spPr>
          <a:xfrm>
            <a:off x="2238307" y="1112412"/>
            <a:ext cx="2040217" cy="369332"/>
          </a:xfrm>
          <a:prstGeom prst="rect">
            <a:avLst/>
          </a:prstGeom>
          <a:noFill/>
        </p:spPr>
        <p:txBody>
          <a:bodyPr wrap="square">
            <a:spAutoFit/>
          </a:bodyPr>
          <a:lstStyle/>
          <a:p>
            <a:r>
              <a:rPr lang="en-US" altLang="ko-KR" sz="1800" b="1" i="0" u="none" strike="noStrike" baseline="0" dirty="0" err="1">
                <a:solidFill>
                  <a:srgbClr val="000000"/>
                </a:solidFill>
                <a:latin typeface="HCR Dotum" panose="02030504000101010101" pitchFamily="18" charset="-127"/>
                <a:ea typeface="HCR Dotum" panose="02030504000101010101" pitchFamily="18" charset="-127"/>
              </a:rPr>
              <a:t>AutoEncoder</a:t>
            </a:r>
            <a:r>
              <a:rPr lang="en-US" altLang="ko-KR" sz="1800" b="1" i="0" u="none" strike="noStrike" baseline="0" dirty="0">
                <a:solidFill>
                  <a:srgbClr val="000000"/>
                </a:solidFill>
                <a:latin typeface="HCR Dotum" panose="02030504000101010101" pitchFamily="18" charset="-127"/>
                <a:ea typeface="HCR Dotum" panose="02030504000101010101" pitchFamily="18" charset="-127"/>
              </a:rPr>
              <a:t>(AE)</a:t>
            </a:r>
            <a:endParaRPr lang="ko-KR" altLang="en-US" b="1" dirty="0"/>
          </a:p>
        </p:txBody>
      </p:sp>
      <p:pic>
        <p:nvPicPr>
          <p:cNvPr id="16" name="그림 15">
            <a:extLst>
              <a:ext uri="{FF2B5EF4-FFF2-40B4-BE49-F238E27FC236}">
                <a16:creationId xmlns:a16="http://schemas.microsoft.com/office/drawing/2014/main" id="{AC088E53-EE54-BE5C-8686-B5F8D30B6F98}"/>
              </a:ext>
            </a:extLst>
          </p:cNvPr>
          <p:cNvPicPr>
            <a:picLocks noChangeAspect="1"/>
          </p:cNvPicPr>
          <p:nvPr/>
        </p:nvPicPr>
        <p:blipFill>
          <a:blip r:embed="rId3"/>
          <a:stretch>
            <a:fillRect/>
          </a:stretch>
        </p:blipFill>
        <p:spPr>
          <a:xfrm>
            <a:off x="6163776" y="1595168"/>
            <a:ext cx="5686154" cy="2633703"/>
          </a:xfrm>
          <a:prstGeom prst="rect">
            <a:avLst/>
          </a:prstGeom>
        </p:spPr>
      </p:pic>
      <p:pic>
        <p:nvPicPr>
          <p:cNvPr id="20" name="그림 19">
            <a:extLst>
              <a:ext uri="{FF2B5EF4-FFF2-40B4-BE49-F238E27FC236}">
                <a16:creationId xmlns:a16="http://schemas.microsoft.com/office/drawing/2014/main" id="{A5DAC1AF-C720-B473-4C38-30AEC238CB4B}"/>
              </a:ext>
            </a:extLst>
          </p:cNvPr>
          <p:cNvPicPr>
            <a:picLocks noChangeAspect="1"/>
          </p:cNvPicPr>
          <p:nvPr/>
        </p:nvPicPr>
        <p:blipFill>
          <a:blip r:embed="rId4"/>
          <a:stretch>
            <a:fillRect/>
          </a:stretch>
        </p:blipFill>
        <p:spPr>
          <a:xfrm>
            <a:off x="6746308" y="1904439"/>
            <a:ext cx="1503849" cy="294503"/>
          </a:xfrm>
          <a:prstGeom prst="rect">
            <a:avLst/>
          </a:prstGeom>
        </p:spPr>
      </p:pic>
      <p:pic>
        <p:nvPicPr>
          <p:cNvPr id="24" name="그림 23">
            <a:extLst>
              <a:ext uri="{FF2B5EF4-FFF2-40B4-BE49-F238E27FC236}">
                <a16:creationId xmlns:a16="http://schemas.microsoft.com/office/drawing/2014/main" id="{E9A52986-EF5E-6317-F5BD-41AFA9AB1D19}"/>
              </a:ext>
            </a:extLst>
          </p:cNvPr>
          <p:cNvPicPr>
            <a:picLocks noChangeAspect="1"/>
          </p:cNvPicPr>
          <p:nvPr/>
        </p:nvPicPr>
        <p:blipFill>
          <a:blip r:embed="rId5"/>
          <a:stretch>
            <a:fillRect/>
          </a:stretch>
        </p:blipFill>
        <p:spPr>
          <a:xfrm>
            <a:off x="1012226" y="4306188"/>
            <a:ext cx="2910995" cy="2169440"/>
          </a:xfrm>
          <a:prstGeom prst="rect">
            <a:avLst/>
          </a:prstGeom>
        </p:spPr>
      </p:pic>
      <p:pic>
        <p:nvPicPr>
          <p:cNvPr id="27" name="그림 26">
            <a:extLst>
              <a:ext uri="{FF2B5EF4-FFF2-40B4-BE49-F238E27FC236}">
                <a16:creationId xmlns:a16="http://schemas.microsoft.com/office/drawing/2014/main" id="{428FA94C-A969-AE59-B327-AA984D737EDB}"/>
              </a:ext>
            </a:extLst>
          </p:cNvPr>
          <p:cNvPicPr>
            <a:picLocks noChangeAspect="1"/>
          </p:cNvPicPr>
          <p:nvPr/>
        </p:nvPicPr>
        <p:blipFill>
          <a:blip r:embed="rId6"/>
          <a:stretch>
            <a:fillRect/>
          </a:stretch>
        </p:blipFill>
        <p:spPr>
          <a:xfrm>
            <a:off x="4116598" y="4317542"/>
            <a:ext cx="2843077" cy="2158086"/>
          </a:xfrm>
          <a:prstGeom prst="rect">
            <a:avLst/>
          </a:prstGeom>
        </p:spPr>
      </p:pic>
      <p:sp>
        <p:nvSpPr>
          <p:cNvPr id="31" name="TextBox 30">
            <a:extLst>
              <a:ext uri="{FF2B5EF4-FFF2-40B4-BE49-F238E27FC236}">
                <a16:creationId xmlns:a16="http://schemas.microsoft.com/office/drawing/2014/main" id="{E138692E-37AD-5191-A963-AFA49C798832}"/>
              </a:ext>
            </a:extLst>
          </p:cNvPr>
          <p:cNvSpPr txBox="1"/>
          <p:nvPr/>
        </p:nvSpPr>
        <p:spPr>
          <a:xfrm>
            <a:off x="7064265" y="4277859"/>
            <a:ext cx="4785665" cy="738664"/>
          </a:xfrm>
          <a:prstGeom prst="rect">
            <a:avLst/>
          </a:prstGeom>
          <a:noFill/>
        </p:spPr>
        <p:txBody>
          <a:bodyPr wrap="square">
            <a:spAutoFit/>
          </a:bodyPr>
          <a:lstStyle/>
          <a:p>
            <a:r>
              <a:rPr lang="en-US" altLang="ko-KR" sz="1050" dirty="0"/>
              <a:t>- VAE </a:t>
            </a:r>
            <a:r>
              <a:rPr lang="ko-KR" altLang="en-US" sz="1050" dirty="0"/>
              <a:t>는 </a:t>
            </a:r>
            <a:r>
              <a:rPr lang="en-US" altLang="ko-KR" sz="1050" dirty="0"/>
              <a:t>latent vector </a:t>
            </a:r>
            <a:r>
              <a:rPr lang="ko-KR" altLang="en-US" sz="1050" dirty="0"/>
              <a:t>구분이 가능하며 </a:t>
            </a:r>
            <a:r>
              <a:rPr lang="en-US" altLang="ko-KR" sz="1050" dirty="0"/>
              <a:t>, control </a:t>
            </a:r>
            <a:r>
              <a:rPr lang="ko-KR" altLang="en-US" sz="1050" dirty="0"/>
              <a:t>할 때 유리</a:t>
            </a:r>
            <a:r>
              <a:rPr lang="en-US" altLang="ko-KR" sz="1050" dirty="0"/>
              <a:t>(</a:t>
            </a:r>
            <a:r>
              <a:rPr lang="ko-KR" altLang="en-US" sz="1050" dirty="0" err="1"/>
              <a:t>가우시안을</a:t>
            </a:r>
            <a:r>
              <a:rPr lang="ko-KR" altLang="en-US" sz="1050" dirty="0"/>
              <a:t> 따른다고 가정하기 때문</a:t>
            </a:r>
            <a:r>
              <a:rPr lang="en-US" altLang="ko-KR" sz="1050" dirty="0"/>
              <a:t>)</a:t>
            </a:r>
          </a:p>
          <a:p>
            <a:r>
              <a:rPr lang="en-US" altLang="ko-KR" sz="1050" dirty="0"/>
              <a:t>- VAE </a:t>
            </a:r>
            <a:r>
              <a:rPr lang="ko-KR" altLang="en-US" sz="1050" dirty="0"/>
              <a:t>는 </a:t>
            </a:r>
            <a:r>
              <a:rPr lang="en-US" altLang="ko-KR" sz="1050" dirty="0"/>
              <a:t>representation </a:t>
            </a:r>
            <a:r>
              <a:rPr lang="ko-KR" altLang="en-US" sz="1050" dirty="0"/>
              <a:t>을 </a:t>
            </a:r>
            <a:r>
              <a:rPr lang="en-US" altLang="ko-KR" sz="1050" dirty="0"/>
              <a:t>sampling </a:t>
            </a:r>
            <a:r>
              <a:rPr lang="ko-KR" altLang="en-US" sz="1050" dirty="0"/>
              <a:t>가능하여 </a:t>
            </a:r>
            <a:r>
              <a:rPr lang="en-US" altLang="ko-KR" sz="1050" dirty="0"/>
              <a:t>, train set </a:t>
            </a:r>
            <a:r>
              <a:rPr lang="ko-KR" altLang="en-US" sz="1050" dirty="0"/>
              <a:t>에 없는 데이터 판별 가능</a:t>
            </a:r>
            <a:r>
              <a:rPr lang="en-US" altLang="ko-KR" sz="1050" dirty="0"/>
              <a:t>(</a:t>
            </a:r>
            <a:r>
              <a:rPr lang="ko-KR" altLang="en-US" sz="1050" dirty="0" err="1"/>
              <a:t>아웃라이어</a:t>
            </a:r>
            <a:r>
              <a:rPr lang="ko-KR" altLang="en-US" sz="1050" dirty="0"/>
              <a:t> 판별 가능</a:t>
            </a:r>
            <a:r>
              <a:rPr lang="en-US" altLang="ko-KR" sz="1050" dirty="0"/>
              <a:t>)</a:t>
            </a:r>
            <a:endParaRPr lang="ko-KR" altLang="en-US" sz="1050" dirty="0"/>
          </a:p>
        </p:txBody>
      </p:sp>
      <p:pic>
        <p:nvPicPr>
          <p:cNvPr id="33" name="그림 32">
            <a:extLst>
              <a:ext uri="{FF2B5EF4-FFF2-40B4-BE49-F238E27FC236}">
                <a16:creationId xmlns:a16="http://schemas.microsoft.com/office/drawing/2014/main" id="{C078ED97-F155-BF4E-3DFB-F4CEB2932791}"/>
              </a:ext>
            </a:extLst>
          </p:cNvPr>
          <p:cNvPicPr>
            <a:picLocks noChangeAspect="1"/>
          </p:cNvPicPr>
          <p:nvPr/>
        </p:nvPicPr>
        <p:blipFill>
          <a:blip r:embed="rId7"/>
          <a:stretch>
            <a:fillRect/>
          </a:stretch>
        </p:blipFill>
        <p:spPr>
          <a:xfrm>
            <a:off x="7064265" y="5106092"/>
            <a:ext cx="4785665" cy="1369662"/>
          </a:xfrm>
          <a:prstGeom prst="rect">
            <a:avLst/>
          </a:prstGeom>
        </p:spPr>
      </p:pic>
      <p:sp>
        <p:nvSpPr>
          <p:cNvPr id="35" name="TextBox 34">
            <a:extLst>
              <a:ext uri="{FF2B5EF4-FFF2-40B4-BE49-F238E27FC236}">
                <a16:creationId xmlns:a16="http://schemas.microsoft.com/office/drawing/2014/main" id="{51D55590-AEC4-B455-D069-E3AAD5767FEB}"/>
              </a:ext>
            </a:extLst>
          </p:cNvPr>
          <p:cNvSpPr txBox="1"/>
          <p:nvPr/>
        </p:nvSpPr>
        <p:spPr>
          <a:xfrm>
            <a:off x="7257428" y="1148013"/>
            <a:ext cx="3498850" cy="369332"/>
          </a:xfrm>
          <a:prstGeom prst="rect">
            <a:avLst/>
          </a:prstGeom>
          <a:noFill/>
        </p:spPr>
        <p:txBody>
          <a:bodyPr wrap="square">
            <a:spAutoFit/>
          </a:bodyPr>
          <a:lstStyle/>
          <a:p>
            <a:r>
              <a:rPr lang="en-US" altLang="ko-KR" sz="1800" b="1" i="0" u="none" strike="noStrike" baseline="0" dirty="0">
                <a:solidFill>
                  <a:srgbClr val="000000"/>
                </a:solidFill>
                <a:latin typeface="HCR Dotum" panose="02030504000101010101" pitchFamily="18" charset="-127"/>
                <a:ea typeface="HCR Dotum" panose="02030504000101010101" pitchFamily="18" charset="-127"/>
              </a:rPr>
              <a:t>Variational </a:t>
            </a:r>
            <a:r>
              <a:rPr lang="en-US" altLang="ko-KR" sz="1800" b="1" i="0" u="none" strike="noStrike" baseline="0" dirty="0" err="1">
                <a:solidFill>
                  <a:srgbClr val="000000"/>
                </a:solidFill>
                <a:latin typeface="HCR Dotum" panose="02030504000101010101" pitchFamily="18" charset="-127"/>
                <a:ea typeface="HCR Dotum" panose="02030504000101010101" pitchFamily="18" charset="-127"/>
              </a:rPr>
              <a:t>AutoEncoder</a:t>
            </a:r>
            <a:r>
              <a:rPr lang="en-US" altLang="ko-KR" sz="1800" b="1" i="0" u="none" strike="noStrike" baseline="0" dirty="0">
                <a:solidFill>
                  <a:srgbClr val="000000"/>
                </a:solidFill>
                <a:latin typeface="HCR Dotum" panose="02030504000101010101" pitchFamily="18" charset="-127"/>
                <a:ea typeface="HCR Dotum" panose="02030504000101010101" pitchFamily="18" charset="-127"/>
              </a:rPr>
              <a:t>(VAE)</a:t>
            </a:r>
          </a:p>
        </p:txBody>
      </p:sp>
      <p:sp>
        <p:nvSpPr>
          <p:cNvPr id="36" name="TextBox 35">
            <a:extLst>
              <a:ext uri="{FF2B5EF4-FFF2-40B4-BE49-F238E27FC236}">
                <a16:creationId xmlns:a16="http://schemas.microsoft.com/office/drawing/2014/main" id="{64ABE915-39B7-1D41-90E2-86F9A86D7570}"/>
              </a:ext>
            </a:extLst>
          </p:cNvPr>
          <p:cNvSpPr txBox="1"/>
          <p:nvPr/>
        </p:nvSpPr>
        <p:spPr>
          <a:xfrm>
            <a:off x="8257237" y="2091819"/>
            <a:ext cx="3717016" cy="553998"/>
          </a:xfrm>
          <a:prstGeom prst="rect">
            <a:avLst/>
          </a:prstGeom>
          <a:noFill/>
        </p:spPr>
        <p:txBody>
          <a:bodyPr wrap="square">
            <a:spAutoFit/>
          </a:bodyPr>
          <a:lstStyle/>
          <a:p>
            <a:r>
              <a:rPr lang="en-US" altLang="ko-KR" sz="1000" dirty="0">
                <a:solidFill>
                  <a:srgbClr val="000000"/>
                </a:solidFill>
                <a:latin typeface="HCR Dotum" panose="02030504000101010101" pitchFamily="18" charset="-127"/>
                <a:ea typeface="HCR Dotum" panose="02030504000101010101" pitchFamily="18" charset="-127"/>
              </a:rPr>
              <a:t>Latent vector z</a:t>
            </a:r>
            <a:r>
              <a:rPr lang="ko-KR" altLang="en-US" sz="1000" dirty="0">
                <a:solidFill>
                  <a:srgbClr val="000000"/>
                </a:solidFill>
                <a:latin typeface="HCR Dotum" panose="02030504000101010101" pitchFamily="18" charset="-127"/>
                <a:ea typeface="HCR Dotum" panose="02030504000101010101" pitchFamily="18" charset="-127"/>
              </a:rPr>
              <a:t>가 모르는 분포가 아니라</a:t>
            </a:r>
            <a:r>
              <a:rPr lang="en-US" altLang="ko-KR" sz="1000" dirty="0">
                <a:solidFill>
                  <a:srgbClr val="000000"/>
                </a:solidFill>
                <a:latin typeface="HCR Dotum" panose="02030504000101010101" pitchFamily="18" charset="-127"/>
                <a:ea typeface="HCR Dotum" panose="02030504000101010101" pitchFamily="18" charset="-127"/>
              </a:rPr>
              <a:t>, </a:t>
            </a:r>
            <a:r>
              <a:rPr lang="ko-KR" altLang="en-US" sz="1000" dirty="0">
                <a:solidFill>
                  <a:srgbClr val="000000"/>
                </a:solidFill>
                <a:latin typeface="HCR Dotum" panose="02030504000101010101" pitchFamily="18" charset="-127"/>
                <a:ea typeface="HCR Dotum" panose="02030504000101010101" pitchFamily="18" charset="-127"/>
              </a:rPr>
              <a:t>어떤 정해진 확률분포</a:t>
            </a:r>
            <a:r>
              <a:rPr lang="en-US" altLang="ko-KR" sz="1000" dirty="0">
                <a:solidFill>
                  <a:srgbClr val="000000"/>
                </a:solidFill>
                <a:latin typeface="HCR Dotum" panose="02030504000101010101" pitchFamily="18" charset="-127"/>
                <a:ea typeface="HCR Dotum" panose="02030504000101010101" pitchFamily="18" charset="-127"/>
              </a:rPr>
              <a:t>(</a:t>
            </a:r>
            <a:r>
              <a:rPr lang="ko-KR" altLang="en-US" sz="1000" dirty="0">
                <a:solidFill>
                  <a:srgbClr val="000000"/>
                </a:solidFill>
                <a:latin typeface="HCR Dotum" panose="02030504000101010101" pitchFamily="18" charset="-127"/>
                <a:ea typeface="HCR Dotum" panose="02030504000101010101" pitchFamily="18" charset="-127"/>
              </a:rPr>
              <a:t>일반적으로 </a:t>
            </a:r>
            <a:r>
              <a:rPr lang="en-US" altLang="ko-KR" sz="1000" dirty="0">
                <a:solidFill>
                  <a:srgbClr val="000000"/>
                </a:solidFill>
                <a:latin typeface="HCR Dotum" panose="02030504000101010101" pitchFamily="18" charset="-127"/>
                <a:ea typeface="HCR Dotum" panose="02030504000101010101" pitchFamily="18" charset="-127"/>
              </a:rPr>
              <a:t>Gaussian)</a:t>
            </a:r>
            <a:r>
              <a:rPr lang="ko-KR" altLang="en-US" sz="1000" dirty="0">
                <a:solidFill>
                  <a:srgbClr val="000000"/>
                </a:solidFill>
                <a:latin typeface="HCR Dotum" panose="02030504000101010101" pitchFamily="18" charset="-127"/>
                <a:ea typeface="HCR Dotum" panose="02030504000101010101" pitchFamily="18" charset="-127"/>
              </a:rPr>
              <a:t>를 따른다고 가정 후에 </a:t>
            </a:r>
            <a:r>
              <a:rPr lang="en-US" altLang="ko-KR" sz="1000" dirty="0">
                <a:solidFill>
                  <a:srgbClr val="000000"/>
                </a:solidFill>
                <a:latin typeface="HCR Dotum" panose="02030504000101010101" pitchFamily="18" charset="-127"/>
                <a:ea typeface="HCR Dotum" panose="02030504000101010101" pitchFamily="18" charset="-127"/>
              </a:rPr>
              <a:t>encoding</a:t>
            </a:r>
          </a:p>
          <a:p>
            <a:r>
              <a:rPr lang="en-US" altLang="ko-KR" sz="1000" dirty="0">
                <a:solidFill>
                  <a:srgbClr val="000000"/>
                </a:solidFill>
                <a:latin typeface="HCR Dotum" panose="02030504000101010101" pitchFamily="18" charset="-127"/>
                <a:ea typeface="HCR Dotum" panose="02030504000101010101" pitchFamily="18" charset="-127"/>
              </a:rPr>
              <a:t>-&gt; mean/std.</a:t>
            </a:r>
            <a:r>
              <a:rPr lang="ko-KR" altLang="en-US" sz="1000" dirty="0">
                <a:solidFill>
                  <a:srgbClr val="000000"/>
                </a:solidFill>
                <a:latin typeface="HCR Dotum" panose="02030504000101010101" pitchFamily="18" charset="-127"/>
                <a:ea typeface="HCR Dotum" panose="02030504000101010101" pitchFamily="18" charset="-127"/>
              </a:rPr>
              <a:t> </a:t>
            </a:r>
            <a:r>
              <a:rPr lang="en-US" altLang="ko-KR" sz="1000" dirty="0">
                <a:solidFill>
                  <a:srgbClr val="000000"/>
                </a:solidFill>
                <a:latin typeface="HCR Dotum" panose="02030504000101010101" pitchFamily="18" charset="-127"/>
                <a:ea typeface="HCR Dotum" panose="02030504000101010101" pitchFamily="18" charset="-127"/>
              </a:rPr>
              <a:t>dev</a:t>
            </a:r>
            <a:r>
              <a:rPr lang="ko-KR" altLang="en-US" sz="1000" dirty="0">
                <a:solidFill>
                  <a:srgbClr val="000000"/>
                </a:solidFill>
                <a:latin typeface="HCR Dotum" panose="02030504000101010101" pitchFamily="18" charset="-127"/>
                <a:ea typeface="HCR Dotum" panose="02030504000101010101" pitchFamily="18" charset="-127"/>
              </a:rPr>
              <a:t>값을 넣어주어 계산 </a:t>
            </a:r>
            <a:endParaRPr lang="en-US" altLang="ko-KR" sz="1000" dirty="0">
              <a:solidFill>
                <a:srgbClr val="000000"/>
              </a:solidFill>
              <a:latin typeface="HCR Dotum" panose="02030504000101010101" pitchFamily="18" charset="-127"/>
              <a:ea typeface="HCR Dotum" panose="02030504000101010101" pitchFamily="18" charset="-127"/>
            </a:endParaRPr>
          </a:p>
        </p:txBody>
      </p:sp>
      <p:sp>
        <p:nvSpPr>
          <p:cNvPr id="37" name="사각형: 둥근 모서리 36">
            <a:extLst>
              <a:ext uri="{FF2B5EF4-FFF2-40B4-BE49-F238E27FC236}">
                <a16:creationId xmlns:a16="http://schemas.microsoft.com/office/drawing/2014/main" id="{2A550E0D-1F08-45F3-DF62-68518618602C}"/>
              </a:ext>
            </a:extLst>
          </p:cNvPr>
          <p:cNvSpPr/>
          <p:nvPr/>
        </p:nvSpPr>
        <p:spPr>
          <a:xfrm>
            <a:off x="7074134" y="2146683"/>
            <a:ext cx="1237322" cy="1758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45913A5A-87D9-C902-A2B6-CEADF49E54CD}"/>
              </a:ext>
            </a:extLst>
          </p:cNvPr>
          <p:cNvSpPr txBox="1"/>
          <p:nvPr/>
        </p:nvSpPr>
        <p:spPr>
          <a:xfrm>
            <a:off x="7893911" y="3884628"/>
            <a:ext cx="2843077" cy="246221"/>
          </a:xfrm>
          <a:prstGeom prst="rect">
            <a:avLst/>
          </a:prstGeom>
          <a:noFill/>
        </p:spPr>
        <p:txBody>
          <a:bodyPr wrap="square">
            <a:spAutoFit/>
          </a:bodyPr>
          <a:lstStyle/>
          <a:p>
            <a:r>
              <a:rPr lang="en-US" altLang="ko-KR" sz="1000" dirty="0"/>
              <a:t>-&gt; z</a:t>
            </a:r>
            <a:r>
              <a:rPr lang="ko-KR" altLang="en-US" sz="1000" dirty="0"/>
              <a:t>의 미분 계산이 불가능 하여 노이즈 샘플링</a:t>
            </a:r>
          </a:p>
        </p:txBody>
      </p:sp>
      <p:sp>
        <p:nvSpPr>
          <p:cNvPr id="42" name="TextBox 41">
            <a:extLst>
              <a:ext uri="{FF2B5EF4-FFF2-40B4-BE49-F238E27FC236}">
                <a16:creationId xmlns:a16="http://schemas.microsoft.com/office/drawing/2014/main" id="{131DEB24-E28F-83F1-B06D-D566A3FC3BBA}"/>
              </a:ext>
            </a:extLst>
          </p:cNvPr>
          <p:cNvSpPr txBox="1"/>
          <p:nvPr/>
        </p:nvSpPr>
        <p:spPr>
          <a:xfrm>
            <a:off x="6751421" y="1526080"/>
            <a:ext cx="3498850" cy="400110"/>
          </a:xfrm>
          <a:prstGeom prst="rect">
            <a:avLst/>
          </a:prstGeom>
          <a:noFill/>
        </p:spPr>
        <p:txBody>
          <a:bodyPr wrap="square">
            <a:spAutoFit/>
          </a:bodyPr>
          <a:lstStyle/>
          <a:p>
            <a:r>
              <a:rPr lang="en-US" altLang="ko-KR" sz="1000" dirty="0">
                <a:solidFill>
                  <a:srgbClr val="000000"/>
                </a:solidFill>
                <a:latin typeface="HCR Dotum" panose="02030504000101010101" pitchFamily="18" charset="-127"/>
                <a:ea typeface="HCR Dotum" panose="02030504000101010101" pitchFamily="18" charset="-127"/>
              </a:rPr>
              <a:t>z</a:t>
            </a:r>
            <a:r>
              <a:rPr lang="ko-KR" altLang="en-US" sz="1000" dirty="0">
                <a:solidFill>
                  <a:srgbClr val="000000"/>
                </a:solidFill>
                <a:latin typeface="HCR Dotum" panose="02030504000101010101" pitchFamily="18" charset="-127"/>
                <a:ea typeface="HCR Dotum" panose="02030504000101010101" pitchFamily="18" charset="-127"/>
              </a:rPr>
              <a:t>가 차원이 다른 여러 값을 갖을 수 있기 때문에</a:t>
            </a:r>
            <a:endParaRPr lang="en-US" altLang="ko-KR" sz="1000" dirty="0">
              <a:solidFill>
                <a:srgbClr val="000000"/>
              </a:solidFill>
              <a:latin typeface="HCR Dotum" panose="02030504000101010101" pitchFamily="18" charset="-127"/>
              <a:ea typeface="HCR Dotum" panose="02030504000101010101" pitchFamily="18" charset="-127"/>
            </a:endParaRPr>
          </a:p>
          <a:p>
            <a:r>
              <a:rPr lang="en-US" altLang="ko-KR" sz="1000" dirty="0"/>
              <a:t>P(x)</a:t>
            </a:r>
            <a:r>
              <a:rPr lang="ko-KR" altLang="en-US" sz="1000" dirty="0"/>
              <a:t>를 </a:t>
            </a:r>
            <a:r>
              <a:rPr lang="en-US" altLang="ko-KR" sz="1000" dirty="0"/>
              <a:t>maximize</a:t>
            </a:r>
            <a:r>
              <a:rPr lang="ko-KR" altLang="en-US" sz="1000" dirty="0"/>
              <a:t>하는게 목표</a:t>
            </a:r>
            <a:r>
              <a:rPr lang="en-US" altLang="ko-KR" sz="1000" dirty="0">
                <a:solidFill>
                  <a:srgbClr val="000000"/>
                </a:solidFill>
                <a:latin typeface="HCR Dotum" panose="02030504000101010101" pitchFamily="18" charset="-127"/>
                <a:ea typeface="HCR Dotum" panose="02030504000101010101" pitchFamily="18" charset="-127"/>
              </a:rPr>
              <a:t> </a:t>
            </a:r>
          </a:p>
        </p:txBody>
      </p:sp>
      <p:sp>
        <p:nvSpPr>
          <p:cNvPr id="25" name="TextBox 24">
            <a:extLst>
              <a:ext uri="{FF2B5EF4-FFF2-40B4-BE49-F238E27FC236}">
                <a16:creationId xmlns:a16="http://schemas.microsoft.com/office/drawing/2014/main" id="{54EFEF53-84B0-C995-E360-5D66B8249576}"/>
              </a:ext>
            </a:extLst>
          </p:cNvPr>
          <p:cNvSpPr txBox="1"/>
          <p:nvPr/>
        </p:nvSpPr>
        <p:spPr>
          <a:xfrm>
            <a:off x="2971216" y="4048883"/>
            <a:ext cx="2253191" cy="369332"/>
          </a:xfrm>
          <a:prstGeom prst="rect">
            <a:avLst/>
          </a:prstGeom>
          <a:noFill/>
        </p:spPr>
        <p:txBody>
          <a:bodyPr wrap="square">
            <a:spAutoFit/>
          </a:bodyPr>
          <a:lstStyle/>
          <a:p>
            <a:r>
              <a:rPr lang="en-US" altLang="ko-KR" dirty="0">
                <a:solidFill>
                  <a:srgbClr val="000000"/>
                </a:solidFill>
                <a:latin typeface="HCR Dotum" panose="02030504000101010101" pitchFamily="18" charset="-127"/>
                <a:ea typeface="HCR Dotum" panose="02030504000101010101" pitchFamily="18" charset="-127"/>
              </a:rPr>
              <a:t>Latent</a:t>
            </a:r>
            <a:r>
              <a:rPr lang="ko-KR" altLang="en-US" dirty="0">
                <a:solidFill>
                  <a:srgbClr val="000000"/>
                </a:solidFill>
                <a:latin typeface="HCR Dotum" panose="02030504000101010101" pitchFamily="18" charset="-127"/>
                <a:ea typeface="HCR Dotum" panose="02030504000101010101" pitchFamily="18" charset="-127"/>
              </a:rPr>
              <a:t> </a:t>
            </a:r>
            <a:r>
              <a:rPr lang="en-US" altLang="ko-KR" dirty="0">
                <a:solidFill>
                  <a:srgbClr val="000000"/>
                </a:solidFill>
                <a:latin typeface="HCR Dotum" panose="02030504000101010101" pitchFamily="18" charset="-127"/>
                <a:ea typeface="HCR Dotum" panose="02030504000101010101" pitchFamily="18" charset="-127"/>
              </a:rPr>
              <a:t>distribution</a:t>
            </a:r>
            <a:endParaRPr lang="ko-KR" altLang="en-US" dirty="0"/>
          </a:p>
        </p:txBody>
      </p:sp>
      <p:sp>
        <p:nvSpPr>
          <p:cNvPr id="44" name="TextBox 43">
            <a:extLst>
              <a:ext uri="{FF2B5EF4-FFF2-40B4-BE49-F238E27FC236}">
                <a16:creationId xmlns:a16="http://schemas.microsoft.com/office/drawing/2014/main" id="{7F679581-3005-A6B3-41FA-270E33670683}"/>
              </a:ext>
            </a:extLst>
          </p:cNvPr>
          <p:cNvSpPr txBox="1"/>
          <p:nvPr/>
        </p:nvSpPr>
        <p:spPr>
          <a:xfrm>
            <a:off x="3258416" y="4383505"/>
            <a:ext cx="664805" cy="369332"/>
          </a:xfrm>
          <a:prstGeom prst="rect">
            <a:avLst/>
          </a:prstGeom>
          <a:noFill/>
        </p:spPr>
        <p:txBody>
          <a:bodyPr wrap="square">
            <a:spAutoFit/>
          </a:bodyPr>
          <a:lstStyle/>
          <a:p>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AE</a:t>
            </a:r>
            <a:endParaRPr lang="ko-KR" altLang="en-US" dirty="0"/>
          </a:p>
        </p:txBody>
      </p:sp>
      <p:sp>
        <p:nvSpPr>
          <p:cNvPr id="45" name="TextBox 44">
            <a:extLst>
              <a:ext uri="{FF2B5EF4-FFF2-40B4-BE49-F238E27FC236}">
                <a16:creationId xmlns:a16="http://schemas.microsoft.com/office/drawing/2014/main" id="{2A0AC2B3-3A3C-869E-C5D6-77EC9880EDDC}"/>
              </a:ext>
            </a:extLst>
          </p:cNvPr>
          <p:cNvSpPr txBox="1"/>
          <p:nvPr/>
        </p:nvSpPr>
        <p:spPr>
          <a:xfrm>
            <a:off x="6264512" y="4441880"/>
            <a:ext cx="664805" cy="369332"/>
          </a:xfrm>
          <a:prstGeom prst="rect">
            <a:avLst/>
          </a:prstGeom>
          <a:noFill/>
        </p:spPr>
        <p:txBody>
          <a:bodyPr wrap="square">
            <a:spAutoFit/>
          </a:bodyPr>
          <a:lstStyle/>
          <a:p>
            <a:r>
              <a:rPr lang="en-US" altLang="ko-KR" sz="1800" b="0" i="0" u="none" strike="noStrike" baseline="0" dirty="0">
                <a:solidFill>
                  <a:srgbClr val="000000"/>
                </a:solidFill>
                <a:latin typeface="HCR Dotum" panose="02030504000101010101" pitchFamily="18" charset="-127"/>
                <a:ea typeface="HCR Dotum" panose="02030504000101010101" pitchFamily="18" charset="-127"/>
              </a:rPr>
              <a:t>VAE</a:t>
            </a:r>
            <a:endParaRPr lang="ko-KR" altLang="en-US" dirty="0"/>
          </a:p>
        </p:txBody>
      </p:sp>
      <p:sp>
        <p:nvSpPr>
          <p:cNvPr id="46" name="사각형: 둥근 모서리 45">
            <a:extLst>
              <a:ext uri="{FF2B5EF4-FFF2-40B4-BE49-F238E27FC236}">
                <a16:creationId xmlns:a16="http://schemas.microsoft.com/office/drawing/2014/main" id="{EA346767-FC1C-FE79-E7D0-27B806450832}"/>
              </a:ext>
            </a:extLst>
          </p:cNvPr>
          <p:cNvSpPr/>
          <p:nvPr/>
        </p:nvSpPr>
        <p:spPr>
          <a:xfrm>
            <a:off x="8696788" y="2603867"/>
            <a:ext cx="811106" cy="2907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6770CF8D-FAF7-5B3D-2ADB-F535C8BC20E2}"/>
              </a:ext>
            </a:extLst>
          </p:cNvPr>
          <p:cNvSpPr/>
          <p:nvPr/>
        </p:nvSpPr>
        <p:spPr>
          <a:xfrm>
            <a:off x="889490" y="3808821"/>
            <a:ext cx="491441" cy="36933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148DFD99-A7D5-EA13-FF39-5FC772D65662}"/>
              </a:ext>
            </a:extLst>
          </p:cNvPr>
          <p:cNvSpPr/>
          <p:nvPr/>
        </p:nvSpPr>
        <p:spPr>
          <a:xfrm>
            <a:off x="4956930" y="3798254"/>
            <a:ext cx="491441" cy="36933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817F7152-D17A-9DA7-4A05-AA9B26B854A3}"/>
              </a:ext>
            </a:extLst>
          </p:cNvPr>
          <p:cNvSpPr/>
          <p:nvPr/>
        </p:nvSpPr>
        <p:spPr>
          <a:xfrm>
            <a:off x="4795934" y="1622138"/>
            <a:ext cx="933062" cy="36933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FC9CB795-4759-F67F-FB6F-2C56B442B28E}"/>
              </a:ext>
            </a:extLst>
          </p:cNvPr>
          <p:cNvSpPr/>
          <p:nvPr/>
        </p:nvSpPr>
        <p:spPr>
          <a:xfrm>
            <a:off x="10828585" y="1687943"/>
            <a:ext cx="933062" cy="36933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5943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6DFA6F9-879B-6FF7-276E-1DFD35387F55}"/>
              </a:ext>
            </a:extLst>
          </p:cNvPr>
          <p:cNvSpPr/>
          <p:nvPr/>
        </p:nvSpPr>
        <p:spPr>
          <a:xfrm>
            <a:off x="-1" y="1468233"/>
            <a:ext cx="12192000" cy="5070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61</a:t>
            </a:fld>
            <a:endParaRPr lang="ko-KR" altLang="en-US" dirty="0">
              <a:latin typeface="맑은 고딕" panose="020B0503020000020004" pitchFamily="50" charset="-127"/>
            </a:endParaRPr>
          </a:p>
        </p:txBody>
      </p:sp>
      <p:sp>
        <p:nvSpPr>
          <p:cNvPr id="10" name="TextBox 9">
            <a:extLst>
              <a:ext uri="{FF2B5EF4-FFF2-40B4-BE49-F238E27FC236}">
                <a16:creationId xmlns:a16="http://schemas.microsoft.com/office/drawing/2014/main" id="{D0DF25A1-E108-7AC0-218A-512407621B28}"/>
              </a:ext>
            </a:extLst>
          </p:cNvPr>
          <p:cNvSpPr txBox="1"/>
          <p:nvPr/>
        </p:nvSpPr>
        <p:spPr>
          <a:xfrm>
            <a:off x="1509189" y="1468233"/>
            <a:ext cx="4527886" cy="954107"/>
          </a:xfrm>
          <a:prstGeom prst="rect">
            <a:avLst/>
          </a:prstGeom>
          <a:noFill/>
        </p:spPr>
        <p:txBody>
          <a:bodyPr wrap="square">
            <a:spAutoFit/>
          </a:bodyPr>
          <a:lstStyle/>
          <a:p>
            <a:r>
              <a:rPr lang="en-US" altLang="ko-KR" sz="1400" dirty="0"/>
              <a:t>- VAE</a:t>
            </a:r>
            <a:r>
              <a:rPr lang="ko-KR" altLang="en-US" sz="1400" dirty="0"/>
              <a:t>는 </a:t>
            </a:r>
            <a:r>
              <a:rPr lang="en-US" altLang="ko-KR" sz="1400" dirty="0"/>
              <a:t>latent vector</a:t>
            </a:r>
            <a:r>
              <a:rPr lang="ko-KR" altLang="en-US" sz="1400" dirty="0"/>
              <a:t>가 </a:t>
            </a:r>
            <a:r>
              <a:rPr lang="en-US" altLang="ko-KR" sz="1400" dirty="0"/>
              <a:t>continuous </a:t>
            </a:r>
            <a:r>
              <a:rPr lang="ko-KR" altLang="en-US" sz="1400" dirty="0"/>
              <a:t>한 반면</a:t>
            </a:r>
            <a:r>
              <a:rPr lang="en-US" altLang="ko-KR" sz="1400" dirty="0"/>
              <a:t>, </a:t>
            </a:r>
            <a:br>
              <a:rPr lang="en-US" altLang="ko-KR" sz="1400" dirty="0"/>
            </a:br>
            <a:r>
              <a:rPr lang="en-US" altLang="ko-KR" sz="1400" dirty="0"/>
              <a:t>VQ-VQE</a:t>
            </a:r>
            <a:r>
              <a:rPr lang="ko-KR" altLang="en-US" sz="1400" dirty="0"/>
              <a:t>는 </a:t>
            </a:r>
            <a:r>
              <a:rPr lang="en-US" altLang="ko-KR" sz="1400" b="1" dirty="0"/>
              <a:t>latent vector</a:t>
            </a:r>
            <a:r>
              <a:rPr lang="ko-KR" altLang="en-US" sz="1400" dirty="0"/>
              <a:t>가 </a:t>
            </a:r>
            <a:r>
              <a:rPr lang="en-US" altLang="ko-KR" sz="1400" b="1" dirty="0"/>
              <a:t>discrete</a:t>
            </a:r>
          </a:p>
          <a:p>
            <a:r>
              <a:rPr lang="en-US" altLang="ko-KR" sz="1400" dirty="0"/>
              <a:t>- </a:t>
            </a:r>
            <a:r>
              <a:rPr lang="ko-KR" altLang="en-US" sz="1400" dirty="0"/>
              <a:t>별도의 </a:t>
            </a:r>
            <a:r>
              <a:rPr lang="en-US" altLang="ko-KR" sz="1400" dirty="0"/>
              <a:t>prior </a:t>
            </a:r>
            <a:r>
              <a:rPr lang="ko-KR" altLang="en-US" sz="1400" dirty="0"/>
              <a:t>분포를 가정하지 않고 </a:t>
            </a:r>
            <a:br>
              <a:rPr lang="en-US" altLang="ko-KR" sz="1400" dirty="0"/>
            </a:br>
            <a:r>
              <a:rPr lang="ko-KR" altLang="en-US" sz="1400" dirty="0"/>
              <a:t>모든 </a:t>
            </a:r>
            <a:r>
              <a:rPr lang="en-US" altLang="ko-KR" sz="1400" dirty="0"/>
              <a:t>latent code</a:t>
            </a:r>
            <a:r>
              <a:rPr lang="ko-KR" altLang="en-US" sz="1400" dirty="0"/>
              <a:t>에 대해 </a:t>
            </a:r>
            <a:r>
              <a:rPr lang="en-US" altLang="ko-KR" sz="1400" b="1" dirty="0"/>
              <a:t>uniform</a:t>
            </a:r>
            <a:r>
              <a:rPr lang="ko-KR" altLang="en-US" sz="1400" b="1" dirty="0"/>
              <a:t>한 </a:t>
            </a:r>
            <a:r>
              <a:rPr lang="en-US" altLang="ko-KR" sz="1400" b="1" dirty="0"/>
              <a:t>prior</a:t>
            </a:r>
            <a:r>
              <a:rPr lang="ko-KR" altLang="en-US" sz="1400" b="1" dirty="0"/>
              <a:t>를 가정</a:t>
            </a:r>
            <a:r>
              <a:rPr lang="en-US" altLang="ko-KR" sz="1400" dirty="0"/>
              <a:t>.</a:t>
            </a:r>
            <a:endParaRPr lang="ko-KR" altLang="en-US" sz="1400" dirty="0"/>
          </a:p>
        </p:txBody>
      </p:sp>
      <p:sp>
        <p:nvSpPr>
          <p:cNvPr id="14" name="제목 4">
            <a:extLst>
              <a:ext uri="{FF2B5EF4-FFF2-40B4-BE49-F238E27FC236}">
                <a16:creationId xmlns:a16="http://schemas.microsoft.com/office/drawing/2014/main" id="{BA35320B-2903-7F08-48BF-D9C26DC27BC1}"/>
              </a:ext>
            </a:extLst>
          </p:cNvPr>
          <p:cNvSpPr>
            <a:spLocks noGrp="1"/>
          </p:cNvSpPr>
          <p:nvPr>
            <p:ph type="title"/>
          </p:nvPr>
        </p:nvSpPr>
        <p:spPr>
          <a:xfrm>
            <a:off x="846137" y="0"/>
            <a:ext cx="10499725" cy="1355724"/>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Pre-Training: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DALL-E</a:t>
            </a:r>
            <a:endParaRPr lang="ko-KR" altLang="en-US" dirty="0">
              <a:solidFill>
                <a:srgbClr val="002060"/>
              </a:solidFill>
            </a:endParaRPr>
          </a:p>
        </p:txBody>
      </p:sp>
      <p:pic>
        <p:nvPicPr>
          <p:cNvPr id="18" name="그림 17">
            <a:extLst>
              <a:ext uri="{FF2B5EF4-FFF2-40B4-BE49-F238E27FC236}">
                <a16:creationId xmlns:a16="http://schemas.microsoft.com/office/drawing/2014/main" id="{FC840569-51F7-42F1-F780-2834EAAF3E47}"/>
              </a:ext>
            </a:extLst>
          </p:cNvPr>
          <p:cNvPicPr>
            <a:picLocks noChangeAspect="1"/>
          </p:cNvPicPr>
          <p:nvPr/>
        </p:nvPicPr>
        <p:blipFill>
          <a:blip r:embed="rId2"/>
          <a:stretch>
            <a:fillRect/>
          </a:stretch>
        </p:blipFill>
        <p:spPr>
          <a:xfrm>
            <a:off x="1367654" y="2563217"/>
            <a:ext cx="8920976" cy="557561"/>
          </a:xfrm>
          <a:prstGeom prst="rect">
            <a:avLst/>
          </a:prstGeom>
        </p:spPr>
      </p:pic>
      <p:pic>
        <p:nvPicPr>
          <p:cNvPr id="26" name="그림 25">
            <a:extLst>
              <a:ext uri="{FF2B5EF4-FFF2-40B4-BE49-F238E27FC236}">
                <a16:creationId xmlns:a16="http://schemas.microsoft.com/office/drawing/2014/main" id="{5D316193-AC25-3084-6409-B94F8D3306F2}"/>
              </a:ext>
            </a:extLst>
          </p:cNvPr>
          <p:cNvPicPr>
            <a:picLocks noChangeAspect="1"/>
          </p:cNvPicPr>
          <p:nvPr/>
        </p:nvPicPr>
        <p:blipFill>
          <a:blip r:embed="rId3"/>
          <a:stretch>
            <a:fillRect/>
          </a:stretch>
        </p:blipFill>
        <p:spPr>
          <a:xfrm>
            <a:off x="-1" y="3111381"/>
            <a:ext cx="12192000" cy="3427502"/>
          </a:xfrm>
          <a:prstGeom prst="rect">
            <a:avLst/>
          </a:prstGeom>
        </p:spPr>
      </p:pic>
      <p:sp>
        <p:nvSpPr>
          <p:cNvPr id="29" name="TextBox 28">
            <a:extLst>
              <a:ext uri="{FF2B5EF4-FFF2-40B4-BE49-F238E27FC236}">
                <a16:creationId xmlns:a16="http://schemas.microsoft.com/office/drawing/2014/main" id="{2DF13BEA-6CFA-F9F0-FB16-76715C324DBF}"/>
              </a:ext>
            </a:extLst>
          </p:cNvPr>
          <p:cNvSpPr txBox="1"/>
          <p:nvPr/>
        </p:nvSpPr>
        <p:spPr>
          <a:xfrm>
            <a:off x="2089291" y="4699481"/>
            <a:ext cx="389850" cy="369332"/>
          </a:xfrm>
          <a:prstGeom prst="rect">
            <a:avLst/>
          </a:prstGeom>
          <a:noFill/>
        </p:spPr>
        <p:txBody>
          <a:bodyPr wrap="none" rtlCol="0">
            <a:spAutoFit/>
          </a:bodyPr>
          <a:lstStyle/>
          <a:p>
            <a:r>
              <a:rPr lang="en-US" altLang="ko-KR" dirty="0"/>
              <a:t>w</a:t>
            </a:r>
            <a:endParaRPr lang="ko-KR" altLang="en-US" dirty="0"/>
          </a:p>
        </p:txBody>
      </p:sp>
      <p:sp>
        <p:nvSpPr>
          <p:cNvPr id="30" name="TextBox 29">
            <a:extLst>
              <a:ext uri="{FF2B5EF4-FFF2-40B4-BE49-F238E27FC236}">
                <a16:creationId xmlns:a16="http://schemas.microsoft.com/office/drawing/2014/main" id="{4B53E9B4-68D8-C1EB-8256-40A16F9A81E6}"/>
              </a:ext>
            </a:extLst>
          </p:cNvPr>
          <p:cNvSpPr txBox="1"/>
          <p:nvPr/>
        </p:nvSpPr>
        <p:spPr>
          <a:xfrm>
            <a:off x="2511365" y="5221249"/>
            <a:ext cx="351378" cy="369332"/>
          </a:xfrm>
          <a:prstGeom prst="rect">
            <a:avLst/>
          </a:prstGeom>
          <a:noFill/>
        </p:spPr>
        <p:txBody>
          <a:bodyPr wrap="none" rtlCol="0">
            <a:spAutoFit/>
          </a:bodyPr>
          <a:lstStyle/>
          <a:p>
            <a:r>
              <a:rPr lang="en-US" altLang="ko-KR" dirty="0"/>
              <a:t>H</a:t>
            </a:r>
            <a:endParaRPr lang="ko-KR" altLang="en-US" dirty="0"/>
          </a:p>
        </p:txBody>
      </p:sp>
      <p:sp>
        <p:nvSpPr>
          <p:cNvPr id="31" name="사각형: 둥근 모서리 30">
            <a:extLst>
              <a:ext uri="{FF2B5EF4-FFF2-40B4-BE49-F238E27FC236}">
                <a16:creationId xmlns:a16="http://schemas.microsoft.com/office/drawing/2014/main" id="{2A2B3657-3AC3-F79E-E5C0-B15B49197B85}"/>
              </a:ext>
            </a:extLst>
          </p:cNvPr>
          <p:cNvSpPr/>
          <p:nvPr/>
        </p:nvSpPr>
        <p:spPr>
          <a:xfrm>
            <a:off x="1207008" y="6338839"/>
            <a:ext cx="630936" cy="23848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40A54A2C-B370-6773-2E47-88CFA4C6B66F}"/>
              </a:ext>
            </a:extLst>
          </p:cNvPr>
          <p:cNvSpPr txBox="1"/>
          <p:nvPr/>
        </p:nvSpPr>
        <p:spPr>
          <a:xfrm>
            <a:off x="8842705" y="3124304"/>
            <a:ext cx="3215945" cy="246221"/>
          </a:xfrm>
          <a:prstGeom prst="rect">
            <a:avLst/>
          </a:prstGeom>
          <a:noFill/>
        </p:spPr>
        <p:txBody>
          <a:bodyPr wrap="none" rtlCol="0">
            <a:spAutoFit/>
          </a:bodyPr>
          <a:lstStyle/>
          <a:p>
            <a:r>
              <a:rPr lang="en-US" altLang="ko-KR" sz="1000" dirty="0"/>
              <a:t>Image encoding vector</a:t>
            </a:r>
            <a:r>
              <a:rPr lang="ko-KR" altLang="en-US" sz="1000" dirty="0"/>
              <a:t>와 가장 가까운 </a:t>
            </a:r>
            <a:r>
              <a:rPr lang="en-US" altLang="ko-KR" sz="1000" dirty="0"/>
              <a:t>e</a:t>
            </a:r>
            <a:r>
              <a:rPr lang="ko-KR" altLang="en-US" sz="1000" dirty="0"/>
              <a:t>를 넣어준다</a:t>
            </a:r>
          </a:p>
        </p:txBody>
      </p:sp>
      <p:sp>
        <p:nvSpPr>
          <p:cNvPr id="33" name="TextBox 32">
            <a:extLst>
              <a:ext uri="{FF2B5EF4-FFF2-40B4-BE49-F238E27FC236}">
                <a16:creationId xmlns:a16="http://schemas.microsoft.com/office/drawing/2014/main" id="{12D0072D-4781-4BCC-2FE9-DA20A51540E6}"/>
              </a:ext>
            </a:extLst>
          </p:cNvPr>
          <p:cNvSpPr txBox="1"/>
          <p:nvPr/>
        </p:nvSpPr>
        <p:spPr>
          <a:xfrm>
            <a:off x="7228868" y="3755515"/>
            <a:ext cx="1972015" cy="276999"/>
          </a:xfrm>
          <a:prstGeom prst="rect">
            <a:avLst/>
          </a:prstGeom>
          <a:noFill/>
        </p:spPr>
        <p:txBody>
          <a:bodyPr wrap="none" rtlCol="0">
            <a:spAutoFit/>
          </a:bodyPr>
          <a:lstStyle/>
          <a:p>
            <a:r>
              <a:rPr lang="en-US" altLang="ko-KR" sz="1200" dirty="0"/>
              <a:t>K</a:t>
            </a:r>
            <a:r>
              <a:rPr lang="ko-KR" altLang="en-US" sz="1200" dirty="0"/>
              <a:t>개 </a:t>
            </a:r>
            <a:r>
              <a:rPr lang="en-US" altLang="ko-KR" sz="1200" dirty="0"/>
              <a:t>class</a:t>
            </a:r>
            <a:r>
              <a:rPr lang="ko-KR" altLang="en-US" sz="1200" dirty="0"/>
              <a:t>와 </a:t>
            </a:r>
            <a:r>
              <a:rPr lang="en-US" altLang="ko-KR" sz="1200" dirty="0"/>
              <a:t>D dimension</a:t>
            </a:r>
            <a:endParaRPr lang="ko-KR" altLang="en-US" sz="1200" dirty="0"/>
          </a:p>
        </p:txBody>
      </p:sp>
      <p:sp>
        <p:nvSpPr>
          <p:cNvPr id="34" name="사각형: 둥근 모서리 33">
            <a:extLst>
              <a:ext uri="{FF2B5EF4-FFF2-40B4-BE49-F238E27FC236}">
                <a16:creationId xmlns:a16="http://schemas.microsoft.com/office/drawing/2014/main" id="{4156BE06-FCB8-F992-FF5D-465FC58A0968}"/>
              </a:ext>
            </a:extLst>
          </p:cNvPr>
          <p:cNvSpPr/>
          <p:nvPr/>
        </p:nvSpPr>
        <p:spPr>
          <a:xfrm>
            <a:off x="1367654" y="2597677"/>
            <a:ext cx="795528" cy="44010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4">
            <a:extLst>
              <a:ext uri="{FF2B5EF4-FFF2-40B4-BE49-F238E27FC236}">
                <a16:creationId xmlns:a16="http://schemas.microsoft.com/office/drawing/2014/main" id="{C849E2A4-430D-70DC-4B20-F69DB616FDDB}"/>
              </a:ext>
            </a:extLst>
          </p:cNvPr>
          <p:cNvSpPr/>
          <p:nvPr/>
        </p:nvSpPr>
        <p:spPr>
          <a:xfrm>
            <a:off x="7228868" y="2576098"/>
            <a:ext cx="3010884" cy="54683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6D159694-6ACE-8270-7FF0-AEC5DBC78074}"/>
              </a:ext>
            </a:extLst>
          </p:cNvPr>
          <p:cNvSpPr txBox="1"/>
          <p:nvPr/>
        </p:nvSpPr>
        <p:spPr>
          <a:xfrm>
            <a:off x="9981722" y="4013744"/>
            <a:ext cx="2076928" cy="400110"/>
          </a:xfrm>
          <a:prstGeom prst="rect">
            <a:avLst/>
          </a:prstGeom>
          <a:noFill/>
        </p:spPr>
        <p:txBody>
          <a:bodyPr wrap="square" rtlCol="0">
            <a:spAutoFit/>
          </a:bodyPr>
          <a:lstStyle/>
          <a:p>
            <a:r>
              <a:rPr lang="en-US" altLang="ko-KR" sz="1000" dirty="0"/>
              <a:t>e2</a:t>
            </a:r>
            <a:r>
              <a:rPr lang="ko-KR" altLang="en-US" sz="1000" dirty="0"/>
              <a:t>와 거리가 가장 가깝기 때문에 </a:t>
            </a:r>
            <a:r>
              <a:rPr lang="en-US" altLang="ko-KR" sz="1000" dirty="0"/>
              <a:t>e2</a:t>
            </a:r>
            <a:r>
              <a:rPr lang="ko-KR" altLang="en-US" sz="1000" dirty="0"/>
              <a:t>로 할당이 된다</a:t>
            </a:r>
          </a:p>
        </p:txBody>
      </p:sp>
      <p:grpSp>
        <p:nvGrpSpPr>
          <p:cNvPr id="52" name="그룹 51">
            <a:extLst>
              <a:ext uri="{FF2B5EF4-FFF2-40B4-BE49-F238E27FC236}">
                <a16:creationId xmlns:a16="http://schemas.microsoft.com/office/drawing/2014/main" id="{3A408520-BC49-0204-FED9-5D974A0971AE}"/>
              </a:ext>
            </a:extLst>
          </p:cNvPr>
          <p:cNvGrpSpPr/>
          <p:nvPr/>
        </p:nvGrpSpPr>
        <p:grpSpPr>
          <a:xfrm>
            <a:off x="6372145" y="1579985"/>
            <a:ext cx="5819855" cy="1293080"/>
            <a:chOff x="6400138" y="1356049"/>
            <a:chExt cx="5819855" cy="1293080"/>
          </a:xfrm>
        </p:grpSpPr>
        <p:pic>
          <p:nvPicPr>
            <p:cNvPr id="22" name="그림 21">
              <a:extLst>
                <a:ext uri="{FF2B5EF4-FFF2-40B4-BE49-F238E27FC236}">
                  <a16:creationId xmlns:a16="http://schemas.microsoft.com/office/drawing/2014/main" id="{30AC2AD4-E6E8-F73C-B35B-025C9BFFCA43}"/>
                </a:ext>
              </a:extLst>
            </p:cNvPr>
            <p:cNvPicPr>
              <a:picLocks noChangeAspect="1"/>
            </p:cNvPicPr>
            <p:nvPr/>
          </p:nvPicPr>
          <p:blipFill>
            <a:blip r:embed="rId4"/>
            <a:stretch>
              <a:fillRect/>
            </a:stretch>
          </p:blipFill>
          <p:spPr>
            <a:xfrm>
              <a:off x="6400138" y="1356049"/>
              <a:ext cx="5604039" cy="686808"/>
            </a:xfrm>
            <a:prstGeom prst="rect">
              <a:avLst/>
            </a:prstGeom>
          </p:spPr>
        </p:pic>
        <p:sp>
          <p:nvSpPr>
            <p:cNvPr id="28" name="TextBox 27">
              <a:extLst>
                <a:ext uri="{FF2B5EF4-FFF2-40B4-BE49-F238E27FC236}">
                  <a16:creationId xmlns:a16="http://schemas.microsoft.com/office/drawing/2014/main" id="{2BE9D8EC-F5B3-F01E-5718-E24B1832A3D7}"/>
                </a:ext>
              </a:extLst>
            </p:cNvPr>
            <p:cNvSpPr txBox="1"/>
            <p:nvPr/>
          </p:nvSpPr>
          <p:spPr>
            <a:xfrm>
              <a:off x="10387952" y="2095131"/>
              <a:ext cx="1832041" cy="553998"/>
            </a:xfrm>
            <a:prstGeom prst="rect">
              <a:avLst/>
            </a:prstGeom>
            <a:noFill/>
          </p:spPr>
          <p:txBody>
            <a:bodyPr wrap="square">
              <a:spAutoFit/>
            </a:bodyPr>
            <a:lstStyle/>
            <a:p>
              <a:pPr algn="l"/>
              <a:r>
                <a:rPr lang="en-US" altLang="ko-KR" sz="1000" b="1" i="0" u="none" strike="noStrike" baseline="0" dirty="0">
                  <a:latin typeface="Arial" panose="020B0604020202020204" pitchFamily="34" charset="0"/>
                </a:rPr>
                <a:t>sg</a:t>
              </a:r>
              <a:r>
                <a:rPr lang="en-US" altLang="ko-KR" sz="1000" b="0" i="0" u="none" strike="noStrike" baseline="0" dirty="0">
                  <a:latin typeface="Arial" panose="020B0604020202020204" pitchFamily="34" charset="0"/>
                </a:rPr>
                <a:t>(·): stop gradient operator</a:t>
              </a:r>
            </a:p>
            <a:p>
              <a:pPr marL="171450" indent="-171450" algn="l">
                <a:buFont typeface="Symbol" panose="05050102010706020507" pitchFamily="18" charset="2"/>
                <a:buChar char="Þ"/>
              </a:pPr>
              <a:r>
                <a:rPr lang="en-US" altLang="ko-KR" sz="1000" b="0" i="0" u="none" strike="noStrike" baseline="0" dirty="0">
                  <a:latin typeface="Arial" panose="020B0604020202020204" pitchFamily="34" charset="0"/>
                </a:rPr>
                <a:t>Zero gradient</a:t>
              </a:r>
              <a:r>
                <a:rPr lang="ko-KR" altLang="en-US" sz="1000" b="0" i="0" u="none" strike="noStrike" baseline="0" dirty="0">
                  <a:latin typeface="MalgunGothic"/>
                </a:rPr>
                <a:t>를 가짐</a:t>
              </a:r>
              <a:endParaRPr lang="en-US" altLang="ko-KR" sz="1000" b="0" i="0" u="none" strike="noStrike" baseline="0" dirty="0">
                <a:latin typeface="MalgunGothic"/>
              </a:endParaRPr>
            </a:p>
            <a:p>
              <a:pPr marL="171450" indent="-171450" algn="l">
                <a:buFont typeface="Symbol" panose="05050102010706020507" pitchFamily="18" charset="2"/>
                <a:buChar char="Þ"/>
              </a:pPr>
              <a:r>
                <a:rPr lang="ko-KR" altLang="en-US" sz="1000" dirty="0">
                  <a:latin typeface="MalgunGothic"/>
                </a:rPr>
                <a:t>고정 되어 있다</a:t>
              </a:r>
              <a:endParaRPr lang="ko-KR" altLang="en-US" sz="1000" dirty="0"/>
            </a:p>
          </p:txBody>
        </p:sp>
        <p:sp>
          <p:nvSpPr>
            <p:cNvPr id="37" name="TextBox 36">
              <a:extLst>
                <a:ext uri="{FF2B5EF4-FFF2-40B4-BE49-F238E27FC236}">
                  <a16:creationId xmlns:a16="http://schemas.microsoft.com/office/drawing/2014/main" id="{BBC81289-2CD7-6465-4846-0355D22C4685}"/>
                </a:ext>
              </a:extLst>
            </p:cNvPr>
            <p:cNvSpPr txBox="1"/>
            <p:nvPr/>
          </p:nvSpPr>
          <p:spPr>
            <a:xfrm>
              <a:off x="6543964" y="1919296"/>
              <a:ext cx="1864613" cy="246221"/>
            </a:xfrm>
            <a:prstGeom prst="rect">
              <a:avLst/>
            </a:prstGeom>
            <a:noFill/>
          </p:spPr>
          <p:txBody>
            <a:bodyPr wrap="none" rtlCol="0">
              <a:spAutoFit/>
            </a:bodyPr>
            <a:lstStyle/>
            <a:p>
              <a:r>
                <a:rPr lang="en-US" altLang="ko-KR" sz="1000" dirty="0"/>
                <a:t>Auto encoder</a:t>
              </a:r>
              <a:r>
                <a:rPr lang="ko-KR" altLang="en-US" sz="1000" dirty="0"/>
                <a:t>와 동일한 역할</a:t>
              </a:r>
            </a:p>
          </p:txBody>
        </p:sp>
        <p:sp>
          <p:nvSpPr>
            <p:cNvPr id="38" name="TextBox 37">
              <a:extLst>
                <a:ext uri="{FF2B5EF4-FFF2-40B4-BE49-F238E27FC236}">
                  <a16:creationId xmlns:a16="http://schemas.microsoft.com/office/drawing/2014/main" id="{8313D0E4-F8FA-246A-8AAD-6088FD1FF4D0}"/>
                </a:ext>
              </a:extLst>
            </p:cNvPr>
            <p:cNvSpPr txBox="1"/>
            <p:nvPr/>
          </p:nvSpPr>
          <p:spPr>
            <a:xfrm>
              <a:off x="8577835" y="1903907"/>
              <a:ext cx="1370888" cy="261610"/>
            </a:xfrm>
            <a:prstGeom prst="rect">
              <a:avLst/>
            </a:prstGeom>
            <a:noFill/>
          </p:spPr>
          <p:txBody>
            <a:bodyPr wrap="none" rtlCol="0">
              <a:spAutoFit/>
            </a:bodyPr>
            <a:lstStyle/>
            <a:p>
              <a:r>
                <a:rPr lang="en-US" altLang="ko-KR" sz="1100" dirty="0"/>
                <a:t>Codebook vector</a:t>
              </a:r>
              <a:endParaRPr lang="ko-KR" altLang="en-US" sz="1100" dirty="0"/>
            </a:p>
          </p:txBody>
        </p:sp>
        <p:sp>
          <p:nvSpPr>
            <p:cNvPr id="39" name="TextBox 38">
              <a:extLst>
                <a:ext uri="{FF2B5EF4-FFF2-40B4-BE49-F238E27FC236}">
                  <a16:creationId xmlns:a16="http://schemas.microsoft.com/office/drawing/2014/main" id="{83C1DF77-A4CA-9AE6-4DDD-5CF3579EC22F}"/>
                </a:ext>
              </a:extLst>
            </p:cNvPr>
            <p:cNvSpPr txBox="1"/>
            <p:nvPr/>
          </p:nvSpPr>
          <p:spPr>
            <a:xfrm>
              <a:off x="10271933" y="1897580"/>
              <a:ext cx="1750800" cy="246221"/>
            </a:xfrm>
            <a:prstGeom prst="rect">
              <a:avLst/>
            </a:prstGeom>
            <a:noFill/>
          </p:spPr>
          <p:txBody>
            <a:bodyPr wrap="none" rtlCol="0">
              <a:spAutoFit/>
            </a:bodyPr>
            <a:lstStyle/>
            <a:p>
              <a:r>
                <a:rPr lang="en-US" altLang="ko-KR" sz="1000" dirty="0"/>
                <a:t>Encoding parameter </a:t>
              </a:r>
              <a:r>
                <a:rPr lang="ko-KR" altLang="en-US" sz="1000" dirty="0"/>
                <a:t>조정</a:t>
              </a:r>
            </a:p>
          </p:txBody>
        </p:sp>
      </p:grpSp>
      <p:cxnSp>
        <p:nvCxnSpPr>
          <p:cNvPr id="41" name="직선 화살표 연결선 40">
            <a:extLst>
              <a:ext uri="{FF2B5EF4-FFF2-40B4-BE49-F238E27FC236}">
                <a16:creationId xmlns:a16="http://schemas.microsoft.com/office/drawing/2014/main" id="{45DBD069-31F4-6F5A-AA81-250BB59F9FE6}"/>
              </a:ext>
            </a:extLst>
          </p:cNvPr>
          <p:cNvCxnSpPr>
            <a:cxnSpLocks/>
          </p:cNvCxnSpPr>
          <p:nvPr/>
        </p:nvCxnSpPr>
        <p:spPr>
          <a:xfrm>
            <a:off x="1837944" y="3033077"/>
            <a:ext cx="1483754" cy="2126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6BFFE90-99F7-06CC-E6A5-596A25791F7E}"/>
              </a:ext>
            </a:extLst>
          </p:cNvPr>
          <p:cNvSpPr txBox="1"/>
          <p:nvPr/>
        </p:nvSpPr>
        <p:spPr>
          <a:xfrm>
            <a:off x="3239857" y="1109709"/>
            <a:ext cx="5712283" cy="369332"/>
          </a:xfrm>
          <a:prstGeom prst="rect">
            <a:avLst/>
          </a:prstGeom>
          <a:noFill/>
        </p:spPr>
        <p:txBody>
          <a:bodyPr wrap="square">
            <a:spAutoFit/>
          </a:bodyPr>
          <a:lstStyle/>
          <a:p>
            <a:r>
              <a:rPr lang="en-US" altLang="ko-KR" sz="1800" b="1" i="0" u="none" strike="noStrike" baseline="0" dirty="0">
                <a:solidFill>
                  <a:srgbClr val="000000"/>
                </a:solidFill>
                <a:latin typeface="HCR Dotum" panose="02030504000101010101" pitchFamily="18" charset="-127"/>
                <a:ea typeface="HCR Dotum" panose="02030504000101010101" pitchFamily="18" charset="-127"/>
              </a:rPr>
              <a:t>Vector Quantized Variational </a:t>
            </a:r>
            <a:r>
              <a:rPr lang="en-US" altLang="ko-KR" sz="1800" b="1" i="0" u="none" strike="noStrike" baseline="0" dirty="0" err="1">
                <a:solidFill>
                  <a:srgbClr val="000000"/>
                </a:solidFill>
                <a:latin typeface="HCR Dotum" panose="02030504000101010101" pitchFamily="18" charset="-127"/>
                <a:ea typeface="HCR Dotum" panose="02030504000101010101" pitchFamily="18" charset="-127"/>
              </a:rPr>
              <a:t>AutoEncoder</a:t>
            </a:r>
            <a:r>
              <a:rPr lang="en-US" altLang="ko-KR" sz="1800" b="1" i="0" u="none" strike="noStrike" baseline="0" dirty="0">
                <a:solidFill>
                  <a:srgbClr val="000000"/>
                </a:solidFill>
                <a:latin typeface="HCR Dotum" panose="02030504000101010101" pitchFamily="18" charset="-127"/>
                <a:ea typeface="HCR Dotum" panose="02030504000101010101" pitchFamily="18" charset="-127"/>
              </a:rPr>
              <a:t>(VQ-VQE)</a:t>
            </a:r>
            <a:endParaRPr lang="ko-KR" altLang="en-US" dirty="0"/>
          </a:p>
        </p:txBody>
      </p:sp>
      <p:cxnSp>
        <p:nvCxnSpPr>
          <p:cNvPr id="46" name="직선 화살표 연결선 45">
            <a:extLst>
              <a:ext uri="{FF2B5EF4-FFF2-40B4-BE49-F238E27FC236}">
                <a16:creationId xmlns:a16="http://schemas.microsoft.com/office/drawing/2014/main" id="{FD8B1C94-E9AF-40A8-82FE-65BA28AF0014}"/>
              </a:ext>
            </a:extLst>
          </p:cNvPr>
          <p:cNvCxnSpPr>
            <a:cxnSpLocks/>
          </p:cNvCxnSpPr>
          <p:nvPr/>
        </p:nvCxnSpPr>
        <p:spPr>
          <a:xfrm>
            <a:off x="10515600" y="4463135"/>
            <a:ext cx="171450" cy="153368"/>
          </a:xfrm>
          <a:prstGeom prst="straightConnector1">
            <a:avLst/>
          </a:prstGeom>
          <a:ln w="19050" cap="flat" cmpd="sng" algn="ctr">
            <a:solidFill>
              <a:schemeClr val="accent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직선 화살표 연결선 48">
            <a:extLst>
              <a:ext uri="{FF2B5EF4-FFF2-40B4-BE49-F238E27FC236}">
                <a16:creationId xmlns:a16="http://schemas.microsoft.com/office/drawing/2014/main" id="{7B5969FC-EAE0-D0E3-20F9-11BE0ADF4940}"/>
              </a:ext>
            </a:extLst>
          </p:cNvPr>
          <p:cNvCxnSpPr>
            <a:cxnSpLocks/>
          </p:cNvCxnSpPr>
          <p:nvPr/>
        </p:nvCxnSpPr>
        <p:spPr>
          <a:xfrm>
            <a:off x="1903370" y="3033077"/>
            <a:ext cx="3739524" cy="2188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사각형: 둥근 모서리 50">
            <a:extLst>
              <a:ext uri="{FF2B5EF4-FFF2-40B4-BE49-F238E27FC236}">
                <a16:creationId xmlns:a16="http://schemas.microsoft.com/office/drawing/2014/main" id="{6E6C5C7A-339A-51D1-54BD-6C0ACFF287B6}"/>
              </a:ext>
            </a:extLst>
          </p:cNvPr>
          <p:cNvSpPr/>
          <p:nvPr/>
        </p:nvSpPr>
        <p:spPr>
          <a:xfrm>
            <a:off x="10056113" y="5656721"/>
            <a:ext cx="1019323" cy="23848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22575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1E934AD6-D77A-770F-273E-15FE21DD3DEC}"/>
              </a:ext>
            </a:extLst>
          </p:cNvPr>
          <p:cNvSpPr/>
          <p:nvPr/>
        </p:nvSpPr>
        <p:spPr>
          <a:xfrm>
            <a:off x="-1" y="1724484"/>
            <a:ext cx="12192000" cy="4595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62</a:t>
            </a:fld>
            <a:endParaRPr lang="ko-KR" altLang="en-US" dirty="0">
              <a:latin typeface="맑은 고딕" panose="020B0503020000020004" pitchFamily="50" charset="-127"/>
            </a:endParaRPr>
          </a:p>
        </p:txBody>
      </p:sp>
      <p:sp>
        <p:nvSpPr>
          <p:cNvPr id="9" name="제목 4">
            <a:extLst>
              <a:ext uri="{FF2B5EF4-FFF2-40B4-BE49-F238E27FC236}">
                <a16:creationId xmlns:a16="http://schemas.microsoft.com/office/drawing/2014/main" id="{DF4BFCE5-590F-E155-17F7-3A43D6CC3051}"/>
              </a:ext>
            </a:extLst>
          </p:cNvPr>
          <p:cNvSpPr>
            <a:spLocks noGrp="1"/>
          </p:cNvSpPr>
          <p:nvPr>
            <p:ph type="title"/>
          </p:nvPr>
        </p:nvSpPr>
        <p:spPr>
          <a:xfrm>
            <a:off x="846137" y="0"/>
            <a:ext cx="10499725" cy="1355724"/>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Pre-Training: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DALL-E</a:t>
            </a:r>
            <a:endParaRPr lang="ko-KR" altLang="en-US" dirty="0">
              <a:solidFill>
                <a:srgbClr val="002060"/>
              </a:solidFill>
            </a:endParaRPr>
          </a:p>
        </p:txBody>
      </p:sp>
      <p:sp>
        <p:nvSpPr>
          <p:cNvPr id="15" name="TextBox 14">
            <a:extLst>
              <a:ext uri="{FF2B5EF4-FFF2-40B4-BE49-F238E27FC236}">
                <a16:creationId xmlns:a16="http://schemas.microsoft.com/office/drawing/2014/main" id="{50583E94-96B8-F46F-9731-E3F0FB0AC1B3}"/>
              </a:ext>
            </a:extLst>
          </p:cNvPr>
          <p:cNvSpPr txBox="1"/>
          <p:nvPr/>
        </p:nvSpPr>
        <p:spPr>
          <a:xfrm>
            <a:off x="380090" y="1905245"/>
            <a:ext cx="11426434" cy="523220"/>
          </a:xfrm>
          <a:prstGeom prst="rect">
            <a:avLst/>
          </a:prstGeom>
          <a:noFill/>
        </p:spPr>
        <p:txBody>
          <a:bodyPr wrap="square">
            <a:spAutoFit/>
          </a:bodyPr>
          <a:lstStyle/>
          <a:p>
            <a:r>
              <a:rPr lang="en-US" altLang="ko-KR" sz="1400" dirty="0"/>
              <a:t>- VQ VAE </a:t>
            </a:r>
            <a:r>
              <a:rPr lang="ko-KR" altLang="en-US" sz="1400" dirty="0"/>
              <a:t>와 유사하지만 </a:t>
            </a:r>
            <a:r>
              <a:rPr lang="en-US" altLang="ko-KR" sz="1400" dirty="0"/>
              <a:t>, </a:t>
            </a:r>
            <a:r>
              <a:rPr lang="ko-KR" altLang="en-US" sz="1400" u="sng" dirty="0"/>
              <a:t>하나의 </a:t>
            </a:r>
            <a:r>
              <a:rPr lang="en-US" altLang="ko-KR" sz="1400" u="sng" dirty="0"/>
              <a:t>codebook vector(discrete) </a:t>
            </a:r>
            <a:r>
              <a:rPr lang="ko-KR" altLang="en-US" sz="1400" u="sng" dirty="0"/>
              <a:t>만 선택하지 않고 </a:t>
            </a:r>
            <a:r>
              <a:rPr lang="en-US" altLang="ko-KR" sz="1400" dirty="0"/>
              <a:t>posterior </a:t>
            </a:r>
            <a:r>
              <a:rPr lang="en-US" altLang="ko-KR" sz="1400" b="1" dirty="0"/>
              <a:t>probability distribution </a:t>
            </a:r>
            <a:r>
              <a:rPr lang="ko-KR" altLang="en-US" sz="1400" b="1" dirty="0"/>
              <a:t>을 </a:t>
            </a:r>
            <a:r>
              <a:rPr lang="en-US" altLang="ko-KR" sz="1400" b="1" dirty="0"/>
              <a:t>stochastic </a:t>
            </a:r>
            <a:r>
              <a:rPr lang="ko-KR" altLang="en-US" sz="1400" b="1" dirty="0"/>
              <a:t>하게 표현</a:t>
            </a:r>
          </a:p>
          <a:p>
            <a:r>
              <a:rPr lang="en-US" altLang="ko-KR" sz="1400" dirty="0"/>
              <a:t>-</a:t>
            </a:r>
            <a:r>
              <a:rPr lang="ko-KR" altLang="en-US" sz="1400" dirty="0"/>
              <a:t> </a:t>
            </a:r>
            <a:r>
              <a:rPr lang="en-US" altLang="ko-KR" sz="1400" b="1" dirty="0"/>
              <a:t>Backpropagation </a:t>
            </a:r>
            <a:r>
              <a:rPr lang="ko-KR" altLang="en-US" sz="1400" b="1" dirty="0"/>
              <a:t>을 위해 </a:t>
            </a:r>
            <a:r>
              <a:rPr lang="en-US" altLang="ko-KR" sz="1400" dirty="0"/>
              <a:t>Gumbel </a:t>
            </a:r>
            <a:r>
              <a:rPr lang="en-US" altLang="ko-KR" sz="1400" dirty="0" err="1"/>
              <a:t>softmax</a:t>
            </a:r>
            <a:r>
              <a:rPr lang="en-US" altLang="ko-KR" sz="1400" dirty="0"/>
              <a:t> Trick </a:t>
            </a:r>
            <a:r>
              <a:rPr lang="ko-KR" altLang="en-US" sz="1400" dirty="0"/>
              <a:t>을 사용해 </a:t>
            </a:r>
            <a:r>
              <a:rPr lang="en-US" altLang="ko-KR" sz="1400" dirty="0"/>
              <a:t>argmax </a:t>
            </a:r>
            <a:r>
              <a:rPr lang="ko-KR" altLang="en-US" sz="1400" dirty="0"/>
              <a:t>를 </a:t>
            </a:r>
            <a:r>
              <a:rPr lang="en-US" altLang="ko-KR" sz="1400" b="1" dirty="0" err="1"/>
              <a:t>softmax</a:t>
            </a:r>
            <a:r>
              <a:rPr lang="en-US" altLang="ko-KR" sz="1400" b="1" dirty="0"/>
              <a:t> </a:t>
            </a:r>
            <a:r>
              <a:rPr lang="ko-KR" altLang="en-US" sz="1400" b="1" dirty="0"/>
              <a:t>로 근사</a:t>
            </a:r>
            <a:r>
              <a:rPr lang="ko-KR" altLang="en-US" sz="1400" dirty="0"/>
              <a:t> </a:t>
            </a:r>
            <a:r>
              <a:rPr lang="en-US" altLang="ko-KR" sz="1400" dirty="0"/>
              <a:t>(argmax </a:t>
            </a:r>
            <a:r>
              <a:rPr lang="ko-KR" altLang="en-US" sz="1400" dirty="0"/>
              <a:t>사용 시 </a:t>
            </a:r>
            <a:r>
              <a:rPr lang="en-US" altLang="ko-KR" sz="1400" dirty="0"/>
              <a:t>gradient </a:t>
            </a:r>
            <a:r>
              <a:rPr lang="ko-KR" altLang="en-US" sz="1400" dirty="0"/>
              <a:t>계산 불가</a:t>
            </a:r>
            <a:r>
              <a:rPr lang="en-US" altLang="ko-KR" sz="1400" dirty="0"/>
              <a:t>)</a:t>
            </a:r>
            <a:endParaRPr lang="ko-KR" altLang="en-US" sz="1400" dirty="0"/>
          </a:p>
        </p:txBody>
      </p:sp>
      <p:grpSp>
        <p:nvGrpSpPr>
          <p:cNvPr id="36" name="그룹 35">
            <a:extLst>
              <a:ext uri="{FF2B5EF4-FFF2-40B4-BE49-F238E27FC236}">
                <a16:creationId xmlns:a16="http://schemas.microsoft.com/office/drawing/2014/main" id="{56503256-DC93-083B-1E03-86ADDE0F616B}"/>
              </a:ext>
            </a:extLst>
          </p:cNvPr>
          <p:cNvGrpSpPr/>
          <p:nvPr/>
        </p:nvGrpSpPr>
        <p:grpSpPr>
          <a:xfrm>
            <a:off x="362523" y="2775322"/>
            <a:ext cx="5730784" cy="2751557"/>
            <a:chOff x="97082" y="2853505"/>
            <a:chExt cx="5730784" cy="2751557"/>
          </a:xfrm>
        </p:grpSpPr>
        <p:pic>
          <p:nvPicPr>
            <p:cNvPr id="11" name="그림 10">
              <a:extLst>
                <a:ext uri="{FF2B5EF4-FFF2-40B4-BE49-F238E27FC236}">
                  <a16:creationId xmlns:a16="http://schemas.microsoft.com/office/drawing/2014/main" id="{C9045E72-956A-94C5-AC92-C22BAD5C34FF}"/>
                </a:ext>
              </a:extLst>
            </p:cNvPr>
            <p:cNvPicPr>
              <a:picLocks noChangeAspect="1"/>
            </p:cNvPicPr>
            <p:nvPr/>
          </p:nvPicPr>
          <p:blipFill>
            <a:blip r:embed="rId2"/>
            <a:stretch>
              <a:fillRect/>
            </a:stretch>
          </p:blipFill>
          <p:spPr>
            <a:xfrm>
              <a:off x="97082" y="2853505"/>
              <a:ext cx="5586984" cy="2419468"/>
            </a:xfrm>
            <a:prstGeom prst="rect">
              <a:avLst/>
            </a:prstGeom>
          </p:spPr>
        </p:pic>
        <p:sp>
          <p:nvSpPr>
            <p:cNvPr id="16" name="사각형: 둥근 모서리 15">
              <a:extLst>
                <a:ext uri="{FF2B5EF4-FFF2-40B4-BE49-F238E27FC236}">
                  <a16:creationId xmlns:a16="http://schemas.microsoft.com/office/drawing/2014/main" id="{12AD7E0F-C784-48D6-7D6E-40E210B98D33}"/>
                </a:ext>
              </a:extLst>
            </p:cNvPr>
            <p:cNvSpPr/>
            <p:nvPr/>
          </p:nvSpPr>
          <p:spPr>
            <a:xfrm>
              <a:off x="3895344" y="3602736"/>
              <a:ext cx="1788722" cy="16702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54D9B24-FDD2-64DC-2E80-6ECC5E8E7DEC}"/>
                </a:ext>
              </a:extLst>
            </p:cNvPr>
            <p:cNvSpPr txBox="1"/>
            <p:nvPr/>
          </p:nvSpPr>
          <p:spPr>
            <a:xfrm>
              <a:off x="3298581" y="5297285"/>
              <a:ext cx="2529285" cy="307777"/>
            </a:xfrm>
            <a:prstGeom prst="rect">
              <a:avLst/>
            </a:prstGeom>
            <a:noFill/>
          </p:spPr>
          <p:txBody>
            <a:bodyPr wrap="square" rtlCol="0">
              <a:spAutoFit/>
            </a:bodyPr>
            <a:lstStyle/>
            <a:p>
              <a:r>
                <a:rPr lang="en-US" altLang="ko-KR" sz="1400" dirty="0"/>
                <a:t>Distribution</a:t>
              </a:r>
              <a:r>
                <a:rPr lang="ko-KR" altLang="en-US" sz="1400" dirty="0"/>
                <a:t>의 형태로 사용</a:t>
              </a:r>
            </a:p>
          </p:txBody>
        </p:sp>
      </p:grpSp>
      <p:pic>
        <p:nvPicPr>
          <p:cNvPr id="19" name="그림 18">
            <a:extLst>
              <a:ext uri="{FF2B5EF4-FFF2-40B4-BE49-F238E27FC236}">
                <a16:creationId xmlns:a16="http://schemas.microsoft.com/office/drawing/2014/main" id="{34742F7F-382E-B659-8A2D-4D49A2F3378D}"/>
              </a:ext>
            </a:extLst>
          </p:cNvPr>
          <p:cNvPicPr>
            <a:picLocks noChangeAspect="1"/>
          </p:cNvPicPr>
          <p:nvPr/>
        </p:nvPicPr>
        <p:blipFill>
          <a:blip r:embed="rId3"/>
          <a:stretch>
            <a:fillRect/>
          </a:stretch>
        </p:blipFill>
        <p:spPr>
          <a:xfrm>
            <a:off x="6215856" y="2961312"/>
            <a:ext cx="5397190" cy="635620"/>
          </a:xfrm>
          <a:prstGeom prst="rect">
            <a:avLst/>
          </a:prstGeom>
        </p:spPr>
      </p:pic>
      <p:pic>
        <p:nvPicPr>
          <p:cNvPr id="21" name="그림 20">
            <a:extLst>
              <a:ext uri="{FF2B5EF4-FFF2-40B4-BE49-F238E27FC236}">
                <a16:creationId xmlns:a16="http://schemas.microsoft.com/office/drawing/2014/main" id="{FC798277-D7B0-4AD1-794F-A9268CA50A26}"/>
              </a:ext>
            </a:extLst>
          </p:cNvPr>
          <p:cNvPicPr>
            <a:picLocks noChangeAspect="1"/>
          </p:cNvPicPr>
          <p:nvPr/>
        </p:nvPicPr>
        <p:blipFill>
          <a:blip r:embed="rId4"/>
          <a:stretch>
            <a:fillRect/>
          </a:stretch>
        </p:blipFill>
        <p:spPr>
          <a:xfrm>
            <a:off x="6224140" y="3626424"/>
            <a:ext cx="3878650" cy="1458638"/>
          </a:xfrm>
          <a:prstGeom prst="rect">
            <a:avLst/>
          </a:prstGeom>
        </p:spPr>
      </p:pic>
      <p:sp>
        <p:nvSpPr>
          <p:cNvPr id="25" name="TextBox 24">
            <a:extLst>
              <a:ext uri="{FF2B5EF4-FFF2-40B4-BE49-F238E27FC236}">
                <a16:creationId xmlns:a16="http://schemas.microsoft.com/office/drawing/2014/main" id="{E22E2611-8BEF-7F6B-C6BE-2F7CD21DE581}"/>
              </a:ext>
            </a:extLst>
          </p:cNvPr>
          <p:cNvSpPr txBox="1"/>
          <p:nvPr/>
        </p:nvSpPr>
        <p:spPr>
          <a:xfrm>
            <a:off x="6165945" y="5088450"/>
            <a:ext cx="6094476" cy="307777"/>
          </a:xfrm>
          <a:prstGeom prst="rect">
            <a:avLst/>
          </a:prstGeom>
          <a:noFill/>
        </p:spPr>
        <p:txBody>
          <a:bodyPr wrap="square">
            <a:spAutoFit/>
          </a:bodyPr>
          <a:lstStyle/>
          <a:p>
            <a:r>
              <a:rPr lang="ko-KR" altLang="en-US" sz="1400" dirty="0"/>
              <a:t>학습할 때는 </a:t>
            </a:r>
            <a:r>
              <a:rPr lang="en-US" altLang="ko-KR" sz="1400" dirty="0" err="1"/>
              <a:t>softmax</a:t>
            </a:r>
            <a:r>
              <a:rPr lang="en-US" altLang="ko-KR" sz="1400" dirty="0"/>
              <a:t> </a:t>
            </a:r>
            <a:r>
              <a:rPr lang="ko-KR" altLang="en-US" sz="1400" dirty="0"/>
              <a:t>를 사용해 </a:t>
            </a:r>
            <a:r>
              <a:rPr lang="en-US" altLang="ko-KR" sz="1400" dirty="0"/>
              <a:t>gradient </a:t>
            </a:r>
            <a:r>
              <a:rPr lang="ko-KR" altLang="en-US" sz="1400" dirty="0"/>
              <a:t>를 계산</a:t>
            </a:r>
          </a:p>
        </p:txBody>
      </p:sp>
      <p:pic>
        <p:nvPicPr>
          <p:cNvPr id="27" name="그림 26">
            <a:extLst>
              <a:ext uri="{FF2B5EF4-FFF2-40B4-BE49-F238E27FC236}">
                <a16:creationId xmlns:a16="http://schemas.microsoft.com/office/drawing/2014/main" id="{98467AE5-0DF7-B262-B900-E43AF058F972}"/>
              </a:ext>
            </a:extLst>
          </p:cNvPr>
          <p:cNvPicPr>
            <a:picLocks noChangeAspect="1"/>
          </p:cNvPicPr>
          <p:nvPr/>
        </p:nvPicPr>
        <p:blipFill>
          <a:blip r:embed="rId5"/>
          <a:stretch>
            <a:fillRect/>
          </a:stretch>
        </p:blipFill>
        <p:spPr>
          <a:xfrm>
            <a:off x="10160985" y="3636214"/>
            <a:ext cx="802888" cy="301083"/>
          </a:xfrm>
          <a:prstGeom prst="rect">
            <a:avLst/>
          </a:prstGeom>
        </p:spPr>
      </p:pic>
      <p:sp>
        <p:nvSpPr>
          <p:cNvPr id="31" name="TextBox 30">
            <a:extLst>
              <a:ext uri="{FF2B5EF4-FFF2-40B4-BE49-F238E27FC236}">
                <a16:creationId xmlns:a16="http://schemas.microsoft.com/office/drawing/2014/main" id="{EB8B30CB-BBCB-FFB1-A280-D185AC07AED8}"/>
              </a:ext>
            </a:extLst>
          </p:cNvPr>
          <p:cNvSpPr txBox="1"/>
          <p:nvPr/>
        </p:nvSpPr>
        <p:spPr>
          <a:xfrm>
            <a:off x="10102790" y="3930213"/>
            <a:ext cx="1946059" cy="738664"/>
          </a:xfrm>
          <a:prstGeom prst="rect">
            <a:avLst/>
          </a:prstGeom>
          <a:noFill/>
        </p:spPr>
        <p:txBody>
          <a:bodyPr wrap="square">
            <a:spAutoFit/>
          </a:bodyPr>
          <a:lstStyle/>
          <a:p>
            <a:r>
              <a:rPr lang="en-US" altLang="ko-KR" sz="1400" dirty="0"/>
              <a:t>Temperature</a:t>
            </a:r>
            <a:r>
              <a:rPr lang="ko-KR" altLang="en-US" sz="1400" dirty="0"/>
              <a:t>가 </a:t>
            </a:r>
            <a:r>
              <a:rPr lang="en-US" altLang="ko-KR" sz="1400" dirty="0"/>
              <a:t>0 </a:t>
            </a:r>
            <a:r>
              <a:rPr lang="ko-KR" altLang="en-US" sz="1400" dirty="0"/>
              <a:t>에 가까울수록 </a:t>
            </a:r>
            <a:r>
              <a:rPr lang="en-US" altLang="ko-KR" sz="1400" dirty="0"/>
              <a:t>distribution </a:t>
            </a:r>
            <a:r>
              <a:rPr lang="ko-KR" altLang="en-US" sz="1400" dirty="0"/>
              <a:t>이 </a:t>
            </a:r>
            <a:r>
              <a:rPr lang="en-US" altLang="ko-KR" sz="1400" dirty="0"/>
              <a:t>hard</a:t>
            </a:r>
            <a:endParaRPr lang="ko-KR" altLang="en-US" sz="1400" dirty="0"/>
          </a:p>
        </p:txBody>
      </p:sp>
      <p:pic>
        <p:nvPicPr>
          <p:cNvPr id="33" name="그림 32">
            <a:extLst>
              <a:ext uri="{FF2B5EF4-FFF2-40B4-BE49-F238E27FC236}">
                <a16:creationId xmlns:a16="http://schemas.microsoft.com/office/drawing/2014/main" id="{83DD7C09-6D71-01C5-CE1D-E1B9E4C516C0}"/>
              </a:ext>
            </a:extLst>
          </p:cNvPr>
          <p:cNvPicPr>
            <a:picLocks noChangeAspect="1"/>
          </p:cNvPicPr>
          <p:nvPr/>
        </p:nvPicPr>
        <p:blipFill>
          <a:blip r:embed="rId6"/>
          <a:stretch>
            <a:fillRect/>
          </a:stretch>
        </p:blipFill>
        <p:spPr>
          <a:xfrm>
            <a:off x="6215857" y="2770837"/>
            <a:ext cx="5397190" cy="200922"/>
          </a:xfrm>
          <a:prstGeom prst="rect">
            <a:avLst/>
          </a:prstGeom>
        </p:spPr>
      </p:pic>
      <p:sp>
        <p:nvSpPr>
          <p:cNvPr id="35" name="TextBox 34">
            <a:extLst>
              <a:ext uri="{FF2B5EF4-FFF2-40B4-BE49-F238E27FC236}">
                <a16:creationId xmlns:a16="http://schemas.microsoft.com/office/drawing/2014/main" id="{6C0EE0D8-B0FB-0C4E-8976-C9F468A0C67A}"/>
              </a:ext>
            </a:extLst>
          </p:cNvPr>
          <p:cNvSpPr txBox="1"/>
          <p:nvPr/>
        </p:nvSpPr>
        <p:spPr>
          <a:xfrm>
            <a:off x="4797237" y="1298978"/>
            <a:ext cx="2304540" cy="369332"/>
          </a:xfrm>
          <a:prstGeom prst="rect">
            <a:avLst/>
          </a:prstGeom>
          <a:noFill/>
        </p:spPr>
        <p:txBody>
          <a:bodyPr wrap="square">
            <a:spAutoFit/>
          </a:bodyPr>
          <a:lstStyle/>
          <a:p>
            <a:r>
              <a:rPr lang="en-US" altLang="ko-KR" sz="1800" b="1" i="0" u="none" strike="noStrike" baseline="0" dirty="0">
                <a:solidFill>
                  <a:srgbClr val="000000"/>
                </a:solidFill>
                <a:latin typeface="HCR Dotum" panose="02030504000101010101" pitchFamily="18" charset="-127"/>
                <a:ea typeface="HCR Dotum" panose="02030504000101010101" pitchFamily="18" charset="-127"/>
              </a:rPr>
              <a:t>discrete VAE(</a:t>
            </a:r>
            <a:r>
              <a:rPr lang="en-US" altLang="ko-KR" sz="1800" b="1" i="0" u="none" strike="noStrike" baseline="0" dirty="0" err="1">
                <a:solidFill>
                  <a:srgbClr val="000000"/>
                </a:solidFill>
                <a:latin typeface="HCR Dotum" panose="02030504000101010101" pitchFamily="18" charset="-127"/>
                <a:ea typeface="HCR Dotum" panose="02030504000101010101" pitchFamily="18" charset="-127"/>
              </a:rPr>
              <a:t>dVAE</a:t>
            </a:r>
            <a:r>
              <a:rPr lang="en-US" altLang="ko-KR" b="1" dirty="0">
                <a:solidFill>
                  <a:srgbClr val="000000"/>
                </a:solidFill>
                <a:latin typeface="HCR Dotum" panose="02030504000101010101" pitchFamily="18" charset="-127"/>
                <a:ea typeface="HCR Dotum" panose="02030504000101010101" pitchFamily="18" charset="-127"/>
              </a:rPr>
              <a:t>)</a:t>
            </a:r>
            <a:endParaRPr lang="ko-KR" altLang="en-US" dirty="0"/>
          </a:p>
        </p:txBody>
      </p:sp>
    </p:spTree>
    <p:extLst>
      <p:ext uri="{BB962C8B-B14F-4D97-AF65-F5344CB8AC3E}">
        <p14:creationId xmlns:p14="http://schemas.microsoft.com/office/powerpoint/2010/main" val="39708918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33332CB-EF59-B18C-7AF7-CA6C635ABA29}"/>
              </a:ext>
            </a:extLst>
          </p:cNvPr>
          <p:cNvSpPr/>
          <p:nvPr/>
        </p:nvSpPr>
        <p:spPr>
          <a:xfrm>
            <a:off x="370521" y="1133924"/>
            <a:ext cx="11330067" cy="5575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63</a:t>
            </a:fld>
            <a:endParaRPr lang="ko-KR" altLang="en-US" dirty="0">
              <a:latin typeface="맑은 고딕" panose="020B0503020000020004" pitchFamily="50" charset="-127"/>
            </a:endParaRPr>
          </a:p>
        </p:txBody>
      </p:sp>
      <p:sp>
        <p:nvSpPr>
          <p:cNvPr id="9" name="제목 4">
            <a:extLst>
              <a:ext uri="{FF2B5EF4-FFF2-40B4-BE49-F238E27FC236}">
                <a16:creationId xmlns:a16="http://schemas.microsoft.com/office/drawing/2014/main" id="{3F68EE7B-3DE8-BA95-DF2A-0A77DD623297}"/>
              </a:ext>
            </a:extLst>
          </p:cNvPr>
          <p:cNvSpPr>
            <a:spLocks noGrp="1"/>
          </p:cNvSpPr>
          <p:nvPr>
            <p:ph type="title"/>
          </p:nvPr>
        </p:nvSpPr>
        <p:spPr>
          <a:xfrm>
            <a:off x="846137" y="0"/>
            <a:ext cx="10499725" cy="1066456"/>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Pre-Training: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DALL-E</a:t>
            </a:r>
            <a:endParaRPr lang="ko-KR" altLang="en-US" dirty="0">
              <a:solidFill>
                <a:srgbClr val="002060"/>
              </a:solidFill>
            </a:endParaRPr>
          </a:p>
        </p:txBody>
      </p:sp>
      <p:pic>
        <p:nvPicPr>
          <p:cNvPr id="11" name="그림 10">
            <a:extLst>
              <a:ext uri="{FF2B5EF4-FFF2-40B4-BE49-F238E27FC236}">
                <a16:creationId xmlns:a16="http://schemas.microsoft.com/office/drawing/2014/main" id="{7E2FBE3A-9E6F-29E2-9D34-2F46C1615B9D}"/>
              </a:ext>
            </a:extLst>
          </p:cNvPr>
          <p:cNvPicPr>
            <a:picLocks noChangeAspect="1"/>
          </p:cNvPicPr>
          <p:nvPr/>
        </p:nvPicPr>
        <p:blipFill>
          <a:blip r:embed="rId2"/>
          <a:stretch>
            <a:fillRect/>
          </a:stretch>
        </p:blipFill>
        <p:spPr>
          <a:xfrm>
            <a:off x="552450" y="1156256"/>
            <a:ext cx="4324350" cy="1009650"/>
          </a:xfrm>
          <a:prstGeom prst="rect">
            <a:avLst/>
          </a:prstGeom>
        </p:spPr>
      </p:pic>
      <p:pic>
        <p:nvPicPr>
          <p:cNvPr id="19" name="그림 18">
            <a:extLst>
              <a:ext uri="{FF2B5EF4-FFF2-40B4-BE49-F238E27FC236}">
                <a16:creationId xmlns:a16="http://schemas.microsoft.com/office/drawing/2014/main" id="{CB4C1836-B2DF-A910-07AD-0EEF53E64A39}"/>
              </a:ext>
            </a:extLst>
          </p:cNvPr>
          <p:cNvPicPr>
            <a:picLocks noChangeAspect="1"/>
          </p:cNvPicPr>
          <p:nvPr/>
        </p:nvPicPr>
        <p:blipFill>
          <a:blip r:embed="rId3"/>
          <a:stretch>
            <a:fillRect/>
          </a:stretch>
        </p:blipFill>
        <p:spPr>
          <a:xfrm>
            <a:off x="491412" y="2739155"/>
            <a:ext cx="8220075" cy="1552575"/>
          </a:xfrm>
          <a:prstGeom prst="rect">
            <a:avLst/>
          </a:prstGeom>
        </p:spPr>
      </p:pic>
      <p:pic>
        <p:nvPicPr>
          <p:cNvPr id="21" name="그림 20">
            <a:extLst>
              <a:ext uri="{FF2B5EF4-FFF2-40B4-BE49-F238E27FC236}">
                <a16:creationId xmlns:a16="http://schemas.microsoft.com/office/drawing/2014/main" id="{D95BDF79-DE57-8006-7D53-C47B967FDE44}"/>
              </a:ext>
            </a:extLst>
          </p:cNvPr>
          <p:cNvPicPr>
            <a:picLocks noChangeAspect="1"/>
          </p:cNvPicPr>
          <p:nvPr/>
        </p:nvPicPr>
        <p:blipFill>
          <a:blip r:embed="rId4"/>
          <a:stretch>
            <a:fillRect/>
          </a:stretch>
        </p:blipFill>
        <p:spPr>
          <a:xfrm>
            <a:off x="939164" y="2165906"/>
            <a:ext cx="3892868" cy="537959"/>
          </a:xfrm>
          <a:prstGeom prst="rect">
            <a:avLst/>
          </a:prstGeom>
        </p:spPr>
      </p:pic>
      <p:pic>
        <p:nvPicPr>
          <p:cNvPr id="23" name="그림 22">
            <a:extLst>
              <a:ext uri="{FF2B5EF4-FFF2-40B4-BE49-F238E27FC236}">
                <a16:creationId xmlns:a16="http://schemas.microsoft.com/office/drawing/2014/main" id="{6C614437-89FD-E4E5-A138-4119C7310503}"/>
              </a:ext>
            </a:extLst>
          </p:cNvPr>
          <p:cNvPicPr>
            <a:picLocks noChangeAspect="1"/>
          </p:cNvPicPr>
          <p:nvPr/>
        </p:nvPicPr>
        <p:blipFill>
          <a:blip r:embed="rId5"/>
          <a:stretch>
            <a:fillRect/>
          </a:stretch>
        </p:blipFill>
        <p:spPr>
          <a:xfrm>
            <a:off x="491412" y="4766812"/>
            <a:ext cx="7315200" cy="1914525"/>
          </a:xfrm>
          <a:prstGeom prst="rect">
            <a:avLst/>
          </a:prstGeom>
        </p:spPr>
      </p:pic>
      <p:pic>
        <p:nvPicPr>
          <p:cNvPr id="28" name="그림 27">
            <a:extLst>
              <a:ext uri="{FF2B5EF4-FFF2-40B4-BE49-F238E27FC236}">
                <a16:creationId xmlns:a16="http://schemas.microsoft.com/office/drawing/2014/main" id="{C72C7E5F-BC7E-BC44-6BD7-A4DC0D97E64A}"/>
              </a:ext>
            </a:extLst>
          </p:cNvPr>
          <p:cNvPicPr>
            <a:picLocks noChangeAspect="1"/>
          </p:cNvPicPr>
          <p:nvPr/>
        </p:nvPicPr>
        <p:blipFill>
          <a:blip r:embed="rId6"/>
          <a:stretch>
            <a:fillRect/>
          </a:stretch>
        </p:blipFill>
        <p:spPr>
          <a:xfrm>
            <a:off x="7532278" y="1180580"/>
            <a:ext cx="3720558" cy="2466279"/>
          </a:xfrm>
          <a:prstGeom prst="rect">
            <a:avLst/>
          </a:prstGeom>
        </p:spPr>
      </p:pic>
      <p:sp>
        <p:nvSpPr>
          <p:cNvPr id="31" name="TextBox 30">
            <a:extLst>
              <a:ext uri="{FF2B5EF4-FFF2-40B4-BE49-F238E27FC236}">
                <a16:creationId xmlns:a16="http://schemas.microsoft.com/office/drawing/2014/main" id="{62614F63-EDA9-6A4F-E96D-728706D95F75}"/>
              </a:ext>
            </a:extLst>
          </p:cNvPr>
          <p:cNvSpPr txBox="1"/>
          <p:nvPr/>
        </p:nvSpPr>
        <p:spPr>
          <a:xfrm>
            <a:off x="8033656" y="3514762"/>
            <a:ext cx="3052293" cy="246221"/>
          </a:xfrm>
          <a:prstGeom prst="rect">
            <a:avLst/>
          </a:prstGeom>
          <a:noFill/>
        </p:spPr>
        <p:txBody>
          <a:bodyPr wrap="square">
            <a:spAutoFit/>
          </a:bodyPr>
          <a:lstStyle/>
          <a:p>
            <a:r>
              <a:rPr lang="ko-KR" altLang="en-US" sz="1000" dirty="0"/>
              <a:t>아예 그림이 망가지지는 것은 아님</a:t>
            </a:r>
            <a:r>
              <a:rPr lang="en-US" altLang="ko-KR" sz="1000" dirty="0"/>
              <a:t>(</a:t>
            </a:r>
            <a:r>
              <a:rPr lang="en-US" altLang="ko-KR" sz="1000" dirty="0" err="1"/>
              <a:t>dVAE</a:t>
            </a:r>
            <a:r>
              <a:rPr lang="ko-KR" altLang="en-US" sz="1000" dirty="0"/>
              <a:t>결과물</a:t>
            </a:r>
            <a:r>
              <a:rPr lang="en-US" altLang="ko-KR" sz="1000" dirty="0"/>
              <a:t>)</a:t>
            </a:r>
            <a:endParaRPr lang="ko-KR" altLang="en-US" sz="1000" dirty="0"/>
          </a:p>
        </p:txBody>
      </p:sp>
      <p:pic>
        <p:nvPicPr>
          <p:cNvPr id="13" name="그림 12">
            <a:extLst>
              <a:ext uri="{FF2B5EF4-FFF2-40B4-BE49-F238E27FC236}">
                <a16:creationId xmlns:a16="http://schemas.microsoft.com/office/drawing/2014/main" id="{FF36E62F-EEE0-6297-283B-65737E935C87}"/>
              </a:ext>
            </a:extLst>
          </p:cNvPr>
          <p:cNvPicPr>
            <a:picLocks noChangeAspect="1"/>
          </p:cNvPicPr>
          <p:nvPr/>
        </p:nvPicPr>
        <p:blipFill>
          <a:blip r:embed="rId7"/>
          <a:stretch>
            <a:fillRect/>
          </a:stretch>
        </p:blipFill>
        <p:spPr>
          <a:xfrm>
            <a:off x="458366" y="4212320"/>
            <a:ext cx="6791325" cy="533400"/>
          </a:xfrm>
          <a:prstGeom prst="rect">
            <a:avLst/>
          </a:prstGeom>
        </p:spPr>
      </p:pic>
      <p:pic>
        <p:nvPicPr>
          <p:cNvPr id="37" name="그림 36">
            <a:extLst>
              <a:ext uri="{FF2B5EF4-FFF2-40B4-BE49-F238E27FC236}">
                <a16:creationId xmlns:a16="http://schemas.microsoft.com/office/drawing/2014/main" id="{4F9F2D4F-972B-8BE0-8696-E4549A0CD3EE}"/>
              </a:ext>
            </a:extLst>
          </p:cNvPr>
          <p:cNvPicPr>
            <a:picLocks noChangeAspect="1"/>
          </p:cNvPicPr>
          <p:nvPr/>
        </p:nvPicPr>
        <p:blipFill>
          <a:blip r:embed="rId8"/>
          <a:stretch>
            <a:fillRect/>
          </a:stretch>
        </p:blipFill>
        <p:spPr>
          <a:xfrm>
            <a:off x="8493195" y="3961795"/>
            <a:ext cx="2437287" cy="1454716"/>
          </a:xfrm>
          <a:prstGeom prst="rect">
            <a:avLst/>
          </a:prstGeom>
        </p:spPr>
      </p:pic>
      <p:pic>
        <p:nvPicPr>
          <p:cNvPr id="39" name="그림 38">
            <a:extLst>
              <a:ext uri="{FF2B5EF4-FFF2-40B4-BE49-F238E27FC236}">
                <a16:creationId xmlns:a16="http://schemas.microsoft.com/office/drawing/2014/main" id="{850BF5C1-72B5-D7BC-D86E-C044A2C0FA5D}"/>
              </a:ext>
            </a:extLst>
          </p:cNvPr>
          <p:cNvPicPr>
            <a:picLocks noChangeAspect="1"/>
          </p:cNvPicPr>
          <p:nvPr/>
        </p:nvPicPr>
        <p:blipFill>
          <a:blip r:embed="rId9"/>
          <a:stretch>
            <a:fillRect/>
          </a:stretch>
        </p:blipFill>
        <p:spPr>
          <a:xfrm>
            <a:off x="8572127" y="5283579"/>
            <a:ext cx="2358355" cy="1426125"/>
          </a:xfrm>
          <a:prstGeom prst="rect">
            <a:avLst/>
          </a:prstGeom>
        </p:spPr>
      </p:pic>
      <p:sp>
        <p:nvSpPr>
          <p:cNvPr id="34" name="TextBox 33">
            <a:extLst>
              <a:ext uri="{FF2B5EF4-FFF2-40B4-BE49-F238E27FC236}">
                <a16:creationId xmlns:a16="http://schemas.microsoft.com/office/drawing/2014/main" id="{1F8A100A-DEA6-6121-B05B-AD0C8E65B1A1}"/>
              </a:ext>
            </a:extLst>
          </p:cNvPr>
          <p:cNvSpPr txBox="1"/>
          <p:nvPr/>
        </p:nvSpPr>
        <p:spPr>
          <a:xfrm>
            <a:off x="8499594" y="3806486"/>
            <a:ext cx="2287809" cy="246221"/>
          </a:xfrm>
          <a:prstGeom prst="rect">
            <a:avLst/>
          </a:prstGeom>
          <a:noFill/>
        </p:spPr>
        <p:txBody>
          <a:bodyPr wrap="square">
            <a:spAutoFit/>
          </a:bodyPr>
          <a:lstStyle/>
          <a:p>
            <a:r>
              <a:rPr lang="en-US" altLang="ko-KR" sz="1000" dirty="0"/>
              <a:t>Text-image </a:t>
            </a:r>
            <a:r>
              <a:rPr lang="en-US" altLang="ko-KR" sz="1000" dirty="0" err="1"/>
              <a:t>concat</a:t>
            </a:r>
            <a:r>
              <a:rPr lang="en-US" altLang="ko-KR" sz="1000" dirty="0"/>
              <a:t> </a:t>
            </a:r>
            <a:endParaRPr lang="ko-KR" altLang="en-US" sz="1000" dirty="0"/>
          </a:p>
        </p:txBody>
      </p:sp>
      <p:sp>
        <p:nvSpPr>
          <p:cNvPr id="40" name="사각형: 둥근 모서리 39">
            <a:extLst>
              <a:ext uri="{FF2B5EF4-FFF2-40B4-BE49-F238E27FC236}">
                <a16:creationId xmlns:a16="http://schemas.microsoft.com/office/drawing/2014/main" id="{5FCF93D5-CA3A-DD12-0C42-633536F980AC}"/>
              </a:ext>
            </a:extLst>
          </p:cNvPr>
          <p:cNvSpPr/>
          <p:nvPr/>
        </p:nvSpPr>
        <p:spPr>
          <a:xfrm>
            <a:off x="758952" y="1160122"/>
            <a:ext cx="1801368" cy="216694"/>
          </a:xfrm>
          <a:prstGeom prst="roundRect">
            <a:avLst/>
          </a:prstGeom>
          <a:noFill/>
          <a:ln w="2857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79BFE27D-F671-AD18-7FFD-DD90FE6C9DE1}"/>
              </a:ext>
            </a:extLst>
          </p:cNvPr>
          <p:cNvSpPr/>
          <p:nvPr/>
        </p:nvSpPr>
        <p:spPr>
          <a:xfrm>
            <a:off x="758952" y="4254585"/>
            <a:ext cx="3044952" cy="200627"/>
          </a:xfrm>
          <a:prstGeom prst="roundRect">
            <a:avLst/>
          </a:prstGeom>
          <a:noFill/>
          <a:ln w="2857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D92468E8-68A5-916C-841E-83E99D1452EC}"/>
              </a:ext>
            </a:extLst>
          </p:cNvPr>
          <p:cNvSpPr txBox="1"/>
          <p:nvPr/>
        </p:nvSpPr>
        <p:spPr>
          <a:xfrm>
            <a:off x="370521" y="817701"/>
            <a:ext cx="2248513" cy="338554"/>
          </a:xfrm>
          <a:prstGeom prst="rect">
            <a:avLst/>
          </a:prstGeom>
          <a:noFill/>
        </p:spPr>
        <p:txBody>
          <a:bodyPr wrap="square">
            <a:spAutoFit/>
          </a:bodyPr>
          <a:lstStyle/>
          <a:p>
            <a:r>
              <a:rPr lang="en-US" altLang="ko-KR" sz="1600" b="1" i="0" u="none" strike="noStrike" baseline="0" dirty="0">
                <a:solidFill>
                  <a:srgbClr val="000000"/>
                </a:solidFill>
                <a:latin typeface="HCR Dotum" panose="02030504000101010101" pitchFamily="18" charset="-127"/>
                <a:ea typeface="HCR Dotum" panose="02030504000101010101" pitchFamily="18" charset="-127"/>
              </a:rPr>
              <a:t>Two Stage training</a:t>
            </a:r>
            <a:endParaRPr lang="ko-KR" altLang="en-US" sz="1600" b="1" dirty="0"/>
          </a:p>
        </p:txBody>
      </p:sp>
      <p:cxnSp>
        <p:nvCxnSpPr>
          <p:cNvPr id="45" name="직선 화살표 연결선 44">
            <a:extLst>
              <a:ext uri="{FF2B5EF4-FFF2-40B4-BE49-F238E27FC236}">
                <a16:creationId xmlns:a16="http://schemas.microsoft.com/office/drawing/2014/main" id="{EF96FF51-51CB-26E6-1558-FF37F2242F46}"/>
              </a:ext>
            </a:extLst>
          </p:cNvPr>
          <p:cNvCxnSpPr/>
          <p:nvPr/>
        </p:nvCxnSpPr>
        <p:spPr>
          <a:xfrm>
            <a:off x="8174736" y="2322576"/>
            <a:ext cx="0" cy="173736"/>
          </a:xfrm>
          <a:prstGeom prst="straightConnector1">
            <a:avLst/>
          </a:prstGeom>
          <a:ln>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395E2251-2C27-3974-0B70-2D1DA7BC430F}"/>
              </a:ext>
            </a:extLst>
          </p:cNvPr>
          <p:cNvCxnSpPr/>
          <p:nvPr/>
        </p:nvCxnSpPr>
        <p:spPr>
          <a:xfrm>
            <a:off x="9406128" y="2322576"/>
            <a:ext cx="0" cy="173736"/>
          </a:xfrm>
          <a:prstGeom prst="straightConnector1">
            <a:avLst/>
          </a:prstGeom>
          <a:ln>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AC30236-E65B-5D7A-4532-D2A9D84F95D4}"/>
              </a:ext>
            </a:extLst>
          </p:cNvPr>
          <p:cNvCxnSpPr/>
          <p:nvPr/>
        </p:nvCxnSpPr>
        <p:spPr>
          <a:xfrm>
            <a:off x="10655808" y="2322576"/>
            <a:ext cx="0" cy="173736"/>
          </a:xfrm>
          <a:prstGeom prst="straightConnector1">
            <a:avLst/>
          </a:prstGeom>
          <a:ln>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AD11EBFD-31CF-7B18-9E0D-6C470E8B31F4}"/>
              </a:ext>
            </a:extLst>
          </p:cNvPr>
          <p:cNvCxnSpPr/>
          <p:nvPr/>
        </p:nvCxnSpPr>
        <p:spPr>
          <a:xfrm>
            <a:off x="2843784" y="1618488"/>
            <a:ext cx="1874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B74C6563-3879-5A5A-9280-CD805D2626CF}"/>
              </a:ext>
            </a:extLst>
          </p:cNvPr>
          <p:cNvCxnSpPr>
            <a:cxnSpLocks/>
          </p:cNvCxnSpPr>
          <p:nvPr/>
        </p:nvCxnSpPr>
        <p:spPr>
          <a:xfrm>
            <a:off x="3154680" y="2138474"/>
            <a:ext cx="1412026"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A7BC09E-CFD9-D621-0857-F2ABA70B2914}"/>
              </a:ext>
            </a:extLst>
          </p:cNvPr>
          <p:cNvSpPr txBox="1"/>
          <p:nvPr/>
        </p:nvSpPr>
        <p:spPr>
          <a:xfrm>
            <a:off x="3464774" y="1770831"/>
            <a:ext cx="1412026" cy="246221"/>
          </a:xfrm>
          <a:prstGeom prst="rect">
            <a:avLst/>
          </a:prstGeom>
          <a:noFill/>
        </p:spPr>
        <p:txBody>
          <a:bodyPr wrap="square">
            <a:spAutoFit/>
          </a:bodyPr>
          <a:lstStyle/>
          <a:p>
            <a:r>
              <a:rPr lang="en-US" altLang="ko-KR" sz="1000" dirty="0"/>
              <a:t>256-&gt; 32, RGB 3dim</a:t>
            </a:r>
            <a:endParaRPr lang="ko-KR" altLang="en-US" sz="1000" dirty="0"/>
          </a:p>
        </p:txBody>
      </p:sp>
      <p:cxnSp>
        <p:nvCxnSpPr>
          <p:cNvPr id="54" name="직선 화살표 연결선 53">
            <a:extLst>
              <a:ext uri="{FF2B5EF4-FFF2-40B4-BE49-F238E27FC236}">
                <a16:creationId xmlns:a16="http://schemas.microsoft.com/office/drawing/2014/main" id="{EC0F9887-951F-E407-DA78-1E897FAB072A}"/>
              </a:ext>
            </a:extLst>
          </p:cNvPr>
          <p:cNvCxnSpPr/>
          <p:nvPr/>
        </p:nvCxnSpPr>
        <p:spPr>
          <a:xfrm>
            <a:off x="1993392" y="2703865"/>
            <a:ext cx="3182112" cy="405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CFB57B5-788B-7200-16F0-FD9A65344358}"/>
              </a:ext>
            </a:extLst>
          </p:cNvPr>
          <p:cNvCxnSpPr>
            <a:cxnSpLocks/>
          </p:cNvCxnSpPr>
          <p:nvPr/>
        </p:nvCxnSpPr>
        <p:spPr>
          <a:xfrm>
            <a:off x="1207008" y="3756713"/>
            <a:ext cx="1865376" cy="0"/>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57" name="직선 연결선 56">
            <a:extLst>
              <a:ext uri="{FF2B5EF4-FFF2-40B4-BE49-F238E27FC236}">
                <a16:creationId xmlns:a16="http://schemas.microsoft.com/office/drawing/2014/main" id="{9055DA2C-E185-2271-541A-150459153478}"/>
              </a:ext>
            </a:extLst>
          </p:cNvPr>
          <p:cNvCxnSpPr>
            <a:cxnSpLocks/>
          </p:cNvCxnSpPr>
          <p:nvPr/>
        </p:nvCxnSpPr>
        <p:spPr>
          <a:xfrm>
            <a:off x="3154680" y="3752194"/>
            <a:ext cx="3044952" cy="0"/>
          </a:xfrm>
          <a:prstGeom prst="line">
            <a:avLst/>
          </a:prstGeom>
          <a:ln w="127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59" name="직선 연결선 58">
            <a:extLst>
              <a:ext uri="{FF2B5EF4-FFF2-40B4-BE49-F238E27FC236}">
                <a16:creationId xmlns:a16="http://schemas.microsoft.com/office/drawing/2014/main" id="{44D108FB-EC70-FB6C-3E9F-BCB1E0232F86}"/>
              </a:ext>
            </a:extLst>
          </p:cNvPr>
          <p:cNvCxnSpPr>
            <a:cxnSpLocks/>
          </p:cNvCxnSpPr>
          <p:nvPr/>
        </p:nvCxnSpPr>
        <p:spPr>
          <a:xfrm>
            <a:off x="4832032" y="5605378"/>
            <a:ext cx="2830640" cy="0"/>
          </a:xfrm>
          <a:prstGeom prst="line">
            <a:avLst/>
          </a:prstGeom>
          <a:ln w="127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61" name="직선 연결선 60">
            <a:extLst>
              <a:ext uri="{FF2B5EF4-FFF2-40B4-BE49-F238E27FC236}">
                <a16:creationId xmlns:a16="http://schemas.microsoft.com/office/drawing/2014/main" id="{3E2D872A-A5FE-19D7-7610-4573028942A1}"/>
              </a:ext>
            </a:extLst>
          </p:cNvPr>
          <p:cNvCxnSpPr>
            <a:cxnSpLocks/>
          </p:cNvCxnSpPr>
          <p:nvPr/>
        </p:nvCxnSpPr>
        <p:spPr>
          <a:xfrm flipV="1">
            <a:off x="1138809" y="5605378"/>
            <a:ext cx="3538347" cy="22913"/>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63" name="직선 연결선 62">
            <a:extLst>
              <a:ext uri="{FF2B5EF4-FFF2-40B4-BE49-F238E27FC236}">
                <a16:creationId xmlns:a16="http://schemas.microsoft.com/office/drawing/2014/main" id="{6DBD6BB0-0B48-AAFE-5DB4-F6765CADA0FC}"/>
              </a:ext>
            </a:extLst>
          </p:cNvPr>
          <p:cNvCxnSpPr>
            <a:cxnSpLocks/>
          </p:cNvCxnSpPr>
          <p:nvPr/>
        </p:nvCxnSpPr>
        <p:spPr>
          <a:xfrm>
            <a:off x="4124325" y="5252586"/>
            <a:ext cx="188852" cy="0"/>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65" name="직선 연결선 64">
            <a:extLst>
              <a:ext uri="{FF2B5EF4-FFF2-40B4-BE49-F238E27FC236}">
                <a16:creationId xmlns:a16="http://schemas.microsoft.com/office/drawing/2014/main" id="{5ECB212D-5E52-353C-7996-0BD81B764D1A}"/>
              </a:ext>
            </a:extLst>
          </p:cNvPr>
          <p:cNvCxnSpPr>
            <a:cxnSpLocks/>
          </p:cNvCxnSpPr>
          <p:nvPr/>
        </p:nvCxnSpPr>
        <p:spPr>
          <a:xfrm>
            <a:off x="5611749" y="5269252"/>
            <a:ext cx="231267" cy="0"/>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68" name="직선 연결선 67">
            <a:extLst>
              <a:ext uri="{FF2B5EF4-FFF2-40B4-BE49-F238E27FC236}">
                <a16:creationId xmlns:a16="http://schemas.microsoft.com/office/drawing/2014/main" id="{42F2B3A4-6E47-FE53-D24A-271463C47466}"/>
              </a:ext>
            </a:extLst>
          </p:cNvPr>
          <p:cNvCxnSpPr>
            <a:cxnSpLocks/>
          </p:cNvCxnSpPr>
          <p:nvPr/>
        </p:nvCxnSpPr>
        <p:spPr>
          <a:xfrm>
            <a:off x="6590157" y="3301866"/>
            <a:ext cx="188852" cy="0"/>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69" name="직선 연결선 68">
            <a:extLst>
              <a:ext uri="{FF2B5EF4-FFF2-40B4-BE49-F238E27FC236}">
                <a16:creationId xmlns:a16="http://schemas.microsoft.com/office/drawing/2014/main" id="{1D75757D-7A58-CE7B-17F2-E2CFE73C3EC9}"/>
              </a:ext>
            </a:extLst>
          </p:cNvPr>
          <p:cNvCxnSpPr>
            <a:cxnSpLocks/>
          </p:cNvCxnSpPr>
          <p:nvPr/>
        </p:nvCxnSpPr>
        <p:spPr>
          <a:xfrm>
            <a:off x="6492811" y="5248455"/>
            <a:ext cx="191772" cy="0"/>
          </a:xfrm>
          <a:prstGeom prst="line">
            <a:avLst/>
          </a:prstGeom>
          <a:ln w="127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72" name="직선 연결선 71">
            <a:extLst>
              <a:ext uri="{FF2B5EF4-FFF2-40B4-BE49-F238E27FC236}">
                <a16:creationId xmlns:a16="http://schemas.microsoft.com/office/drawing/2014/main" id="{8AB0B897-22C9-55CC-1210-52D92129CEDD}"/>
              </a:ext>
            </a:extLst>
          </p:cNvPr>
          <p:cNvCxnSpPr>
            <a:cxnSpLocks/>
          </p:cNvCxnSpPr>
          <p:nvPr/>
        </p:nvCxnSpPr>
        <p:spPr>
          <a:xfrm>
            <a:off x="5730811" y="3301866"/>
            <a:ext cx="191772" cy="0"/>
          </a:xfrm>
          <a:prstGeom prst="line">
            <a:avLst/>
          </a:prstGeom>
          <a:ln w="127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73" name="직선 연결선 72">
            <a:extLst>
              <a:ext uri="{FF2B5EF4-FFF2-40B4-BE49-F238E27FC236}">
                <a16:creationId xmlns:a16="http://schemas.microsoft.com/office/drawing/2014/main" id="{322D161D-7B50-4B97-5D81-5FC97C69F9ED}"/>
              </a:ext>
            </a:extLst>
          </p:cNvPr>
          <p:cNvCxnSpPr>
            <a:cxnSpLocks/>
          </p:cNvCxnSpPr>
          <p:nvPr/>
        </p:nvCxnSpPr>
        <p:spPr>
          <a:xfrm>
            <a:off x="4218751" y="3298617"/>
            <a:ext cx="191772" cy="0"/>
          </a:xfrm>
          <a:prstGeom prst="line">
            <a:avLst/>
          </a:prstGeom>
          <a:ln w="12700">
            <a:solidFill>
              <a:srgbClr val="FF000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87310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0CBDD8B9-1524-F5DA-B6EE-EA32D7EDDC4C}"/>
              </a:ext>
            </a:extLst>
          </p:cNvPr>
          <p:cNvSpPr/>
          <p:nvPr/>
        </p:nvSpPr>
        <p:spPr>
          <a:xfrm>
            <a:off x="124206" y="1016393"/>
            <a:ext cx="11943588" cy="5777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a:extLst>
              <a:ext uri="{FF2B5EF4-FFF2-40B4-BE49-F238E27FC236}">
                <a16:creationId xmlns:a16="http://schemas.microsoft.com/office/drawing/2014/main" id="{A227BC4E-D41D-6B9E-2E97-A34E05897DED}"/>
              </a:ext>
            </a:extLst>
          </p:cNvPr>
          <p:cNvPicPr>
            <a:picLocks noChangeAspect="1"/>
          </p:cNvPicPr>
          <p:nvPr/>
        </p:nvPicPr>
        <p:blipFill>
          <a:blip r:embed="rId3"/>
          <a:stretch>
            <a:fillRect/>
          </a:stretch>
        </p:blipFill>
        <p:spPr>
          <a:xfrm>
            <a:off x="2956309" y="3807789"/>
            <a:ext cx="3391303" cy="2038082"/>
          </a:xfrm>
          <a:prstGeom prst="rect">
            <a:avLst/>
          </a:prstGeom>
        </p:spPr>
      </p:pic>
      <p:pic>
        <p:nvPicPr>
          <p:cNvPr id="15" name="그림 14">
            <a:extLst>
              <a:ext uri="{FF2B5EF4-FFF2-40B4-BE49-F238E27FC236}">
                <a16:creationId xmlns:a16="http://schemas.microsoft.com/office/drawing/2014/main" id="{945F6469-50FC-0444-2A82-A3E00D5CFA70}"/>
              </a:ext>
            </a:extLst>
          </p:cNvPr>
          <p:cNvPicPr>
            <a:picLocks noChangeAspect="1"/>
          </p:cNvPicPr>
          <p:nvPr/>
        </p:nvPicPr>
        <p:blipFill>
          <a:blip r:embed="rId4"/>
          <a:stretch>
            <a:fillRect/>
          </a:stretch>
        </p:blipFill>
        <p:spPr>
          <a:xfrm>
            <a:off x="9027459" y="3807789"/>
            <a:ext cx="3040335" cy="1285345"/>
          </a:xfrm>
          <a:prstGeom prst="rect">
            <a:avLst/>
          </a:prstGeom>
        </p:spPr>
      </p:pic>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a:xfrm>
            <a:off x="9324594" y="6530408"/>
            <a:ext cx="2743200" cy="365125"/>
          </a:xfrm>
        </p:spPr>
        <p:txBody>
          <a:bodyPr/>
          <a:lstStyle/>
          <a:p>
            <a:fld id="{294A09A9-5501-47C1-A89A-A340965A2BE2}" type="slidenum">
              <a:rPr lang="en-US" altLang="ko-KR" smtClean="0"/>
              <a:pPr/>
              <a:t>64</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808849" y="-36778"/>
            <a:ext cx="10499725" cy="1089545"/>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Pre-Training: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CLIP</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2400" dirty="0">
                <a:solidFill>
                  <a:srgbClr val="002060"/>
                </a:solidFill>
                <a:cs typeface="Biome Light" panose="020B0303030204020804" pitchFamily="34" charset="0"/>
              </a:rPr>
              <a:t>C</a:t>
            </a:r>
            <a:r>
              <a:rPr lang="en-US" altLang="ko-KR" sz="2400" dirty="0">
                <a:cs typeface="Biome Light" panose="020B0303030204020804" pitchFamily="34" charset="0"/>
              </a:rPr>
              <a:t>ontrastive </a:t>
            </a:r>
            <a:r>
              <a:rPr lang="en-US" altLang="ko-KR" sz="2400" dirty="0">
                <a:solidFill>
                  <a:srgbClr val="002060"/>
                </a:solidFill>
                <a:cs typeface="Biome Light" panose="020B0303030204020804" pitchFamily="34" charset="0"/>
              </a:rPr>
              <a:t>L</a:t>
            </a:r>
            <a:r>
              <a:rPr lang="en-US" altLang="ko-KR" sz="2400" dirty="0">
                <a:cs typeface="Biome Light" panose="020B0303030204020804" pitchFamily="34" charset="0"/>
              </a:rPr>
              <a:t>anguage-</a:t>
            </a:r>
            <a:r>
              <a:rPr lang="en-US" altLang="ko-KR" sz="2400" dirty="0">
                <a:solidFill>
                  <a:srgbClr val="002060"/>
                </a:solidFill>
                <a:cs typeface="Biome Light" panose="020B0303030204020804" pitchFamily="34" charset="0"/>
              </a:rPr>
              <a:t>I</a:t>
            </a:r>
            <a:r>
              <a:rPr lang="en-US" altLang="ko-KR" sz="2400" dirty="0">
                <a:cs typeface="Biome Light" panose="020B0303030204020804" pitchFamily="34" charset="0"/>
              </a:rPr>
              <a:t>mage </a:t>
            </a:r>
            <a:r>
              <a:rPr lang="en-US" altLang="ko-KR" sz="2400" dirty="0">
                <a:solidFill>
                  <a:srgbClr val="002060"/>
                </a:solidFill>
                <a:cs typeface="Biome Light" panose="020B0303030204020804" pitchFamily="34" charset="0"/>
              </a:rPr>
              <a:t>P</a:t>
            </a:r>
            <a:r>
              <a:rPr lang="en-US" altLang="ko-KR" sz="2400" dirty="0">
                <a:cs typeface="Biome Light" panose="020B0303030204020804" pitchFamily="34" charset="0"/>
              </a:rPr>
              <a:t>re-training</a:t>
            </a:r>
            <a:endParaRPr lang="ko-KR" altLang="en-US" dirty="0">
              <a:cs typeface="Biome Light" panose="020B0303030204020804" pitchFamily="34" charset="0"/>
            </a:endParaRPr>
          </a:p>
        </p:txBody>
      </p:sp>
      <p:pic>
        <p:nvPicPr>
          <p:cNvPr id="4" name="그림 3">
            <a:extLst>
              <a:ext uri="{FF2B5EF4-FFF2-40B4-BE49-F238E27FC236}">
                <a16:creationId xmlns:a16="http://schemas.microsoft.com/office/drawing/2014/main" id="{D2CC0FB8-70CA-4040-33F5-D2114CCA4A30}"/>
              </a:ext>
            </a:extLst>
          </p:cNvPr>
          <p:cNvPicPr>
            <a:picLocks noChangeAspect="1"/>
          </p:cNvPicPr>
          <p:nvPr/>
        </p:nvPicPr>
        <p:blipFill>
          <a:blip r:embed="rId5"/>
          <a:stretch>
            <a:fillRect/>
          </a:stretch>
        </p:blipFill>
        <p:spPr>
          <a:xfrm>
            <a:off x="471288" y="1511484"/>
            <a:ext cx="5544407" cy="2318195"/>
          </a:xfrm>
          <a:prstGeom prst="rect">
            <a:avLst/>
          </a:prstGeom>
        </p:spPr>
      </p:pic>
      <p:pic>
        <p:nvPicPr>
          <p:cNvPr id="7" name="그림 6">
            <a:extLst>
              <a:ext uri="{FF2B5EF4-FFF2-40B4-BE49-F238E27FC236}">
                <a16:creationId xmlns:a16="http://schemas.microsoft.com/office/drawing/2014/main" id="{7C297E23-CC7B-E1AD-CB26-89696569ED4E}"/>
              </a:ext>
            </a:extLst>
          </p:cNvPr>
          <p:cNvPicPr>
            <a:picLocks noChangeAspect="1"/>
          </p:cNvPicPr>
          <p:nvPr/>
        </p:nvPicPr>
        <p:blipFill>
          <a:blip r:embed="rId6"/>
          <a:stretch>
            <a:fillRect/>
          </a:stretch>
        </p:blipFill>
        <p:spPr>
          <a:xfrm>
            <a:off x="5999847" y="1598808"/>
            <a:ext cx="5720715" cy="2143545"/>
          </a:xfrm>
          <a:prstGeom prst="rect">
            <a:avLst/>
          </a:prstGeom>
        </p:spPr>
      </p:pic>
      <p:pic>
        <p:nvPicPr>
          <p:cNvPr id="9" name="그림 8">
            <a:extLst>
              <a:ext uri="{FF2B5EF4-FFF2-40B4-BE49-F238E27FC236}">
                <a16:creationId xmlns:a16="http://schemas.microsoft.com/office/drawing/2014/main" id="{B8F7658E-0C4A-12DC-6D1A-7B4F77FC3D8E}"/>
              </a:ext>
            </a:extLst>
          </p:cNvPr>
          <p:cNvPicPr>
            <a:picLocks noChangeAspect="1"/>
          </p:cNvPicPr>
          <p:nvPr/>
        </p:nvPicPr>
        <p:blipFill>
          <a:blip r:embed="rId7"/>
          <a:stretch>
            <a:fillRect/>
          </a:stretch>
        </p:blipFill>
        <p:spPr>
          <a:xfrm>
            <a:off x="236265" y="3807789"/>
            <a:ext cx="2903286" cy="2046921"/>
          </a:xfrm>
          <a:prstGeom prst="rect">
            <a:avLst/>
          </a:prstGeom>
        </p:spPr>
      </p:pic>
      <p:pic>
        <p:nvPicPr>
          <p:cNvPr id="17" name="그림 16">
            <a:extLst>
              <a:ext uri="{FF2B5EF4-FFF2-40B4-BE49-F238E27FC236}">
                <a16:creationId xmlns:a16="http://schemas.microsoft.com/office/drawing/2014/main" id="{569AA3AF-F13A-B166-98AC-90474CC3BA1E}"/>
              </a:ext>
            </a:extLst>
          </p:cNvPr>
          <p:cNvPicPr>
            <a:picLocks noChangeAspect="1"/>
          </p:cNvPicPr>
          <p:nvPr/>
        </p:nvPicPr>
        <p:blipFill>
          <a:blip r:embed="rId8"/>
          <a:stretch>
            <a:fillRect/>
          </a:stretch>
        </p:blipFill>
        <p:spPr>
          <a:xfrm>
            <a:off x="9235691" y="5093135"/>
            <a:ext cx="2832103" cy="655642"/>
          </a:xfrm>
          <a:prstGeom prst="rect">
            <a:avLst/>
          </a:prstGeom>
        </p:spPr>
      </p:pic>
      <p:sp>
        <p:nvSpPr>
          <p:cNvPr id="21" name="TextBox 20">
            <a:extLst>
              <a:ext uri="{FF2B5EF4-FFF2-40B4-BE49-F238E27FC236}">
                <a16:creationId xmlns:a16="http://schemas.microsoft.com/office/drawing/2014/main" id="{A3D0A11F-9096-13FA-C118-60C7D2DC6592}"/>
              </a:ext>
            </a:extLst>
          </p:cNvPr>
          <p:cNvSpPr txBox="1"/>
          <p:nvPr/>
        </p:nvSpPr>
        <p:spPr>
          <a:xfrm>
            <a:off x="9324594" y="5735710"/>
            <a:ext cx="2631141" cy="553998"/>
          </a:xfrm>
          <a:prstGeom prst="rect">
            <a:avLst/>
          </a:prstGeom>
          <a:noFill/>
        </p:spPr>
        <p:txBody>
          <a:bodyPr wrap="square">
            <a:spAutoFit/>
          </a:bodyPr>
          <a:lstStyle/>
          <a:p>
            <a:pPr algn="l"/>
            <a:r>
              <a:rPr lang="en-US" altLang="ko-KR" sz="1000" b="0" i="0" u="none" strike="noStrike" baseline="0" dirty="0">
                <a:solidFill>
                  <a:srgbClr val="404040"/>
                </a:solidFill>
                <a:latin typeface="CIDFont+F4"/>
              </a:rPr>
              <a:t>Compared to using contextless class, </a:t>
            </a:r>
            <a:r>
              <a:rPr lang="en-US" altLang="ko-KR" sz="1000" b="1" i="0" u="none" strike="noStrike" baseline="0" dirty="0">
                <a:solidFill>
                  <a:srgbClr val="404040"/>
                </a:solidFill>
                <a:latin typeface="CIDFont+F4"/>
              </a:rPr>
              <a:t>prompt</a:t>
            </a:r>
          </a:p>
          <a:p>
            <a:pPr algn="l"/>
            <a:r>
              <a:rPr lang="en-US" altLang="ko-KR" sz="1000" b="1" i="0" u="none" strike="noStrike" baseline="0" dirty="0">
                <a:solidFill>
                  <a:srgbClr val="404040"/>
                </a:solidFill>
                <a:latin typeface="CIDFont+F4"/>
              </a:rPr>
              <a:t>engineering </a:t>
            </a:r>
            <a:r>
              <a:rPr lang="en-US" altLang="ko-KR" sz="1000" b="0" i="0" u="none" strike="noStrike" baseline="0" dirty="0">
                <a:solidFill>
                  <a:srgbClr val="404040"/>
                </a:solidFill>
                <a:latin typeface="CIDFont+F4"/>
              </a:rPr>
              <a:t>and </a:t>
            </a:r>
            <a:r>
              <a:rPr lang="en-US" altLang="ko-KR" sz="1000" b="0" i="0" u="none" strike="noStrike" baseline="0" dirty="0" err="1">
                <a:solidFill>
                  <a:srgbClr val="404040"/>
                </a:solidFill>
                <a:latin typeface="CIDFont+F4"/>
              </a:rPr>
              <a:t>ensembling</a:t>
            </a:r>
            <a:r>
              <a:rPr lang="en-US" altLang="ko-KR" sz="1000" b="0" i="0" u="none" strike="noStrike" baseline="0" dirty="0">
                <a:solidFill>
                  <a:srgbClr val="404040"/>
                </a:solidFill>
                <a:latin typeface="CIDFont+F4"/>
              </a:rPr>
              <a:t> boost zero-shot</a:t>
            </a:r>
          </a:p>
          <a:p>
            <a:pPr algn="l"/>
            <a:r>
              <a:rPr lang="en-US" altLang="ko-KR" sz="1000" b="0" i="0" u="none" strike="noStrike" baseline="0" dirty="0">
                <a:solidFill>
                  <a:srgbClr val="404040"/>
                </a:solidFill>
                <a:latin typeface="CIDFont+F4"/>
              </a:rPr>
              <a:t>classification performance.</a:t>
            </a:r>
            <a:endParaRPr lang="ko-KR" altLang="en-US" sz="1000" dirty="0"/>
          </a:p>
        </p:txBody>
      </p:sp>
      <p:sp>
        <p:nvSpPr>
          <p:cNvPr id="23" name="TextBox 22">
            <a:extLst>
              <a:ext uri="{FF2B5EF4-FFF2-40B4-BE49-F238E27FC236}">
                <a16:creationId xmlns:a16="http://schemas.microsoft.com/office/drawing/2014/main" id="{27F300C5-AF96-6D77-31FC-8C8A3C4D0976}"/>
              </a:ext>
            </a:extLst>
          </p:cNvPr>
          <p:cNvSpPr txBox="1"/>
          <p:nvPr/>
        </p:nvSpPr>
        <p:spPr>
          <a:xfrm>
            <a:off x="236265" y="5454600"/>
            <a:ext cx="1630806" cy="400110"/>
          </a:xfrm>
          <a:prstGeom prst="rect">
            <a:avLst/>
          </a:prstGeom>
          <a:noFill/>
        </p:spPr>
        <p:txBody>
          <a:bodyPr wrap="square">
            <a:spAutoFit/>
          </a:bodyPr>
          <a:lstStyle/>
          <a:p>
            <a:r>
              <a:rPr lang="en-US" altLang="ko-KR" sz="1000" b="0" i="0" u="none" strike="noStrike" baseline="0" dirty="0">
                <a:solidFill>
                  <a:srgbClr val="404040"/>
                </a:solidFill>
                <a:latin typeface="CIDFont+F4"/>
              </a:rPr>
              <a:t>For an image encoder 5 CNNs and 3 </a:t>
            </a:r>
            <a:r>
              <a:rPr lang="en-US" altLang="ko-KR" sz="1000" b="0" i="0" u="none" strike="noStrike" baseline="0" dirty="0" err="1">
                <a:solidFill>
                  <a:srgbClr val="404040"/>
                </a:solidFill>
                <a:latin typeface="CIDFont+F4"/>
              </a:rPr>
              <a:t>ViTs</a:t>
            </a:r>
            <a:r>
              <a:rPr lang="en-US" altLang="ko-KR" sz="1000" b="0" i="0" u="none" strike="noStrike" baseline="0" dirty="0">
                <a:solidFill>
                  <a:srgbClr val="404040"/>
                </a:solidFill>
                <a:latin typeface="CIDFont+F4"/>
              </a:rPr>
              <a:t> are trained.</a:t>
            </a:r>
            <a:endParaRPr lang="ko-KR" altLang="en-US" sz="1000" dirty="0"/>
          </a:p>
        </p:txBody>
      </p:sp>
      <p:sp>
        <p:nvSpPr>
          <p:cNvPr id="25" name="TextBox 24">
            <a:extLst>
              <a:ext uri="{FF2B5EF4-FFF2-40B4-BE49-F238E27FC236}">
                <a16:creationId xmlns:a16="http://schemas.microsoft.com/office/drawing/2014/main" id="{551C8F9F-DFD9-E41F-AD50-DF9F8E689A1F}"/>
              </a:ext>
            </a:extLst>
          </p:cNvPr>
          <p:cNvSpPr txBox="1"/>
          <p:nvPr/>
        </p:nvSpPr>
        <p:spPr>
          <a:xfrm>
            <a:off x="808849" y="3906338"/>
            <a:ext cx="2375154" cy="400110"/>
          </a:xfrm>
          <a:prstGeom prst="rect">
            <a:avLst/>
          </a:prstGeom>
          <a:noFill/>
        </p:spPr>
        <p:txBody>
          <a:bodyPr wrap="square">
            <a:spAutoFit/>
          </a:bodyPr>
          <a:lstStyle/>
          <a:p>
            <a:r>
              <a:rPr lang="en-US" altLang="ko-KR" sz="1000" b="0" i="0" u="none" strike="noStrike" baseline="0" dirty="0">
                <a:solidFill>
                  <a:srgbClr val="404040"/>
                </a:solidFill>
                <a:latin typeface="CIDFont+F4"/>
              </a:rPr>
              <a:t>The text encoder is a Transformer with 63M-parameter 12-layer 512-wide model.</a:t>
            </a:r>
            <a:endParaRPr lang="ko-KR" altLang="en-US" sz="1000" dirty="0"/>
          </a:p>
        </p:txBody>
      </p:sp>
      <p:sp>
        <p:nvSpPr>
          <p:cNvPr id="27" name="TextBox 26">
            <a:extLst>
              <a:ext uri="{FF2B5EF4-FFF2-40B4-BE49-F238E27FC236}">
                <a16:creationId xmlns:a16="http://schemas.microsoft.com/office/drawing/2014/main" id="{D51B9727-B5E0-2891-2109-079AD5971CAB}"/>
              </a:ext>
            </a:extLst>
          </p:cNvPr>
          <p:cNvSpPr txBox="1"/>
          <p:nvPr/>
        </p:nvSpPr>
        <p:spPr>
          <a:xfrm>
            <a:off x="1121327" y="1003113"/>
            <a:ext cx="9757040" cy="523220"/>
          </a:xfrm>
          <a:prstGeom prst="rect">
            <a:avLst/>
          </a:prstGeom>
          <a:noFill/>
        </p:spPr>
        <p:txBody>
          <a:bodyPr wrap="square">
            <a:spAutoFit/>
          </a:bodyPr>
          <a:lstStyle/>
          <a:p>
            <a:pPr algn="l"/>
            <a:r>
              <a:rPr lang="en-US" altLang="ko-KR" sz="1400" b="0" i="0" u="none" strike="noStrike" baseline="0" dirty="0">
                <a:solidFill>
                  <a:srgbClr val="404040"/>
                </a:solidFill>
                <a:latin typeface="CIDFont+F4"/>
              </a:rPr>
              <a:t>The main idea of CLIP is learning from </a:t>
            </a:r>
            <a:r>
              <a:rPr lang="en-US" altLang="ko-KR" sz="1400" b="1" i="0" u="none" strike="noStrike" baseline="0" dirty="0">
                <a:solidFill>
                  <a:srgbClr val="404040"/>
                </a:solidFill>
                <a:latin typeface="CIDFont+F2"/>
              </a:rPr>
              <a:t>natural language supervision</a:t>
            </a:r>
            <a:r>
              <a:rPr lang="en-US" altLang="ko-KR" sz="1400" b="0" i="0" u="none" strike="noStrike" baseline="0" dirty="0">
                <a:solidFill>
                  <a:srgbClr val="404040"/>
                </a:solidFill>
                <a:latin typeface="CIDFont+F4"/>
              </a:rPr>
              <a:t>. CLIP learns </a:t>
            </a:r>
            <a:r>
              <a:rPr lang="en-US" altLang="ko-KR" sz="1400" b="0" i="0" u="sng" strike="noStrike" baseline="0" dirty="0">
                <a:solidFill>
                  <a:srgbClr val="404040"/>
                </a:solidFill>
                <a:latin typeface="CIDFont+F4"/>
              </a:rPr>
              <a:t>similarity between image representation and text representation</a:t>
            </a:r>
            <a:r>
              <a:rPr lang="en-US" altLang="ko-KR" sz="1400" b="0" i="0" u="none" strike="noStrike" baseline="0" dirty="0">
                <a:solidFill>
                  <a:srgbClr val="404040"/>
                </a:solidFill>
                <a:latin typeface="CIDFont+F4"/>
              </a:rPr>
              <a:t>(Joint representation). CLIP has great capability on </a:t>
            </a:r>
            <a:r>
              <a:rPr lang="en-US" altLang="ko-KR" sz="1400" b="0" i="0" u="sng" strike="noStrike" baseline="0" dirty="0">
                <a:solidFill>
                  <a:srgbClr val="404040"/>
                </a:solidFill>
                <a:latin typeface="CIDFont+F2"/>
              </a:rPr>
              <a:t>zero-shot transfer </a:t>
            </a:r>
            <a:r>
              <a:rPr lang="en-US" altLang="ko-KR" sz="1400" b="0" i="0" u="none" strike="noStrike" baseline="0" dirty="0">
                <a:solidFill>
                  <a:srgbClr val="404040"/>
                </a:solidFill>
                <a:latin typeface="CIDFont+F4"/>
              </a:rPr>
              <a:t>and </a:t>
            </a:r>
            <a:r>
              <a:rPr lang="en-US" altLang="ko-KR" sz="1400" b="0" i="0" u="sng" strike="noStrike" baseline="0" dirty="0">
                <a:solidFill>
                  <a:srgbClr val="404040"/>
                </a:solidFill>
                <a:latin typeface="CIDFont+F2"/>
              </a:rPr>
              <a:t>representation learning</a:t>
            </a:r>
            <a:r>
              <a:rPr lang="en-US" altLang="ko-KR" sz="1400" b="0" i="0" u="none" strike="noStrike" baseline="0" dirty="0">
                <a:solidFill>
                  <a:srgbClr val="404040"/>
                </a:solidFill>
                <a:latin typeface="CIDFont+F2"/>
              </a:rPr>
              <a:t> </a:t>
            </a:r>
            <a:r>
              <a:rPr lang="en-US" altLang="ko-KR" sz="1400" b="0" i="0" u="none" strike="noStrike" baseline="0" dirty="0">
                <a:solidFill>
                  <a:srgbClr val="404040"/>
                </a:solidFill>
                <a:latin typeface="CIDFont+F4"/>
              </a:rPr>
              <a:t>in computer vision.</a:t>
            </a:r>
            <a:endParaRPr lang="ko-KR" altLang="en-US" sz="1400" dirty="0"/>
          </a:p>
        </p:txBody>
      </p:sp>
      <p:pic>
        <p:nvPicPr>
          <p:cNvPr id="30" name="그림 29">
            <a:extLst>
              <a:ext uri="{FF2B5EF4-FFF2-40B4-BE49-F238E27FC236}">
                <a16:creationId xmlns:a16="http://schemas.microsoft.com/office/drawing/2014/main" id="{0961198B-2CDB-DEBB-27E7-FB896B5447BC}"/>
              </a:ext>
            </a:extLst>
          </p:cNvPr>
          <p:cNvPicPr>
            <a:picLocks noChangeAspect="1"/>
          </p:cNvPicPr>
          <p:nvPr/>
        </p:nvPicPr>
        <p:blipFill>
          <a:blip r:embed="rId9"/>
          <a:stretch>
            <a:fillRect/>
          </a:stretch>
        </p:blipFill>
        <p:spPr>
          <a:xfrm>
            <a:off x="5803014" y="5890660"/>
            <a:ext cx="2631141" cy="798095"/>
          </a:xfrm>
          <a:prstGeom prst="rect">
            <a:avLst/>
          </a:prstGeom>
        </p:spPr>
      </p:pic>
      <p:pic>
        <p:nvPicPr>
          <p:cNvPr id="32" name="그림 31">
            <a:extLst>
              <a:ext uri="{FF2B5EF4-FFF2-40B4-BE49-F238E27FC236}">
                <a16:creationId xmlns:a16="http://schemas.microsoft.com/office/drawing/2014/main" id="{4D94E9F1-237B-A06C-F439-77F755DC693B}"/>
              </a:ext>
            </a:extLst>
          </p:cNvPr>
          <p:cNvPicPr>
            <a:picLocks noChangeAspect="1"/>
          </p:cNvPicPr>
          <p:nvPr/>
        </p:nvPicPr>
        <p:blipFill>
          <a:blip r:embed="rId10"/>
          <a:stretch>
            <a:fillRect/>
          </a:stretch>
        </p:blipFill>
        <p:spPr>
          <a:xfrm>
            <a:off x="193487" y="5929363"/>
            <a:ext cx="2762822" cy="793129"/>
          </a:xfrm>
          <a:prstGeom prst="rect">
            <a:avLst/>
          </a:prstGeom>
        </p:spPr>
      </p:pic>
      <p:pic>
        <p:nvPicPr>
          <p:cNvPr id="34" name="그림 33">
            <a:extLst>
              <a:ext uri="{FF2B5EF4-FFF2-40B4-BE49-F238E27FC236}">
                <a16:creationId xmlns:a16="http://schemas.microsoft.com/office/drawing/2014/main" id="{6D8430D5-5A7D-F724-E298-2D4B5C68C66A}"/>
              </a:ext>
            </a:extLst>
          </p:cNvPr>
          <p:cNvPicPr>
            <a:picLocks noChangeAspect="1"/>
          </p:cNvPicPr>
          <p:nvPr/>
        </p:nvPicPr>
        <p:blipFill>
          <a:blip r:embed="rId11"/>
          <a:stretch>
            <a:fillRect/>
          </a:stretch>
        </p:blipFill>
        <p:spPr>
          <a:xfrm>
            <a:off x="2956309" y="5963078"/>
            <a:ext cx="2728001" cy="294139"/>
          </a:xfrm>
          <a:prstGeom prst="rect">
            <a:avLst/>
          </a:prstGeom>
        </p:spPr>
      </p:pic>
      <p:pic>
        <p:nvPicPr>
          <p:cNvPr id="36" name="그림 35">
            <a:extLst>
              <a:ext uri="{FF2B5EF4-FFF2-40B4-BE49-F238E27FC236}">
                <a16:creationId xmlns:a16="http://schemas.microsoft.com/office/drawing/2014/main" id="{0DEF6FC5-6DB0-5B95-5707-A22610205E39}"/>
              </a:ext>
            </a:extLst>
          </p:cNvPr>
          <p:cNvPicPr>
            <a:picLocks noChangeAspect="1"/>
          </p:cNvPicPr>
          <p:nvPr/>
        </p:nvPicPr>
        <p:blipFill>
          <a:blip r:embed="rId12"/>
          <a:stretch>
            <a:fillRect/>
          </a:stretch>
        </p:blipFill>
        <p:spPr>
          <a:xfrm>
            <a:off x="2896642" y="6197808"/>
            <a:ext cx="2906372" cy="596044"/>
          </a:xfrm>
          <a:prstGeom prst="rect">
            <a:avLst/>
          </a:prstGeom>
        </p:spPr>
      </p:pic>
      <p:pic>
        <p:nvPicPr>
          <p:cNvPr id="13" name="그림 12">
            <a:extLst>
              <a:ext uri="{FF2B5EF4-FFF2-40B4-BE49-F238E27FC236}">
                <a16:creationId xmlns:a16="http://schemas.microsoft.com/office/drawing/2014/main" id="{7597F923-2914-4BF2-5426-82B14A5F87E7}"/>
              </a:ext>
            </a:extLst>
          </p:cNvPr>
          <p:cNvPicPr>
            <a:picLocks noChangeAspect="1"/>
          </p:cNvPicPr>
          <p:nvPr/>
        </p:nvPicPr>
        <p:blipFill>
          <a:blip r:embed="rId13"/>
          <a:stretch>
            <a:fillRect/>
          </a:stretch>
        </p:blipFill>
        <p:spPr>
          <a:xfrm>
            <a:off x="6195356" y="3807789"/>
            <a:ext cx="3040335" cy="2143545"/>
          </a:xfrm>
          <a:prstGeom prst="rect">
            <a:avLst/>
          </a:prstGeom>
        </p:spPr>
      </p:pic>
      <p:sp>
        <p:nvSpPr>
          <p:cNvPr id="37" name="사각형: 둥근 모서리 36">
            <a:extLst>
              <a:ext uri="{FF2B5EF4-FFF2-40B4-BE49-F238E27FC236}">
                <a16:creationId xmlns:a16="http://schemas.microsoft.com/office/drawing/2014/main" id="{5A3D3F9A-39E8-A522-B922-96D0544076F7}"/>
              </a:ext>
            </a:extLst>
          </p:cNvPr>
          <p:cNvSpPr/>
          <p:nvPr/>
        </p:nvSpPr>
        <p:spPr>
          <a:xfrm>
            <a:off x="627204" y="1502340"/>
            <a:ext cx="1146732" cy="171012"/>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직선 연결선 37">
            <a:extLst>
              <a:ext uri="{FF2B5EF4-FFF2-40B4-BE49-F238E27FC236}">
                <a16:creationId xmlns:a16="http://schemas.microsoft.com/office/drawing/2014/main" id="{D27AA76F-8B47-D1FB-5108-2C28B9F067CE}"/>
              </a:ext>
            </a:extLst>
          </p:cNvPr>
          <p:cNvCxnSpPr>
            <a:cxnSpLocks/>
          </p:cNvCxnSpPr>
          <p:nvPr/>
        </p:nvCxnSpPr>
        <p:spPr>
          <a:xfrm>
            <a:off x="4093254" y="2047042"/>
            <a:ext cx="1709760" cy="0"/>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40" name="직선 연결선 39">
            <a:extLst>
              <a:ext uri="{FF2B5EF4-FFF2-40B4-BE49-F238E27FC236}">
                <a16:creationId xmlns:a16="http://schemas.microsoft.com/office/drawing/2014/main" id="{CD5B9F35-A4E7-4E8B-A671-35F05BA5B247}"/>
              </a:ext>
            </a:extLst>
          </p:cNvPr>
          <p:cNvCxnSpPr>
            <a:cxnSpLocks/>
          </p:cNvCxnSpPr>
          <p:nvPr/>
        </p:nvCxnSpPr>
        <p:spPr>
          <a:xfrm>
            <a:off x="808849" y="2190298"/>
            <a:ext cx="1458863" cy="0"/>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42" name="직선 연결선 41">
            <a:extLst>
              <a:ext uri="{FF2B5EF4-FFF2-40B4-BE49-F238E27FC236}">
                <a16:creationId xmlns:a16="http://schemas.microsoft.com/office/drawing/2014/main" id="{0A862369-07BC-097F-CE7B-5AB0EDB74C9A}"/>
              </a:ext>
            </a:extLst>
          </p:cNvPr>
          <p:cNvCxnSpPr>
            <a:cxnSpLocks/>
          </p:cNvCxnSpPr>
          <p:nvPr/>
        </p:nvCxnSpPr>
        <p:spPr>
          <a:xfrm>
            <a:off x="2709462" y="2565202"/>
            <a:ext cx="1383792" cy="0"/>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44" name="직선 연결선 43">
            <a:extLst>
              <a:ext uri="{FF2B5EF4-FFF2-40B4-BE49-F238E27FC236}">
                <a16:creationId xmlns:a16="http://schemas.microsoft.com/office/drawing/2014/main" id="{CC6CBB5C-CD80-49B2-AED8-1A6069F15CD6}"/>
              </a:ext>
            </a:extLst>
          </p:cNvPr>
          <p:cNvCxnSpPr>
            <a:cxnSpLocks/>
          </p:cNvCxnSpPr>
          <p:nvPr/>
        </p:nvCxnSpPr>
        <p:spPr>
          <a:xfrm>
            <a:off x="5204402" y="2415850"/>
            <a:ext cx="479908" cy="0"/>
          </a:xfrm>
          <a:prstGeom prst="line">
            <a:avLst/>
          </a:prstGeom>
          <a:ln w="12700"/>
        </p:spPr>
        <p:style>
          <a:lnRef idx="1">
            <a:schemeClr val="accent4"/>
          </a:lnRef>
          <a:fillRef idx="0">
            <a:schemeClr val="accent4"/>
          </a:fillRef>
          <a:effectRef idx="0">
            <a:schemeClr val="accent4"/>
          </a:effectRef>
          <a:fontRef idx="minor">
            <a:schemeClr val="tx1"/>
          </a:fontRef>
        </p:style>
      </p:cxnSp>
      <p:sp>
        <p:nvSpPr>
          <p:cNvPr id="46" name="TextBox 45">
            <a:extLst>
              <a:ext uri="{FF2B5EF4-FFF2-40B4-BE49-F238E27FC236}">
                <a16:creationId xmlns:a16="http://schemas.microsoft.com/office/drawing/2014/main" id="{71F0CAF7-4864-FEE2-0DE0-38CB9CEFA5B5}"/>
              </a:ext>
            </a:extLst>
          </p:cNvPr>
          <p:cNvSpPr txBox="1"/>
          <p:nvPr/>
        </p:nvSpPr>
        <p:spPr>
          <a:xfrm>
            <a:off x="4213964" y="2383237"/>
            <a:ext cx="2133648" cy="246221"/>
          </a:xfrm>
          <a:prstGeom prst="rect">
            <a:avLst/>
          </a:prstGeom>
          <a:noFill/>
        </p:spPr>
        <p:txBody>
          <a:bodyPr wrap="square">
            <a:spAutoFit/>
          </a:bodyPr>
          <a:lstStyle/>
          <a:p>
            <a:r>
              <a:rPr lang="en-US" altLang="ko-KR" sz="1000" dirty="0"/>
              <a:t>EX) zero-shot = no support set</a:t>
            </a:r>
            <a:endParaRPr lang="ko-KR" altLang="en-US" sz="1000" dirty="0"/>
          </a:p>
        </p:txBody>
      </p:sp>
      <p:cxnSp>
        <p:nvCxnSpPr>
          <p:cNvPr id="47" name="직선 연결선 46">
            <a:extLst>
              <a:ext uri="{FF2B5EF4-FFF2-40B4-BE49-F238E27FC236}">
                <a16:creationId xmlns:a16="http://schemas.microsoft.com/office/drawing/2014/main" id="{5ED3B32C-8950-BB95-DE2B-3B8EE315602D}"/>
              </a:ext>
            </a:extLst>
          </p:cNvPr>
          <p:cNvCxnSpPr>
            <a:cxnSpLocks/>
          </p:cNvCxnSpPr>
          <p:nvPr/>
        </p:nvCxnSpPr>
        <p:spPr>
          <a:xfrm>
            <a:off x="6510318" y="2565202"/>
            <a:ext cx="1572978" cy="0"/>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49" name="직선 연결선 48">
            <a:extLst>
              <a:ext uri="{FF2B5EF4-FFF2-40B4-BE49-F238E27FC236}">
                <a16:creationId xmlns:a16="http://schemas.microsoft.com/office/drawing/2014/main" id="{B3813813-86DB-A914-2FC8-13147D146D52}"/>
              </a:ext>
            </a:extLst>
          </p:cNvPr>
          <p:cNvCxnSpPr>
            <a:cxnSpLocks/>
          </p:cNvCxnSpPr>
          <p:nvPr/>
        </p:nvCxnSpPr>
        <p:spPr>
          <a:xfrm>
            <a:off x="9342120" y="2565202"/>
            <a:ext cx="2041031" cy="0"/>
          </a:xfrm>
          <a:prstGeom prst="line">
            <a:avLst/>
          </a:prstGeom>
          <a:ln w="12700"/>
        </p:spPr>
        <p:style>
          <a:lnRef idx="1">
            <a:schemeClr val="accent4"/>
          </a:lnRef>
          <a:fillRef idx="0">
            <a:schemeClr val="accent4"/>
          </a:fillRef>
          <a:effectRef idx="0">
            <a:schemeClr val="accent4"/>
          </a:effectRef>
          <a:fontRef idx="minor">
            <a:schemeClr val="tx1"/>
          </a:fontRef>
        </p:style>
      </p:cxnSp>
      <p:sp>
        <p:nvSpPr>
          <p:cNvPr id="51" name="사각형: 둥근 모서리 50">
            <a:extLst>
              <a:ext uri="{FF2B5EF4-FFF2-40B4-BE49-F238E27FC236}">
                <a16:creationId xmlns:a16="http://schemas.microsoft.com/office/drawing/2014/main" id="{7FEA277F-D15E-53BD-9F31-0229A8BEB395}"/>
              </a:ext>
            </a:extLst>
          </p:cNvPr>
          <p:cNvSpPr/>
          <p:nvPr/>
        </p:nvSpPr>
        <p:spPr>
          <a:xfrm>
            <a:off x="5971852" y="1615282"/>
            <a:ext cx="2577788" cy="185539"/>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연결선 51">
            <a:extLst>
              <a:ext uri="{FF2B5EF4-FFF2-40B4-BE49-F238E27FC236}">
                <a16:creationId xmlns:a16="http://schemas.microsoft.com/office/drawing/2014/main" id="{F88ED823-F580-629D-CC68-9976F7548B2B}"/>
              </a:ext>
            </a:extLst>
          </p:cNvPr>
          <p:cNvCxnSpPr>
            <a:cxnSpLocks/>
          </p:cNvCxnSpPr>
          <p:nvPr/>
        </p:nvCxnSpPr>
        <p:spPr>
          <a:xfrm>
            <a:off x="6347612" y="1976938"/>
            <a:ext cx="967588"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54" name="직선 연결선 53">
            <a:extLst>
              <a:ext uri="{FF2B5EF4-FFF2-40B4-BE49-F238E27FC236}">
                <a16:creationId xmlns:a16="http://schemas.microsoft.com/office/drawing/2014/main" id="{A5F01AE7-372B-4F26-E54C-FC539A541823}"/>
              </a:ext>
            </a:extLst>
          </p:cNvPr>
          <p:cNvCxnSpPr>
            <a:cxnSpLocks/>
          </p:cNvCxnSpPr>
          <p:nvPr/>
        </p:nvCxnSpPr>
        <p:spPr>
          <a:xfrm>
            <a:off x="6347612" y="3116890"/>
            <a:ext cx="1113892"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56" name="직선 연결선 55">
            <a:extLst>
              <a:ext uri="{FF2B5EF4-FFF2-40B4-BE49-F238E27FC236}">
                <a16:creationId xmlns:a16="http://schemas.microsoft.com/office/drawing/2014/main" id="{92F25717-456C-B19D-4AB3-CB2F1BBCFD82}"/>
              </a:ext>
            </a:extLst>
          </p:cNvPr>
          <p:cNvCxnSpPr>
            <a:cxnSpLocks/>
          </p:cNvCxnSpPr>
          <p:nvPr/>
        </p:nvCxnSpPr>
        <p:spPr>
          <a:xfrm>
            <a:off x="9552222" y="3522274"/>
            <a:ext cx="963378" cy="0"/>
          </a:xfrm>
          <a:prstGeom prst="line">
            <a:avLst/>
          </a:prstGeom>
          <a:ln w="12700"/>
        </p:spPr>
        <p:style>
          <a:lnRef idx="1">
            <a:schemeClr val="accent4"/>
          </a:lnRef>
          <a:fillRef idx="0">
            <a:schemeClr val="accent4"/>
          </a:fillRef>
          <a:effectRef idx="0">
            <a:schemeClr val="accent4"/>
          </a:effectRef>
          <a:fontRef idx="minor">
            <a:schemeClr val="tx1"/>
          </a:fontRef>
        </p:style>
      </p:cxnSp>
      <p:sp>
        <p:nvSpPr>
          <p:cNvPr id="58" name="사각형: 둥근 모서리 57">
            <a:extLst>
              <a:ext uri="{FF2B5EF4-FFF2-40B4-BE49-F238E27FC236}">
                <a16:creationId xmlns:a16="http://schemas.microsoft.com/office/drawing/2014/main" id="{03B9AE13-EE05-EE2B-45B0-009C640BC20E}"/>
              </a:ext>
            </a:extLst>
          </p:cNvPr>
          <p:cNvSpPr/>
          <p:nvPr/>
        </p:nvSpPr>
        <p:spPr>
          <a:xfrm>
            <a:off x="193486" y="5933428"/>
            <a:ext cx="2703155" cy="803128"/>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9" name="직선 연결선 58">
            <a:extLst>
              <a:ext uri="{FF2B5EF4-FFF2-40B4-BE49-F238E27FC236}">
                <a16:creationId xmlns:a16="http://schemas.microsoft.com/office/drawing/2014/main" id="{55CAE324-1D14-840E-2DD7-5DAD2805B00F}"/>
              </a:ext>
            </a:extLst>
          </p:cNvPr>
          <p:cNvCxnSpPr>
            <a:cxnSpLocks/>
          </p:cNvCxnSpPr>
          <p:nvPr/>
        </p:nvCxnSpPr>
        <p:spPr>
          <a:xfrm>
            <a:off x="5125154" y="4714042"/>
            <a:ext cx="970846" cy="0"/>
          </a:xfrm>
          <a:prstGeom prst="line">
            <a:avLst/>
          </a:prstGeom>
          <a:ln w="12700"/>
        </p:spPr>
        <p:style>
          <a:lnRef idx="1">
            <a:schemeClr val="accent4"/>
          </a:lnRef>
          <a:fillRef idx="0">
            <a:schemeClr val="accent4"/>
          </a:fillRef>
          <a:effectRef idx="0">
            <a:schemeClr val="accent4"/>
          </a:effectRef>
          <a:fontRef idx="minor">
            <a:schemeClr val="tx1"/>
          </a:fontRef>
        </p:style>
      </p:cxnSp>
      <p:sp>
        <p:nvSpPr>
          <p:cNvPr id="61" name="직사각형 60">
            <a:extLst>
              <a:ext uri="{FF2B5EF4-FFF2-40B4-BE49-F238E27FC236}">
                <a16:creationId xmlns:a16="http://schemas.microsoft.com/office/drawing/2014/main" id="{7FAA62E3-24D2-7A02-4B43-B3E7F112D1BA}"/>
              </a:ext>
            </a:extLst>
          </p:cNvPr>
          <p:cNvSpPr/>
          <p:nvPr/>
        </p:nvSpPr>
        <p:spPr>
          <a:xfrm>
            <a:off x="2002536" y="4764024"/>
            <a:ext cx="1060704" cy="10637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연결선 61">
            <a:extLst>
              <a:ext uri="{FF2B5EF4-FFF2-40B4-BE49-F238E27FC236}">
                <a16:creationId xmlns:a16="http://schemas.microsoft.com/office/drawing/2014/main" id="{77B5A60B-D668-22D1-AABC-C79528E07C2C}"/>
              </a:ext>
            </a:extLst>
          </p:cNvPr>
          <p:cNvCxnSpPr>
            <a:cxnSpLocks/>
          </p:cNvCxnSpPr>
          <p:nvPr/>
        </p:nvCxnSpPr>
        <p:spPr>
          <a:xfrm>
            <a:off x="5000442" y="5360218"/>
            <a:ext cx="683868" cy="0"/>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65" name="직선 연결선 64">
            <a:extLst>
              <a:ext uri="{FF2B5EF4-FFF2-40B4-BE49-F238E27FC236}">
                <a16:creationId xmlns:a16="http://schemas.microsoft.com/office/drawing/2014/main" id="{CCA12E89-5436-EB0A-E33D-0202239024F5}"/>
              </a:ext>
            </a:extLst>
          </p:cNvPr>
          <p:cNvCxnSpPr>
            <a:cxnSpLocks/>
          </p:cNvCxnSpPr>
          <p:nvPr/>
        </p:nvCxnSpPr>
        <p:spPr>
          <a:xfrm>
            <a:off x="4862468" y="5576626"/>
            <a:ext cx="683868" cy="0"/>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66" name="직선 연결선 65">
            <a:extLst>
              <a:ext uri="{FF2B5EF4-FFF2-40B4-BE49-F238E27FC236}">
                <a16:creationId xmlns:a16="http://schemas.microsoft.com/office/drawing/2014/main" id="{9E1839C3-17C7-AB01-2D83-228D0D9BB543}"/>
              </a:ext>
            </a:extLst>
          </p:cNvPr>
          <p:cNvCxnSpPr>
            <a:cxnSpLocks/>
          </p:cNvCxnSpPr>
          <p:nvPr/>
        </p:nvCxnSpPr>
        <p:spPr>
          <a:xfrm>
            <a:off x="3184003" y="5360218"/>
            <a:ext cx="1397141"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68" name="사각형: 둥근 모서리 67">
            <a:extLst>
              <a:ext uri="{FF2B5EF4-FFF2-40B4-BE49-F238E27FC236}">
                <a16:creationId xmlns:a16="http://schemas.microsoft.com/office/drawing/2014/main" id="{A7B6FE95-1789-AF21-FF32-83973D1CEC52}"/>
              </a:ext>
            </a:extLst>
          </p:cNvPr>
          <p:cNvSpPr/>
          <p:nvPr/>
        </p:nvSpPr>
        <p:spPr>
          <a:xfrm>
            <a:off x="2925108" y="5962938"/>
            <a:ext cx="2703155" cy="242508"/>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0" name="직선 화살표 연결선 69">
            <a:extLst>
              <a:ext uri="{FF2B5EF4-FFF2-40B4-BE49-F238E27FC236}">
                <a16:creationId xmlns:a16="http://schemas.microsoft.com/office/drawing/2014/main" id="{34B518A7-9776-21E8-63F1-34232509EE66}"/>
              </a:ext>
            </a:extLst>
          </p:cNvPr>
          <p:cNvCxnSpPr/>
          <p:nvPr/>
        </p:nvCxnSpPr>
        <p:spPr>
          <a:xfrm flipH="1">
            <a:off x="3063240" y="4764024"/>
            <a:ext cx="2340864" cy="329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08F0FB8-AF42-E36A-B13E-57C26535C5BC}"/>
              </a:ext>
            </a:extLst>
          </p:cNvPr>
          <p:cNvCxnSpPr/>
          <p:nvPr/>
        </p:nvCxnSpPr>
        <p:spPr>
          <a:xfrm>
            <a:off x="3139551" y="5667367"/>
            <a:ext cx="894535" cy="283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925DEB5F-5728-EA80-C982-6267FA7A16B1}"/>
              </a:ext>
            </a:extLst>
          </p:cNvPr>
          <p:cNvCxnSpPr>
            <a:cxnSpLocks/>
          </p:cNvCxnSpPr>
          <p:nvPr/>
        </p:nvCxnSpPr>
        <p:spPr>
          <a:xfrm>
            <a:off x="11111870" y="4636628"/>
            <a:ext cx="843865" cy="0"/>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75" name="직선 연결선 74">
            <a:extLst>
              <a:ext uri="{FF2B5EF4-FFF2-40B4-BE49-F238E27FC236}">
                <a16:creationId xmlns:a16="http://schemas.microsoft.com/office/drawing/2014/main" id="{4066930B-D7B9-B6A8-FB99-26CDE59F36ED}"/>
              </a:ext>
            </a:extLst>
          </p:cNvPr>
          <p:cNvCxnSpPr>
            <a:cxnSpLocks/>
          </p:cNvCxnSpPr>
          <p:nvPr/>
        </p:nvCxnSpPr>
        <p:spPr>
          <a:xfrm>
            <a:off x="9235691" y="4834748"/>
            <a:ext cx="1746253" cy="0"/>
          </a:xfrm>
          <a:prstGeom prst="line">
            <a:avLst/>
          </a:prstGeom>
          <a:ln w="1270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04842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57367283-9F50-6DD9-F302-52D97BFAAC27}"/>
              </a:ext>
            </a:extLst>
          </p:cNvPr>
          <p:cNvSpPr/>
          <p:nvPr/>
        </p:nvSpPr>
        <p:spPr>
          <a:xfrm>
            <a:off x="627875" y="4190228"/>
            <a:ext cx="11150268" cy="2667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10A871C4-3D7F-14CC-4FCF-CF74A48D3DE6}"/>
              </a:ext>
            </a:extLst>
          </p:cNvPr>
          <p:cNvSpPr/>
          <p:nvPr/>
        </p:nvSpPr>
        <p:spPr>
          <a:xfrm>
            <a:off x="627875" y="3170825"/>
            <a:ext cx="11150268" cy="969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직사각형 87">
            <a:extLst>
              <a:ext uri="{FF2B5EF4-FFF2-40B4-BE49-F238E27FC236}">
                <a16:creationId xmlns:a16="http://schemas.microsoft.com/office/drawing/2014/main" id="{3D1401D2-EBED-29C5-A65C-052600CCD231}"/>
              </a:ext>
            </a:extLst>
          </p:cNvPr>
          <p:cNvSpPr/>
          <p:nvPr/>
        </p:nvSpPr>
        <p:spPr>
          <a:xfrm>
            <a:off x="7373495" y="1314797"/>
            <a:ext cx="4421426" cy="1825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65</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846137" y="47121"/>
            <a:ext cx="10499725" cy="842895"/>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Pre-Training: </a:t>
            </a:r>
            <a:r>
              <a:rPr lang="en-US" altLang="ko-KR" sz="4400" b="1"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CogView</a:t>
            </a:r>
            <a:endParaRPr lang="ko-KR" altLang="en-US" dirty="0">
              <a:solidFill>
                <a:srgbClr val="002060"/>
              </a:solidFill>
            </a:endParaRPr>
          </a:p>
        </p:txBody>
      </p:sp>
      <p:sp>
        <p:nvSpPr>
          <p:cNvPr id="9" name="TextBox 8">
            <a:extLst>
              <a:ext uri="{FF2B5EF4-FFF2-40B4-BE49-F238E27FC236}">
                <a16:creationId xmlns:a16="http://schemas.microsoft.com/office/drawing/2014/main" id="{CC577554-3FA6-3C3A-1F68-3DAF07719E85}"/>
              </a:ext>
            </a:extLst>
          </p:cNvPr>
          <p:cNvSpPr txBox="1"/>
          <p:nvPr/>
        </p:nvSpPr>
        <p:spPr>
          <a:xfrm>
            <a:off x="2852928" y="705350"/>
            <a:ext cx="6376416" cy="646331"/>
          </a:xfrm>
          <a:prstGeom prst="rect">
            <a:avLst/>
          </a:prstGeom>
          <a:noFill/>
        </p:spPr>
        <p:txBody>
          <a:bodyPr wrap="square">
            <a:spAutoFit/>
          </a:bodyPr>
          <a:lstStyle/>
          <a:p>
            <a:pPr algn="ctr"/>
            <a:r>
              <a:rPr lang="en-US" altLang="ko-KR" sz="1800" b="1" i="0" u="none" strike="noStrike" baseline="0" dirty="0">
                <a:solidFill>
                  <a:srgbClr val="000000"/>
                </a:solidFill>
                <a:latin typeface="AAAAAF+Calibri-Bold"/>
              </a:rPr>
              <a:t>Combining </a:t>
            </a:r>
            <a:r>
              <a:rPr lang="en-US" altLang="ko-KR" sz="1800" b="1" i="0" u="none" strike="noStrike" baseline="0" dirty="0">
                <a:solidFill>
                  <a:srgbClr val="002060"/>
                </a:solidFill>
                <a:latin typeface="AAAAAF+Calibri-Bold"/>
              </a:rPr>
              <a:t>VQVAE</a:t>
            </a:r>
            <a:r>
              <a:rPr lang="en-US" altLang="ko-KR" sz="1800" b="1" i="0" u="none" strike="noStrike" baseline="0" dirty="0">
                <a:solidFill>
                  <a:srgbClr val="000000"/>
                </a:solidFill>
                <a:latin typeface="AAAAAF+Calibri-Bold"/>
              </a:rPr>
              <a:t> and </a:t>
            </a:r>
            <a:r>
              <a:rPr lang="en-US" altLang="ko-KR" sz="1800" b="1" i="0" u="none" strike="noStrike" baseline="0" dirty="0">
                <a:solidFill>
                  <a:srgbClr val="002060"/>
                </a:solidFill>
                <a:latin typeface="AAAAAF+Calibri-Bold"/>
              </a:rPr>
              <a:t>Transformers</a:t>
            </a:r>
            <a:r>
              <a:rPr lang="en-US" altLang="ko-KR" sz="1800" b="1" i="0" u="none" strike="noStrike" baseline="0" dirty="0">
                <a:solidFill>
                  <a:srgbClr val="000000"/>
                </a:solidFill>
                <a:latin typeface="AAAAAF+Calibri-Bold"/>
              </a:rPr>
              <a:t> for </a:t>
            </a:r>
            <a:r>
              <a:rPr lang="en-US" altLang="ko-KR" sz="1800" b="1" i="0" u="none" strike="noStrike" baseline="0" dirty="0">
                <a:solidFill>
                  <a:schemeClr val="accent6">
                    <a:lumMod val="50000"/>
                  </a:schemeClr>
                </a:solidFill>
                <a:latin typeface="AAAAAF+Calibri-Bold"/>
              </a:rPr>
              <a:t>text-to-image generation</a:t>
            </a:r>
            <a:r>
              <a:rPr lang="en-US" altLang="ko-KR" sz="1800" b="1" i="0" u="none" strike="noStrike" baseline="0" dirty="0">
                <a:solidFill>
                  <a:srgbClr val="000000"/>
                </a:solidFill>
                <a:latin typeface="AAAAAF+Calibri-Bold"/>
              </a:rPr>
              <a:t>: </a:t>
            </a:r>
            <a:r>
              <a:rPr lang="en-US" altLang="ko-KR" sz="1800" b="1" i="0" u="none" strike="noStrike" baseline="0" dirty="0">
                <a:solidFill>
                  <a:srgbClr val="002060"/>
                </a:solidFill>
                <a:latin typeface="AAAAAF+Calibri-Bold"/>
              </a:rPr>
              <a:t>4B</a:t>
            </a:r>
            <a:r>
              <a:rPr lang="en-US" altLang="ko-KR" sz="1800" b="1" i="0" u="none" strike="noStrike" baseline="0" dirty="0">
                <a:solidFill>
                  <a:srgbClr val="000000"/>
                </a:solidFill>
                <a:latin typeface="AAAAAF+Calibri-Bold"/>
              </a:rPr>
              <a:t> parameter Transformer with VQ-VAE tokenizer </a:t>
            </a:r>
            <a:endParaRPr lang="ko-KR" altLang="en-US" dirty="0"/>
          </a:p>
        </p:txBody>
      </p:sp>
      <p:sp>
        <p:nvSpPr>
          <p:cNvPr id="13" name="TextBox 12">
            <a:extLst>
              <a:ext uri="{FF2B5EF4-FFF2-40B4-BE49-F238E27FC236}">
                <a16:creationId xmlns:a16="http://schemas.microsoft.com/office/drawing/2014/main" id="{A1F233E3-9A61-F506-38CF-F9E99D5552D4}"/>
              </a:ext>
            </a:extLst>
          </p:cNvPr>
          <p:cNvSpPr txBox="1"/>
          <p:nvPr/>
        </p:nvSpPr>
        <p:spPr>
          <a:xfrm>
            <a:off x="7282558" y="3214982"/>
            <a:ext cx="4605528" cy="938719"/>
          </a:xfrm>
          <a:prstGeom prst="rect">
            <a:avLst/>
          </a:prstGeom>
          <a:noFill/>
        </p:spPr>
        <p:txBody>
          <a:bodyPr wrap="square">
            <a:spAutoFit/>
          </a:bodyPr>
          <a:lstStyle/>
          <a:p>
            <a:r>
              <a:rPr lang="en-US" altLang="ko-KR" sz="1100" i="0" u="none" strike="noStrike" baseline="0" dirty="0">
                <a:solidFill>
                  <a:srgbClr val="000000"/>
                </a:solidFill>
                <a:latin typeface="AAAAAF+Calibri-Bold"/>
              </a:rPr>
              <a:t>1. Disentangle shape, color, gesture and other features from pixels </a:t>
            </a:r>
          </a:p>
          <a:p>
            <a:r>
              <a:rPr lang="en-US" altLang="ko-KR" sz="1100" i="0" u="none" strike="noStrike" baseline="0" dirty="0">
                <a:solidFill>
                  <a:srgbClr val="000000"/>
                </a:solidFill>
                <a:latin typeface="AAAAAF+Calibri-Bold"/>
              </a:rPr>
              <a:t>2. Understand the input text </a:t>
            </a:r>
          </a:p>
          <a:p>
            <a:r>
              <a:rPr lang="en-US" altLang="ko-KR" sz="1100" i="0" u="none" strike="noStrike" baseline="0" dirty="0">
                <a:solidFill>
                  <a:srgbClr val="000000"/>
                </a:solidFill>
                <a:latin typeface="AAAAAF+Calibri-Bold"/>
              </a:rPr>
              <a:t>3. Align objects and features with corresponding words </a:t>
            </a:r>
          </a:p>
          <a:p>
            <a:r>
              <a:rPr lang="en-US" altLang="ko-KR" sz="1100" i="0" u="none" strike="noStrike" baseline="0" dirty="0">
                <a:solidFill>
                  <a:srgbClr val="000000"/>
                </a:solidFill>
                <a:latin typeface="AAAAAF+Calibri-Bold"/>
              </a:rPr>
              <a:t>4. Learn complex distributions to generate the overlapping and composite of different objects and features </a:t>
            </a:r>
            <a:endParaRPr lang="ko-KR" altLang="en-US" sz="1100" dirty="0"/>
          </a:p>
        </p:txBody>
      </p:sp>
      <p:pic>
        <p:nvPicPr>
          <p:cNvPr id="15" name="그림 14">
            <a:extLst>
              <a:ext uri="{FF2B5EF4-FFF2-40B4-BE49-F238E27FC236}">
                <a16:creationId xmlns:a16="http://schemas.microsoft.com/office/drawing/2014/main" id="{239D097E-6D08-9A46-AB76-C2E6DEA12920}"/>
              </a:ext>
            </a:extLst>
          </p:cNvPr>
          <p:cNvPicPr>
            <a:picLocks noChangeAspect="1"/>
          </p:cNvPicPr>
          <p:nvPr/>
        </p:nvPicPr>
        <p:blipFill>
          <a:blip r:embed="rId3"/>
          <a:stretch>
            <a:fillRect/>
          </a:stretch>
        </p:blipFill>
        <p:spPr>
          <a:xfrm>
            <a:off x="7572972" y="1409279"/>
            <a:ext cx="4005914" cy="1084935"/>
          </a:xfrm>
          <a:prstGeom prst="rect">
            <a:avLst/>
          </a:prstGeom>
        </p:spPr>
      </p:pic>
      <p:sp>
        <p:nvSpPr>
          <p:cNvPr id="17" name="TextBox 16">
            <a:extLst>
              <a:ext uri="{FF2B5EF4-FFF2-40B4-BE49-F238E27FC236}">
                <a16:creationId xmlns:a16="http://schemas.microsoft.com/office/drawing/2014/main" id="{3B66FEF4-231D-296F-6701-156335FAB57D}"/>
              </a:ext>
            </a:extLst>
          </p:cNvPr>
          <p:cNvSpPr txBox="1"/>
          <p:nvPr/>
        </p:nvSpPr>
        <p:spPr>
          <a:xfrm>
            <a:off x="7584660" y="2464262"/>
            <a:ext cx="4005915" cy="707886"/>
          </a:xfrm>
          <a:prstGeom prst="rect">
            <a:avLst/>
          </a:prstGeom>
          <a:noFill/>
        </p:spPr>
        <p:txBody>
          <a:bodyPr wrap="square">
            <a:spAutoFit/>
          </a:bodyPr>
          <a:lstStyle/>
          <a:p>
            <a:r>
              <a:rPr lang="en-US" altLang="ko-KR" sz="1000" i="0" u="none" strike="noStrike" baseline="0" dirty="0">
                <a:solidFill>
                  <a:srgbClr val="000000"/>
                </a:solidFill>
                <a:highlight>
                  <a:srgbClr val="FFFF00"/>
                </a:highlight>
                <a:latin typeface="AAAAAF+Calibri-Bold"/>
              </a:rPr>
              <a:t>GAN-based models</a:t>
            </a:r>
            <a:r>
              <a:rPr lang="en-US" altLang="ko-KR" sz="1000" i="0" u="none" strike="noStrike" baseline="0" dirty="0">
                <a:solidFill>
                  <a:srgbClr val="000000"/>
                </a:solidFill>
                <a:latin typeface="AAAAAF+Calibri-Bold"/>
              </a:rPr>
              <a:t> can perform reasonable synthesis in simple and domain-specific dataset. BUT, the results on complex and domain-general scenes are far from satisfactory. </a:t>
            </a:r>
            <a:br>
              <a:rPr lang="en-US" altLang="ko-KR" sz="1000" i="0" u="none" strike="noStrike" baseline="0" dirty="0">
                <a:solidFill>
                  <a:srgbClr val="000000"/>
                </a:solidFill>
                <a:latin typeface="AAAAAF+Calibri-Bold"/>
              </a:rPr>
            </a:br>
            <a:r>
              <a:rPr lang="en-US" altLang="ko-KR" sz="1000" dirty="0"/>
              <a:t>=&gt; dataset</a:t>
            </a:r>
            <a:r>
              <a:rPr lang="ko-KR" altLang="en-US" sz="1000" dirty="0"/>
              <a:t>의 </a:t>
            </a:r>
            <a:r>
              <a:rPr lang="en-US" altLang="ko-KR" sz="1000" dirty="0"/>
              <a:t>complexity</a:t>
            </a:r>
            <a:r>
              <a:rPr lang="ko-KR" altLang="en-US" sz="1000" dirty="0"/>
              <a:t>가 올라가면 학습이 너무 어려워진다</a:t>
            </a:r>
          </a:p>
        </p:txBody>
      </p:sp>
      <p:pic>
        <p:nvPicPr>
          <p:cNvPr id="19" name="그림 18">
            <a:extLst>
              <a:ext uri="{FF2B5EF4-FFF2-40B4-BE49-F238E27FC236}">
                <a16:creationId xmlns:a16="http://schemas.microsoft.com/office/drawing/2014/main" id="{73F709F7-6EFD-5CFD-B8D4-2B8E981FEE80}"/>
              </a:ext>
            </a:extLst>
          </p:cNvPr>
          <p:cNvPicPr>
            <a:picLocks noChangeAspect="1"/>
          </p:cNvPicPr>
          <p:nvPr/>
        </p:nvPicPr>
        <p:blipFill>
          <a:blip r:embed="rId4"/>
          <a:stretch>
            <a:fillRect/>
          </a:stretch>
        </p:blipFill>
        <p:spPr>
          <a:xfrm>
            <a:off x="627875" y="1409279"/>
            <a:ext cx="6654683" cy="2645838"/>
          </a:xfrm>
          <a:prstGeom prst="rect">
            <a:avLst/>
          </a:prstGeom>
        </p:spPr>
      </p:pic>
      <p:sp>
        <p:nvSpPr>
          <p:cNvPr id="21" name="TextBox 20">
            <a:extLst>
              <a:ext uri="{FF2B5EF4-FFF2-40B4-BE49-F238E27FC236}">
                <a16:creationId xmlns:a16="http://schemas.microsoft.com/office/drawing/2014/main" id="{7F4CE1E0-B4D8-33F3-8126-6DCE325C9780}"/>
              </a:ext>
            </a:extLst>
          </p:cNvPr>
          <p:cNvSpPr txBox="1"/>
          <p:nvPr/>
        </p:nvSpPr>
        <p:spPr>
          <a:xfrm>
            <a:off x="4870456" y="3707166"/>
            <a:ext cx="2412102" cy="246221"/>
          </a:xfrm>
          <a:prstGeom prst="rect">
            <a:avLst/>
          </a:prstGeom>
          <a:noFill/>
        </p:spPr>
        <p:txBody>
          <a:bodyPr wrap="square">
            <a:spAutoFit/>
          </a:bodyPr>
          <a:lstStyle/>
          <a:p>
            <a:r>
              <a:rPr lang="en-US" altLang="ko-KR" sz="1000" b="1" i="0" u="none" strike="noStrike" baseline="0" dirty="0">
                <a:solidFill>
                  <a:srgbClr val="000000"/>
                </a:solidFill>
                <a:latin typeface="AAAAAF+Calibri-Bold"/>
              </a:rPr>
              <a:t>auto-regressive transformer </a:t>
            </a:r>
            <a:endParaRPr lang="ko-KR" altLang="en-US" sz="1000" dirty="0"/>
          </a:p>
        </p:txBody>
      </p:sp>
      <p:sp>
        <p:nvSpPr>
          <p:cNvPr id="23" name="TextBox 22">
            <a:extLst>
              <a:ext uri="{FF2B5EF4-FFF2-40B4-BE49-F238E27FC236}">
                <a16:creationId xmlns:a16="http://schemas.microsoft.com/office/drawing/2014/main" id="{2115A289-CDD1-F936-FE0A-6B7EABDD0950}"/>
              </a:ext>
            </a:extLst>
          </p:cNvPr>
          <p:cNvSpPr txBox="1"/>
          <p:nvPr/>
        </p:nvSpPr>
        <p:spPr>
          <a:xfrm>
            <a:off x="5380311" y="1874450"/>
            <a:ext cx="606338" cy="261610"/>
          </a:xfrm>
          <a:prstGeom prst="rect">
            <a:avLst/>
          </a:prstGeom>
          <a:noFill/>
        </p:spPr>
        <p:txBody>
          <a:bodyPr wrap="square">
            <a:spAutoFit/>
          </a:bodyPr>
          <a:lstStyle/>
          <a:p>
            <a:r>
              <a:rPr lang="en-US" altLang="ko-KR" sz="1100" b="1" i="0" u="none" strike="noStrike" baseline="0" dirty="0">
                <a:solidFill>
                  <a:srgbClr val="000000"/>
                </a:solidFill>
                <a:latin typeface="AAAAAF+Calibri-Bold"/>
              </a:rPr>
              <a:t>VQVAE </a:t>
            </a:r>
            <a:endParaRPr lang="ko-KR" altLang="en-US" sz="1100" dirty="0"/>
          </a:p>
        </p:txBody>
      </p:sp>
      <p:sp>
        <p:nvSpPr>
          <p:cNvPr id="25" name="TextBox 24">
            <a:extLst>
              <a:ext uri="{FF2B5EF4-FFF2-40B4-BE49-F238E27FC236}">
                <a16:creationId xmlns:a16="http://schemas.microsoft.com/office/drawing/2014/main" id="{41BBB1DB-6739-9287-C7C0-0886200CC6A8}"/>
              </a:ext>
            </a:extLst>
          </p:cNvPr>
          <p:cNvSpPr txBox="1"/>
          <p:nvPr/>
        </p:nvSpPr>
        <p:spPr>
          <a:xfrm>
            <a:off x="1277495" y="3887085"/>
            <a:ext cx="6096000" cy="307777"/>
          </a:xfrm>
          <a:prstGeom prst="rect">
            <a:avLst/>
          </a:prstGeom>
          <a:noFill/>
        </p:spPr>
        <p:txBody>
          <a:bodyPr wrap="square">
            <a:spAutoFit/>
          </a:bodyPr>
          <a:lstStyle/>
          <a:p>
            <a:r>
              <a:rPr lang="en-US" altLang="ko-KR" sz="1400" b="1" dirty="0">
                <a:solidFill>
                  <a:srgbClr val="FF0000"/>
                </a:solidFill>
                <a:latin typeface="AAAAAF+Calibri-Bold"/>
              </a:rPr>
              <a:t>L</a:t>
            </a:r>
            <a:r>
              <a:rPr lang="en-US" altLang="ko-KR" sz="1400" b="1" i="0" u="none" strike="noStrike" baseline="0" dirty="0">
                <a:solidFill>
                  <a:srgbClr val="FF0000"/>
                </a:solidFill>
                <a:latin typeface="AAAAAF+Calibri-Bold"/>
              </a:rPr>
              <a:t>arge-scale</a:t>
            </a:r>
            <a:r>
              <a:rPr lang="en-US" altLang="ko-KR" sz="1400" b="1" i="0" u="none" strike="noStrike" baseline="0" dirty="0">
                <a:solidFill>
                  <a:srgbClr val="000000"/>
                </a:solidFill>
                <a:latin typeface="AAAAAF+Calibri-Bold"/>
              </a:rPr>
              <a:t> generative joint pretraining for both text and image tokens. </a:t>
            </a:r>
            <a:endParaRPr lang="ko-KR" altLang="en-US" sz="1400" dirty="0"/>
          </a:p>
        </p:txBody>
      </p:sp>
      <p:pic>
        <p:nvPicPr>
          <p:cNvPr id="29" name="그림 28">
            <a:extLst>
              <a:ext uri="{FF2B5EF4-FFF2-40B4-BE49-F238E27FC236}">
                <a16:creationId xmlns:a16="http://schemas.microsoft.com/office/drawing/2014/main" id="{9E940293-BCED-241A-5C6A-01E29D80BCF2}"/>
              </a:ext>
            </a:extLst>
          </p:cNvPr>
          <p:cNvPicPr>
            <a:picLocks noChangeAspect="1"/>
          </p:cNvPicPr>
          <p:nvPr/>
        </p:nvPicPr>
        <p:blipFill>
          <a:blip r:embed="rId5"/>
          <a:stretch>
            <a:fillRect/>
          </a:stretch>
        </p:blipFill>
        <p:spPr>
          <a:xfrm>
            <a:off x="1528368" y="5094239"/>
            <a:ext cx="4582197" cy="531079"/>
          </a:xfrm>
          <a:prstGeom prst="rect">
            <a:avLst/>
          </a:prstGeom>
        </p:spPr>
      </p:pic>
      <p:sp>
        <p:nvSpPr>
          <p:cNvPr id="31" name="TextBox 30">
            <a:extLst>
              <a:ext uri="{FF2B5EF4-FFF2-40B4-BE49-F238E27FC236}">
                <a16:creationId xmlns:a16="http://schemas.microsoft.com/office/drawing/2014/main" id="{0CA6221F-0444-D233-EB3C-EED57E9D7DEC}"/>
              </a:ext>
            </a:extLst>
          </p:cNvPr>
          <p:cNvSpPr txBox="1"/>
          <p:nvPr/>
        </p:nvSpPr>
        <p:spPr>
          <a:xfrm>
            <a:off x="2070992" y="4731604"/>
            <a:ext cx="3634992" cy="307777"/>
          </a:xfrm>
          <a:prstGeom prst="rect">
            <a:avLst/>
          </a:prstGeom>
          <a:noFill/>
        </p:spPr>
        <p:txBody>
          <a:bodyPr wrap="square">
            <a:spAutoFit/>
          </a:bodyPr>
          <a:lstStyle/>
          <a:p>
            <a:r>
              <a:rPr lang="en-US" altLang="ko-KR" sz="1400" b="1" i="0" u="none" strike="noStrike" baseline="0" dirty="0">
                <a:solidFill>
                  <a:srgbClr val="000000"/>
                </a:solidFill>
                <a:latin typeface="AAAAAF+Calibri-Bold"/>
              </a:rPr>
              <a:t>1. Precision Bottleneck Relaxation (PB-Relax)</a:t>
            </a:r>
          </a:p>
        </p:txBody>
      </p:sp>
      <p:pic>
        <p:nvPicPr>
          <p:cNvPr id="35" name="그림 34">
            <a:extLst>
              <a:ext uri="{FF2B5EF4-FFF2-40B4-BE49-F238E27FC236}">
                <a16:creationId xmlns:a16="http://schemas.microsoft.com/office/drawing/2014/main" id="{4CBD2704-C3EA-EA14-E23A-CC46E2ADC133}"/>
              </a:ext>
            </a:extLst>
          </p:cNvPr>
          <p:cNvPicPr>
            <a:picLocks noChangeAspect="1"/>
          </p:cNvPicPr>
          <p:nvPr/>
        </p:nvPicPr>
        <p:blipFill>
          <a:blip r:embed="rId6"/>
          <a:stretch>
            <a:fillRect/>
          </a:stretch>
        </p:blipFill>
        <p:spPr>
          <a:xfrm>
            <a:off x="7149466" y="4964009"/>
            <a:ext cx="3041277" cy="1803548"/>
          </a:xfrm>
          <a:prstGeom prst="rect">
            <a:avLst/>
          </a:prstGeom>
        </p:spPr>
      </p:pic>
      <p:sp>
        <p:nvSpPr>
          <p:cNvPr id="37" name="TextBox 36">
            <a:extLst>
              <a:ext uri="{FF2B5EF4-FFF2-40B4-BE49-F238E27FC236}">
                <a16:creationId xmlns:a16="http://schemas.microsoft.com/office/drawing/2014/main" id="{AD493025-EE14-F40F-32AF-CFF3142CC5CF}"/>
              </a:ext>
            </a:extLst>
          </p:cNvPr>
          <p:cNvSpPr txBox="1"/>
          <p:nvPr/>
        </p:nvSpPr>
        <p:spPr>
          <a:xfrm>
            <a:off x="7067479" y="4702872"/>
            <a:ext cx="3825364" cy="307777"/>
          </a:xfrm>
          <a:prstGeom prst="rect">
            <a:avLst/>
          </a:prstGeom>
          <a:noFill/>
        </p:spPr>
        <p:txBody>
          <a:bodyPr wrap="square">
            <a:spAutoFit/>
          </a:bodyPr>
          <a:lstStyle/>
          <a:p>
            <a:r>
              <a:rPr lang="en-US" altLang="ko-KR" sz="1400" b="1" i="0" u="none" strike="noStrike" baseline="0" dirty="0">
                <a:solidFill>
                  <a:srgbClr val="000000"/>
                </a:solidFill>
                <a:latin typeface="AAAAAF+Calibri-Bold"/>
              </a:rPr>
              <a:t>2. Sandwich </a:t>
            </a:r>
            <a:r>
              <a:rPr lang="en-US" altLang="ko-KR" sz="1400" b="1" i="0" u="none" strike="noStrike" baseline="0" dirty="0" err="1">
                <a:solidFill>
                  <a:srgbClr val="000000"/>
                </a:solidFill>
                <a:latin typeface="AAAAAF+Calibri-Bold"/>
              </a:rPr>
              <a:t>LayerNorm</a:t>
            </a:r>
            <a:r>
              <a:rPr lang="en-US" altLang="ko-KR" sz="1400" b="1" i="0" u="none" strike="noStrike" baseline="0" dirty="0">
                <a:solidFill>
                  <a:srgbClr val="000000"/>
                </a:solidFill>
                <a:latin typeface="AAAAAF+Calibri-Bold"/>
              </a:rPr>
              <a:t> (Sandwich-LN) </a:t>
            </a:r>
            <a:endParaRPr lang="ko-KR" altLang="en-US" sz="1400" dirty="0"/>
          </a:p>
        </p:txBody>
      </p:sp>
      <p:pic>
        <p:nvPicPr>
          <p:cNvPr id="39" name="그림 38">
            <a:extLst>
              <a:ext uri="{FF2B5EF4-FFF2-40B4-BE49-F238E27FC236}">
                <a16:creationId xmlns:a16="http://schemas.microsoft.com/office/drawing/2014/main" id="{79F15EA8-4373-B8E1-8C2B-DA7CCBF74830}"/>
              </a:ext>
            </a:extLst>
          </p:cNvPr>
          <p:cNvPicPr>
            <a:picLocks noChangeAspect="1"/>
          </p:cNvPicPr>
          <p:nvPr/>
        </p:nvPicPr>
        <p:blipFill>
          <a:blip r:embed="rId7"/>
          <a:stretch>
            <a:fillRect/>
          </a:stretch>
        </p:blipFill>
        <p:spPr>
          <a:xfrm>
            <a:off x="10093831" y="6331292"/>
            <a:ext cx="1625676" cy="426740"/>
          </a:xfrm>
          <a:prstGeom prst="rect">
            <a:avLst/>
          </a:prstGeom>
        </p:spPr>
      </p:pic>
      <p:sp>
        <p:nvSpPr>
          <p:cNvPr id="40" name="사각형: 둥근 모서리 39">
            <a:extLst>
              <a:ext uri="{FF2B5EF4-FFF2-40B4-BE49-F238E27FC236}">
                <a16:creationId xmlns:a16="http://schemas.microsoft.com/office/drawing/2014/main" id="{542A40B4-55B0-4792-7D5C-B53B832A7ED6}"/>
              </a:ext>
            </a:extLst>
          </p:cNvPr>
          <p:cNvSpPr/>
          <p:nvPr/>
        </p:nvSpPr>
        <p:spPr>
          <a:xfrm>
            <a:off x="708256" y="2196354"/>
            <a:ext cx="2161916" cy="16824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1670812A-5CCA-C858-2BBE-6A5FF7B68D51}"/>
              </a:ext>
            </a:extLst>
          </p:cNvPr>
          <p:cNvSpPr txBox="1"/>
          <p:nvPr/>
        </p:nvSpPr>
        <p:spPr>
          <a:xfrm>
            <a:off x="2379354" y="3399893"/>
            <a:ext cx="8422340" cy="246221"/>
          </a:xfrm>
          <a:prstGeom prst="rect">
            <a:avLst/>
          </a:prstGeom>
          <a:noFill/>
        </p:spPr>
        <p:txBody>
          <a:bodyPr wrap="square">
            <a:spAutoFit/>
          </a:bodyPr>
          <a:lstStyle/>
          <a:p>
            <a:r>
              <a:rPr lang="en-US" altLang="ko-KR" sz="1000" b="1" dirty="0"/>
              <a:t>Discrete</a:t>
            </a:r>
            <a:r>
              <a:rPr lang="ko-KR" altLang="en-US" sz="1000" b="1" dirty="0"/>
              <a:t>한 언어를 </a:t>
            </a:r>
            <a:r>
              <a:rPr lang="en-US" altLang="ko-KR" sz="1000" b="1" dirty="0"/>
              <a:t>continuous</a:t>
            </a:r>
            <a:r>
              <a:rPr lang="ko-KR" altLang="en-US" sz="1000" b="1" dirty="0"/>
              <a:t>한 이미지로 연결</a:t>
            </a:r>
          </a:p>
        </p:txBody>
      </p:sp>
      <p:sp>
        <p:nvSpPr>
          <p:cNvPr id="44" name="TextBox 43">
            <a:extLst>
              <a:ext uri="{FF2B5EF4-FFF2-40B4-BE49-F238E27FC236}">
                <a16:creationId xmlns:a16="http://schemas.microsoft.com/office/drawing/2014/main" id="{D10B1A4C-2CCE-1A36-070F-82C00379329B}"/>
              </a:ext>
            </a:extLst>
          </p:cNvPr>
          <p:cNvSpPr txBox="1"/>
          <p:nvPr/>
        </p:nvSpPr>
        <p:spPr>
          <a:xfrm>
            <a:off x="1138581" y="1502732"/>
            <a:ext cx="1292011" cy="246221"/>
          </a:xfrm>
          <a:prstGeom prst="rect">
            <a:avLst/>
          </a:prstGeom>
          <a:noFill/>
        </p:spPr>
        <p:txBody>
          <a:bodyPr wrap="square">
            <a:spAutoFit/>
          </a:bodyPr>
          <a:lstStyle/>
          <a:p>
            <a:r>
              <a:rPr lang="ko-KR" altLang="en-US" sz="1000" b="1" dirty="0"/>
              <a:t>텍스트는 </a:t>
            </a:r>
            <a:r>
              <a:rPr lang="en-US" altLang="ko-KR" sz="1000" b="1" dirty="0"/>
              <a:t>rule base </a:t>
            </a:r>
            <a:endParaRPr lang="ko-KR" altLang="en-US" sz="1000" b="1" dirty="0"/>
          </a:p>
        </p:txBody>
      </p:sp>
      <p:sp>
        <p:nvSpPr>
          <p:cNvPr id="45" name="TextBox 44">
            <a:extLst>
              <a:ext uri="{FF2B5EF4-FFF2-40B4-BE49-F238E27FC236}">
                <a16:creationId xmlns:a16="http://schemas.microsoft.com/office/drawing/2014/main" id="{639CA00D-4F3D-194D-145D-BDB27182E829}"/>
              </a:ext>
            </a:extLst>
          </p:cNvPr>
          <p:cNvSpPr txBox="1"/>
          <p:nvPr/>
        </p:nvSpPr>
        <p:spPr>
          <a:xfrm>
            <a:off x="2846450" y="1502732"/>
            <a:ext cx="1601510" cy="246221"/>
          </a:xfrm>
          <a:prstGeom prst="rect">
            <a:avLst/>
          </a:prstGeom>
          <a:noFill/>
        </p:spPr>
        <p:txBody>
          <a:bodyPr wrap="square">
            <a:spAutoFit/>
          </a:bodyPr>
          <a:lstStyle/>
          <a:p>
            <a:r>
              <a:rPr lang="ko-KR" altLang="en-US" sz="1000" b="1" dirty="0"/>
              <a:t>이미지는 </a:t>
            </a:r>
            <a:r>
              <a:rPr lang="en-US" altLang="ko-KR" sz="1000" b="1" dirty="0"/>
              <a:t>learning base</a:t>
            </a:r>
            <a:endParaRPr lang="ko-KR" altLang="en-US" sz="1000" b="1" dirty="0"/>
          </a:p>
        </p:txBody>
      </p:sp>
      <p:sp>
        <p:nvSpPr>
          <p:cNvPr id="46" name="사각형: 둥근 모서리 45">
            <a:extLst>
              <a:ext uri="{FF2B5EF4-FFF2-40B4-BE49-F238E27FC236}">
                <a16:creationId xmlns:a16="http://schemas.microsoft.com/office/drawing/2014/main" id="{BFCA34E4-51F7-65B4-99EC-DB7A69E1DACF}"/>
              </a:ext>
            </a:extLst>
          </p:cNvPr>
          <p:cNvSpPr/>
          <p:nvPr/>
        </p:nvSpPr>
        <p:spPr>
          <a:xfrm>
            <a:off x="4503235" y="1661835"/>
            <a:ext cx="1372915" cy="15501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F85F3E29-9D7D-4445-BE52-1AD4D08B622F}"/>
              </a:ext>
            </a:extLst>
          </p:cNvPr>
          <p:cNvSpPr txBox="1"/>
          <p:nvPr/>
        </p:nvSpPr>
        <p:spPr>
          <a:xfrm>
            <a:off x="4300816" y="1314796"/>
            <a:ext cx="3128886" cy="400110"/>
          </a:xfrm>
          <a:prstGeom prst="rect">
            <a:avLst/>
          </a:prstGeom>
          <a:noFill/>
        </p:spPr>
        <p:txBody>
          <a:bodyPr wrap="square">
            <a:spAutoFit/>
          </a:bodyPr>
          <a:lstStyle/>
          <a:p>
            <a:r>
              <a:rPr lang="ko-KR" altLang="en-US" sz="1000" dirty="0"/>
              <a:t>이미지를</a:t>
            </a:r>
            <a:r>
              <a:rPr lang="en-US" altLang="ko-KR" sz="1000" dirty="0"/>
              <a:t> </a:t>
            </a:r>
            <a:r>
              <a:rPr lang="ko-KR" altLang="en-US" sz="1000" dirty="0"/>
              <a:t>어떻게 끊어줄 것인가</a:t>
            </a:r>
            <a:r>
              <a:rPr lang="en-US" altLang="ko-KR" sz="1000" dirty="0"/>
              <a:t>? </a:t>
            </a:r>
          </a:p>
          <a:p>
            <a:r>
              <a:rPr lang="en-US" altLang="ko-KR" sz="1000" dirty="0"/>
              <a:t>transformer</a:t>
            </a:r>
            <a:r>
              <a:rPr lang="ko-KR" altLang="en-US" sz="1000" dirty="0"/>
              <a:t>내부에서 대응시킬 이미지 </a:t>
            </a:r>
            <a:r>
              <a:rPr lang="en-US" altLang="ko-KR" sz="1000" dirty="0"/>
              <a:t>tokenizer</a:t>
            </a:r>
            <a:endParaRPr lang="ko-KR" altLang="en-US" sz="1000" dirty="0"/>
          </a:p>
        </p:txBody>
      </p:sp>
      <p:sp>
        <p:nvSpPr>
          <p:cNvPr id="56" name="TextBox 55">
            <a:extLst>
              <a:ext uri="{FF2B5EF4-FFF2-40B4-BE49-F238E27FC236}">
                <a16:creationId xmlns:a16="http://schemas.microsoft.com/office/drawing/2014/main" id="{A158FA1A-DDE0-6976-D1E7-908BD53E65A9}"/>
              </a:ext>
            </a:extLst>
          </p:cNvPr>
          <p:cNvSpPr txBox="1"/>
          <p:nvPr/>
        </p:nvSpPr>
        <p:spPr>
          <a:xfrm>
            <a:off x="1138581" y="3154300"/>
            <a:ext cx="2051519" cy="246221"/>
          </a:xfrm>
          <a:prstGeom prst="rect">
            <a:avLst/>
          </a:prstGeom>
          <a:noFill/>
        </p:spPr>
        <p:txBody>
          <a:bodyPr wrap="square">
            <a:spAutoFit/>
          </a:bodyPr>
          <a:lstStyle/>
          <a:p>
            <a:r>
              <a:rPr lang="en-US" altLang="ko-KR" sz="1000" dirty="0"/>
              <a:t>Text</a:t>
            </a:r>
            <a:r>
              <a:rPr lang="ko-KR" altLang="en-US" sz="1000" dirty="0"/>
              <a:t>는 </a:t>
            </a:r>
            <a:r>
              <a:rPr lang="en-US" altLang="ko-KR" sz="1000" dirty="0"/>
              <a:t>word</a:t>
            </a:r>
            <a:r>
              <a:rPr lang="ko-KR" altLang="en-US" sz="1000" dirty="0"/>
              <a:t>라는 최소 단위 존재 </a:t>
            </a:r>
          </a:p>
        </p:txBody>
      </p:sp>
      <p:sp>
        <p:nvSpPr>
          <p:cNvPr id="58" name="TextBox 57">
            <a:extLst>
              <a:ext uri="{FF2B5EF4-FFF2-40B4-BE49-F238E27FC236}">
                <a16:creationId xmlns:a16="http://schemas.microsoft.com/office/drawing/2014/main" id="{1157868D-5CE4-1F8A-2C23-855B596595CD}"/>
              </a:ext>
            </a:extLst>
          </p:cNvPr>
          <p:cNvSpPr txBox="1"/>
          <p:nvPr/>
        </p:nvSpPr>
        <p:spPr>
          <a:xfrm>
            <a:off x="7523948" y="1298778"/>
            <a:ext cx="4132891" cy="246221"/>
          </a:xfrm>
          <a:prstGeom prst="rect">
            <a:avLst/>
          </a:prstGeom>
          <a:noFill/>
        </p:spPr>
        <p:txBody>
          <a:bodyPr wrap="square">
            <a:spAutoFit/>
          </a:bodyPr>
          <a:lstStyle/>
          <a:p>
            <a:r>
              <a:rPr lang="en-US" altLang="ko-KR" sz="1000" b="1" dirty="0">
                <a:solidFill>
                  <a:srgbClr val="000000"/>
                </a:solidFill>
                <a:latin typeface="AAAAAF+Calibri-Bold"/>
              </a:rPr>
              <a:t>GAN</a:t>
            </a:r>
            <a:r>
              <a:rPr lang="en-US" altLang="ko-KR" sz="1000" dirty="0">
                <a:solidFill>
                  <a:srgbClr val="000000"/>
                </a:solidFill>
                <a:latin typeface="AAAAAF+Calibri-Bold"/>
              </a:rPr>
              <a:t>: dataset</a:t>
            </a:r>
            <a:r>
              <a:rPr lang="ko-KR" altLang="en-US" sz="1000" dirty="0">
                <a:solidFill>
                  <a:srgbClr val="000000"/>
                </a:solidFill>
                <a:latin typeface="AAAAAF+Calibri-Bold"/>
              </a:rPr>
              <a:t>의 </a:t>
            </a:r>
            <a:r>
              <a:rPr lang="en-US" altLang="ko-KR" sz="1000" dirty="0">
                <a:solidFill>
                  <a:srgbClr val="000000"/>
                </a:solidFill>
                <a:latin typeface="AAAAAF+Calibri-Bold"/>
              </a:rPr>
              <a:t>distribution</a:t>
            </a:r>
            <a:r>
              <a:rPr lang="ko-KR" altLang="en-US" sz="1000" dirty="0">
                <a:solidFill>
                  <a:srgbClr val="000000"/>
                </a:solidFill>
                <a:latin typeface="AAAAAF+Calibri-Bold"/>
              </a:rPr>
              <a:t>과 </a:t>
            </a:r>
            <a:r>
              <a:rPr lang="en-US" altLang="ko-KR" sz="1000" dirty="0">
                <a:solidFill>
                  <a:srgbClr val="000000"/>
                </a:solidFill>
                <a:latin typeface="AAAAAF+Calibri-Bold"/>
              </a:rPr>
              <a:t>generation</a:t>
            </a:r>
            <a:r>
              <a:rPr lang="ko-KR" altLang="en-US" sz="1000" dirty="0">
                <a:solidFill>
                  <a:srgbClr val="000000"/>
                </a:solidFill>
                <a:latin typeface="AAAAAF+Calibri-Bold"/>
              </a:rPr>
              <a:t>의 </a:t>
            </a:r>
            <a:r>
              <a:rPr lang="en-US" altLang="ko-KR" sz="1000" dirty="0">
                <a:solidFill>
                  <a:srgbClr val="000000"/>
                </a:solidFill>
                <a:latin typeface="AAAAAF+Calibri-Bold"/>
              </a:rPr>
              <a:t>distribution</a:t>
            </a:r>
            <a:r>
              <a:rPr lang="ko-KR" altLang="en-US" sz="1000" dirty="0">
                <a:solidFill>
                  <a:srgbClr val="000000"/>
                </a:solidFill>
                <a:latin typeface="AAAAAF+Calibri-Bold"/>
              </a:rPr>
              <a:t>을 일치시키는 것 </a:t>
            </a:r>
            <a:endParaRPr lang="en-US" altLang="ko-KR" sz="1000" i="0" u="none" strike="noStrike" baseline="0" dirty="0">
              <a:solidFill>
                <a:srgbClr val="000000"/>
              </a:solidFill>
              <a:latin typeface="AAAAAF+Calibri-Bold"/>
            </a:endParaRPr>
          </a:p>
        </p:txBody>
      </p:sp>
      <p:sp>
        <p:nvSpPr>
          <p:cNvPr id="62" name="TextBox 61">
            <a:extLst>
              <a:ext uri="{FF2B5EF4-FFF2-40B4-BE49-F238E27FC236}">
                <a16:creationId xmlns:a16="http://schemas.microsoft.com/office/drawing/2014/main" id="{1076EA06-F2E1-A0D6-781A-565A15A07F1D}"/>
              </a:ext>
            </a:extLst>
          </p:cNvPr>
          <p:cNvSpPr txBox="1"/>
          <p:nvPr/>
        </p:nvSpPr>
        <p:spPr>
          <a:xfrm>
            <a:off x="2430592" y="4196835"/>
            <a:ext cx="7986056" cy="600164"/>
          </a:xfrm>
          <a:prstGeom prst="rect">
            <a:avLst/>
          </a:prstGeom>
          <a:noFill/>
        </p:spPr>
        <p:txBody>
          <a:bodyPr wrap="square">
            <a:spAutoFit/>
          </a:bodyPr>
          <a:lstStyle/>
          <a:p>
            <a:r>
              <a:rPr lang="ko-KR" altLang="en-US" sz="1100" dirty="0" err="1"/>
              <a:t>달리의</a:t>
            </a:r>
            <a:r>
              <a:rPr lang="ko-KR" altLang="en-US" sz="1100" dirty="0"/>
              <a:t> 경우 같은 화질의 이미지 혹은 </a:t>
            </a:r>
            <a:r>
              <a:rPr lang="ko-KR" altLang="en-US" sz="1100" dirty="0" err="1"/>
              <a:t>카툰</a:t>
            </a:r>
            <a:r>
              <a:rPr lang="ko-KR" altLang="en-US" sz="1100" dirty="0"/>
              <a:t> 이미지를 사용했지만</a:t>
            </a:r>
            <a:r>
              <a:rPr lang="en-US" altLang="ko-KR" sz="1100" dirty="0"/>
              <a:t>, </a:t>
            </a:r>
            <a:r>
              <a:rPr lang="en-US" altLang="ko-KR" sz="1100" dirty="0">
                <a:solidFill>
                  <a:srgbClr val="002060"/>
                </a:solidFill>
              </a:rPr>
              <a:t>General + </a:t>
            </a:r>
            <a:r>
              <a:rPr lang="ko-KR" altLang="en-US" sz="1100" dirty="0">
                <a:solidFill>
                  <a:srgbClr val="002060"/>
                </a:solidFill>
              </a:rPr>
              <a:t>다양한 화질</a:t>
            </a:r>
            <a:r>
              <a:rPr lang="ko-KR" altLang="en-US" sz="1100" dirty="0"/>
              <a:t>의 이미지 학습 시키고 싶은 </a:t>
            </a:r>
            <a:r>
              <a:rPr lang="en-US" altLang="ko-KR" sz="1100" dirty="0" err="1"/>
              <a:t>cogview</a:t>
            </a:r>
            <a:endParaRPr lang="en-US" altLang="ko-KR" sz="1100" dirty="0"/>
          </a:p>
          <a:p>
            <a:pPr marL="171450" indent="-171450">
              <a:buFont typeface="Symbol" panose="05050102010706020507" pitchFamily="18" charset="2"/>
              <a:buChar char="Þ"/>
            </a:pPr>
            <a:r>
              <a:rPr lang="en-US" altLang="ko-KR" sz="1100" b="1" dirty="0"/>
              <a:t>Param size + dataset size </a:t>
            </a:r>
            <a:r>
              <a:rPr lang="ko-KR" altLang="en-US" sz="1100" b="1" dirty="0"/>
              <a:t>둘 다 늘림 </a:t>
            </a:r>
            <a:r>
              <a:rPr lang="en-US" altLang="ko-KR" sz="1100" dirty="0"/>
              <a:t>=&gt; </a:t>
            </a:r>
            <a:r>
              <a:rPr lang="ko-KR" altLang="en-US" sz="1100" dirty="0"/>
              <a:t>크면 클수록 모델이 불안정함 </a:t>
            </a:r>
            <a:r>
              <a:rPr lang="en-US" altLang="ko-KR" sz="1100" dirty="0"/>
              <a:t>= </a:t>
            </a:r>
            <a:r>
              <a:rPr lang="en-US" altLang="ko-KR" sz="1100" b="1" dirty="0"/>
              <a:t>Text-to-image pretraining is very unstable </a:t>
            </a:r>
          </a:p>
          <a:p>
            <a:r>
              <a:rPr lang="en-US" altLang="ko-KR" sz="1100" dirty="0"/>
              <a:t>= gradient</a:t>
            </a:r>
            <a:r>
              <a:rPr lang="ko-KR" altLang="en-US" sz="1100" dirty="0"/>
              <a:t>가 계속 바뀜</a:t>
            </a:r>
            <a:r>
              <a:rPr lang="en-US" altLang="ko-KR" sz="1100" dirty="0"/>
              <a:t>(</a:t>
            </a:r>
            <a:r>
              <a:rPr lang="ko-KR" altLang="en-US" sz="1100" dirty="0"/>
              <a:t>큰 값으로 요동침 </a:t>
            </a:r>
            <a:r>
              <a:rPr lang="en-US" altLang="ko-KR" sz="1100" dirty="0"/>
              <a:t>-&gt; </a:t>
            </a:r>
            <a:r>
              <a:rPr lang="ko-KR" altLang="en-US" sz="1100" dirty="0"/>
              <a:t>즉</a:t>
            </a:r>
            <a:r>
              <a:rPr lang="en-US" altLang="ko-KR" sz="1100" dirty="0"/>
              <a:t>, </a:t>
            </a:r>
            <a:r>
              <a:rPr lang="ko-KR" altLang="en-US" sz="1100" dirty="0" err="1"/>
              <a:t>미분값의</a:t>
            </a:r>
            <a:r>
              <a:rPr lang="ko-KR" altLang="en-US" sz="1100" dirty="0"/>
              <a:t> 변동성이 큼</a:t>
            </a:r>
            <a:r>
              <a:rPr lang="en-US" altLang="ko-KR" sz="1100" dirty="0"/>
              <a:t>) =&gt; </a:t>
            </a:r>
            <a:r>
              <a:rPr lang="ko-KR" altLang="en-US" sz="1100" b="1" dirty="0"/>
              <a:t>여러 학습 테크닉 추가</a:t>
            </a:r>
            <a:endParaRPr lang="en-US" altLang="ko-KR" sz="1100" b="1" dirty="0"/>
          </a:p>
        </p:txBody>
      </p:sp>
      <p:sp>
        <p:nvSpPr>
          <p:cNvPr id="66" name="TextBox 65">
            <a:extLst>
              <a:ext uri="{FF2B5EF4-FFF2-40B4-BE49-F238E27FC236}">
                <a16:creationId xmlns:a16="http://schemas.microsoft.com/office/drawing/2014/main" id="{0D9F1114-4EAC-7002-63B1-60FF1B3D26C1}"/>
              </a:ext>
            </a:extLst>
          </p:cNvPr>
          <p:cNvSpPr txBox="1"/>
          <p:nvPr/>
        </p:nvSpPr>
        <p:spPr>
          <a:xfrm>
            <a:off x="4840135" y="2408032"/>
            <a:ext cx="2801327" cy="400110"/>
          </a:xfrm>
          <a:prstGeom prst="rect">
            <a:avLst/>
          </a:prstGeom>
          <a:noFill/>
        </p:spPr>
        <p:txBody>
          <a:bodyPr wrap="square">
            <a:spAutoFit/>
          </a:bodyPr>
          <a:lstStyle/>
          <a:p>
            <a:r>
              <a:rPr lang="en-US" altLang="ko-KR" sz="1000" b="1" dirty="0"/>
              <a:t>Latent space</a:t>
            </a:r>
            <a:r>
              <a:rPr lang="ko-KR" altLang="en-US" sz="1000" b="1" dirty="0"/>
              <a:t>에서 </a:t>
            </a:r>
            <a:r>
              <a:rPr lang="en-US" altLang="ko-KR" sz="1000" b="1" dirty="0"/>
              <a:t>sparsity</a:t>
            </a:r>
            <a:r>
              <a:rPr lang="ko-KR" altLang="en-US" sz="1000" b="1" dirty="0"/>
              <a:t>를 극대화 시켜서 일반화 능력을 강화 시킨 </a:t>
            </a:r>
            <a:r>
              <a:rPr lang="en-US" altLang="ko-KR" sz="1000" b="1" dirty="0"/>
              <a:t>VQVAE</a:t>
            </a:r>
            <a:r>
              <a:rPr lang="ko-KR" altLang="en-US" sz="1000" b="1" dirty="0"/>
              <a:t> 사용</a:t>
            </a:r>
          </a:p>
        </p:txBody>
      </p:sp>
      <p:sp>
        <p:nvSpPr>
          <p:cNvPr id="74" name="TextBox 73">
            <a:extLst>
              <a:ext uri="{FF2B5EF4-FFF2-40B4-BE49-F238E27FC236}">
                <a16:creationId xmlns:a16="http://schemas.microsoft.com/office/drawing/2014/main" id="{5DA22BAA-B3FC-4878-0ED4-A2AFCE01036D}"/>
              </a:ext>
            </a:extLst>
          </p:cNvPr>
          <p:cNvSpPr txBox="1"/>
          <p:nvPr/>
        </p:nvSpPr>
        <p:spPr>
          <a:xfrm>
            <a:off x="1138581" y="5750189"/>
            <a:ext cx="5116023" cy="938719"/>
          </a:xfrm>
          <a:prstGeom prst="rect">
            <a:avLst/>
          </a:prstGeom>
          <a:noFill/>
        </p:spPr>
        <p:txBody>
          <a:bodyPr wrap="square">
            <a:spAutoFit/>
          </a:bodyPr>
          <a:lstStyle/>
          <a:p>
            <a:pPr algn="ctr"/>
            <a:r>
              <a:rPr lang="ko-KR" altLang="en-US" sz="1100" dirty="0"/>
              <a:t>결과값이 바뀌지 않는 선에서 나눠버리자</a:t>
            </a:r>
            <a:r>
              <a:rPr lang="en-US" altLang="ko-KR" sz="1100" dirty="0"/>
              <a:t>! =&gt; gradient</a:t>
            </a:r>
            <a:r>
              <a:rPr lang="ko-KR" altLang="en-US" sz="1100" dirty="0"/>
              <a:t>를 줄임</a:t>
            </a:r>
            <a:endParaRPr lang="en-US" altLang="ko-KR" sz="1100" dirty="0"/>
          </a:p>
          <a:p>
            <a:pPr algn="ctr"/>
            <a:r>
              <a:rPr lang="en-US" altLang="ko-KR" sz="1100" dirty="0"/>
              <a:t>Layer norm</a:t>
            </a:r>
            <a:r>
              <a:rPr lang="ko-KR" altLang="en-US" sz="1100" dirty="0"/>
              <a:t>은 결과값이 바뀌지 않는 선에서</a:t>
            </a:r>
            <a:endParaRPr lang="en-US" altLang="ko-KR" sz="1100" dirty="0"/>
          </a:p>
          <a:p>
            <a:pPr algn="ctr"/>
            <a:r>
              <a:rPr lang="en-US" altLang="ko-KR" sz="1100" dirty="0"/>
              <a:t>(max </a:t>
            </a:r>
            <a:r>
              <a:rPr lang="ko-KR" altLang="en-US" sz="1100" dirty="0"/>
              <a:t>값이 바뀌지 않는 선에서</a:t>
            </a:r>
            <a:r>
              <a:rPr lang="en-US" altLang="ko-KR" sz="1100" dirty="0"/>
              <a:t>) </a:t>
            </a:r>
            <a:r>
              <a:rPr lang="ko-KR" altLang="en-US" sz="1100" dirty="0"/>
              <a:t>최대값으로 나눈다</a:t>
            </a:r>
            <a:r>
              <a:rPr lang="en-US" altLang="ko-KR" sz="1100" dirty="0"/>
              <a:t>.</a:t>
            </a:r>
          </a:p>
          <a:p>
            <a:pPr algn="ctr"/>
            <a:r>
              <a:rPr lang="en-US" altLang="ko-KR" sz="1100" dirty="0"/>
              <a:t>Gradient</a:t>
            </a:r>
            <a:r>
              <a:rPr lang="ko-KR" altLang="en-US" sz="1100" dirty="0"/>
              <a:t>가 튀는 순간이 </a:t>
            </a:r>
            <a:r>
              <a:rPr lang="en-US" altLang="ko-KR" sz="1100" dirty="0"/>
              <a:t>attention </a:t>
            </a:r>
            <a:r>
              <a:rPr lang="ko-KR" altLang="en-US" sz="1100" dirty="0"/>
              <a:t>전에 발생하는 것을 확인 </a:t>
            </a:r>
            <a:endParaRPr lang="en-US" altLang="ko-KR" sz="1100" dirty="0"/>
          </a:p>
          <a:p>
            <a:pPr algn="ctr"/>
            <a:r>
              <a:rPr lang="en-US" altLang="ko-KR" sz="1100" dirty="0"/>
              <a:t>=&gt; attention </a:t>
            </a:r>
            <a:r>
              <a:rPr lang="ko-KR" altLang="en-US" sz="1100" dirty="0"/>
              <a:t>상에서 값이 바뀌어도 결과값은 바뀌지 않도록 하는 테크닉을 사용 </a:t>
            </a:r>
            <a:r>
              <a:rPr lang="en-US" altLang="ko-KR" sz="1100" dirty="0"/>
              <a:t> </a:t>
            </a:r>
            <a:endParaRPr lang="ko-KR" altLang="en-US" sz="1100" dirty="0"/>
          </a:p>
        </p:txBody>
      </p:sp>
      <p:sp>
        <p:nvSpPr>
          <p:cNvPr id="76" name="TextBox 75">
            <a:extLst>
              <a:ext uri="{FF2B5EF4-FFF2-40B4-BE49-F238E27FC236}">
                <a16:creationId xmlns:a16="http://schemas.microsoft.com/office/drawing/2014/main" id="{893AA8C5-D3F1-BE6C-37E5-BF93DC3C7B4F}"/>
              </a:ext>
            </a:extLst>
          </p:cNvPr>
          <p:cNvSpPr txBox="1"/>
          <p:nvPr/>
        </p:nvSpPr>
        <p:spPr>
          <a:xfrm>
            <a:off x="1749657" y="5500355"/>
            <a:ext cx="4115602" cy="276999"/>
          </a:xfrm>
          <a:prstGeom prst="rect">
            <a:avLst/>
          </a:prstGeom>
          <a:noFill/>
        </p:spPr>
        <p:txBody>
          <a:bodyPr wrap="square">
            <a:spAutoFit/>
          </a:bodyPr>
          <a:lstStyle/>
          <a:p>
            <a:r>
              <a:rPr lang="en-US" altLang="ko-KR" sz="1200" i="0" u="none" strike="noStrike" baseline="0" dirty="0">
                <a:solidFill>
                  <a:srgbClr val="000000"/>
                </a:solidFill>
                <a:latin typeface="AAAAAF+Calibri-Bold"/>
              </a:rPr>
              <a:t>Similar to Layer norm( </a:t>
            </a:r>
            <a:r>
              <a:rPr lang="en-US" altLang="ko-KR" sz="1200" i="0" u="none" strike="noStrike" baseline="0" dirty="0" err="1">
                <a:solidFill>
                  <a:srgbClr val="000000"/>
                </a:solidFill>
                <a:latin typeface="AAAAAF+Calibri-Bold"/>
              </a:rPr>
              <a:t>LayerNorm</a:t>
            </a:r>
            <a:r>
              <a:rPr lang="en-US" altLang="ko-KR" sz="1200" i="0" u="none" strike="noStrike" baseline="0" dirty="0">
                <a:solidFill>
                  <a:srgbClr val="000000"/>
                </a:solidFill>
                <a:latin typeface="AAAAAF+Calibri-Bold"/>
              </a:rPr>
              <a:t>(x) = </a:t>
            </a:r>
            <a:r>
              <a:rPr lang="en-US" altLang="ko-KR" sz="1200" i="0" u="none" strike="noStrike" baseline="0" dirty="0" err="1">
                <a:solidFill>
                  <a:srgbClr val="000000"/>
                </a:solidFill>
                <a:latin typeface="AAAAAF+Calibri-Bold"/>
              </a:rPr>
              <a:t>LayerNorm</a:t>
            </a:r>
            <a:r>
              <a:rPr lang="en-US" altLang="ko-KR" sz="1200" i="0" u="none" strike="noStrike" baseline="0" dirty="0">
                <a:solidFill>
                  <a:srgbClr val="000000"/>
                </a:solidFill>
                <a:latin typeface="AAAAAF+Calibri-Bold"/>
              </a:rPr>
              <a:t>(x/max(x)) ) </a:t>
            </a:r>
            <a:endParaRPr lang="ko-KR" altLang="en-US" sz="1200" dirty="0"/>
          </a:p>
        </p:txBody>
      </p:sp>
      <p:sp>
        <p:nvSpPr>
          <p:cNvPr id="77" name="사각형: 둥근 모서리 76">
            <a:extLst>
              <a:ext uri="{FF2B5EF4-FFF2-40B4-BE49-F238E27FC236}">
                <a16:creationId xmlns:a16="http://schemas.microsoft.com/office/drawing/2014/main" id="{3132E021-5255-ED5A-B583-55FC10424B98}"/>
              </a:ext>
            </a:extLst>
          </p:cNvPr>
          <p:cNvSpPr/>
          <p:nvPr/>
        </p:nvSpPr>
        <p:spPr>
          <a:xfrm>
            <a:off x="9557591" y="5355585"/>
            <a:ext cx="536240" cy="17250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360977EC-638C-D9A6-9ED8-A2C327B54F5A}"/>
              </a:ext>
            </a:extLst>
          </p:cNvPr>
          <p:cNvSpPr/>
          <p:nvPr/>
        </p:nvSpPr>
        <p:spPr>
          <a:xfrm>
            <a:off x="9575929" y="5701927"/>
            <a:ext cx="536240" cy="17250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C3ED9A18-214F-0BE6-EB87-D51720415E8D}"/>
              </a:ext>
            </a:extLst>
          </p:cNvPr>
          <p:cNvSpPr/>
          <p:nvPr/>
        </p:nvSpPr>
        <p:spPr>
          <a:xfrm>
            <a:off x="9575929" y="6020199"/>
            <a:ext cx="536240" cy="17250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17D5E48A-951C-26F9-ADBA-7ADFE5C63622}"/>
              </a:ext>
            </a:extLst>
          </p:cNvPr>
          <p:cNvSpPr/>
          <p:nvPr/>
        </p:nvSpPr>
        <p:spPr>
          <a:xfrm>
            <a:off x="9575929" y="6382175"/>
            <a:ext cx="536240" cy="17250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36DA9E6B-BC85-7D31-7B4B-4A951A400292}"/>
              </a:ext>
            </a:extLst>
          </p:cNvPr>
          <p:cNvSpPr/>
          <p:nvPr/>
        </p:nvSpPr>
        <p:spPr>
          <a:xfrm>
            <a:off x="8474599" y="6295923"/>
            <a:ext cx="536240" cy="17250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197BE1F4-D78A-3000-E477-F49D8E003892}"/>
              </a:ext>
            </a:extLst>
          </p:cNvPr>
          <p:cNvSpPr/>
          <p:nvPr/>
        </p:nvSpPr>
        <p:spPr>
          <a:xfrm>
            <a:off x="8474599" y="5619311"/>
            <a:ext cx="536240" cy="17250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2921C3ED-3862-B811-B7EF-942C941F029A}"/>
              </a:ext>
            </a:extLst>
          </p:cNvPr>
          <p:cNvSpPr/>
          <p:nvPr/>
        </p:nvSpPr>
        <p:spPr>
          <a:xfrm>
            <a:off x="7105375" y="5903798"/>
            <a:ext cx="536240" cy="17250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A6F00F95-9C6C-4541-DF7E-44E981EAB054}"/>
              </a:ext>
            </a:extLst>
          </p:cNvPr>
          <p:cNvSpPr/>
          <p:nvPr/>
        </p:nvSpPr>
        <p:spPr>
          <a:xfrm>
            <a:off x="7078329" y="5249458"/>
            <a:ext cx="536240" cy="17250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직사각형 84">
            <a:extLst>
              <a:ext uri="{FF2B5EF4-FFF2-40B4-BE49-F238E27FC236}">
                <a16:creationId xmlns:a16="http://schemas.microsoft.com/office/drawing/2014/main" id="{4C9344A7-8ADC-8829-2F3C-BFC409378127}"/>
              </a:ext>
            </a:extLst>
          </p:cNvPr>
          <p:cNvSpPr/>
          <p:nvPr/>
        </p:nvSpPr>
        <p:spPr>
          <a:xfrm>
            <a:off x="9315450" y="4936196"/>
            <a:ext cx="919384" cy="1874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7" name="직선 연결선 86">
            <a:extLst>
              <a:ext uri="{FF2B5EF4-FFF2-40B4-BE49-F238E27FC236}">
                <a16:creationId xmlns:a16="http://schemas.microsoft.com/office/drawing/2014/main" id="{2D23EBF6-98D6-0945-2453-CE6A44EC075A}"/>
              </a:ext>
            </a:extLst>
          </p:cNvPr>
          <p:cNvCxnSpPr/>
          <p:nvPr/>
        </p:nvCxnSpPr>
        <p:spPr>
          <a:xfrm>
            <a:off x="6593747" y="4815281"/>
            <a:ext cx="0" cy="194275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42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CB424101-E21C-080A-74B1-1C7B71592BE3}"/>
              </a:ext>
            </a:extLst>
          </p:cNvPr>
          <p:cNvSpPr/>
          <p:nvPr/>
        </p:nvSpPr>
        <p:spPr>
          <a:xfrm>
            <a:off x="0" y="1302469"/>
            <a:ext cx="12192000" cy="5525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66</a:t>
            </a:fld>
            <a:endParaRPr lang="ko-KR" altLang="en-US" dirty="0">
              <a:latin typeface="맑은 고딕" panose="020B0503020000020004" pitchFamily="50" charset="-127"/>
            </a:endParaRPr>
          </a:p>
        </p:txBody>
      </p:sp>
      <p:sp>
        <p:nvSpPr>
          <p:cNvPr id="12" name="제목 4">
            <a:extLst>
              <a:ext uri="{FF2B5EF4-FFF2-40B4-BE49-F238E27FC236}">
                <a16:creationId xmlns:a16="http://schemas.microsoft.com/office/drawing/2014/main" id="{35B8E359-0F6C-7331-9459-F59061D1D556}"/>
              </a:ext>
            </a:extLst>
          </p:cNvPr>
          <p:cNvSpPr>
            <a:spLocks noGrp="1"/>
          </p:cNvSpPr>
          <p:nvPr>
            <p:ph type="title"/>
          </p:nvPr>
        </p:nvSpPr>
        <p:spPr>
          <a:xfrm>
            <a:off x="846137" y="47121"/>
            <a:ext cx="10499725" cy="842895"/>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Multi</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modal</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Pre-Training: </a:t>
            </a:r>
            <a:r>
              <a:rPr lang="en-US" altLang="ko-KR" sz="4400" b="1"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CogView</a:t>
            </a:r>
            <a:endParaRPr lang="ko-KR" altLang="en-US" dirty="0">
              <a:solidFill>
                <a:srgbClr val="002060"/>
              </a:solidFill>
            </a:endParaRPr>
          </a:p>
        </p:txBody>
      </p:sp>
      <p:sp>
        <p:nvSpPr>
          <p:cNvPr id="13" name="TextBox 12">
            <a:extLst>
              <a:ext uri="{FF2B5EF4-FFF2-40B4-BE49-F238E27FC236}">
                <a16:creationId xmlns:a16="http://schemas.microsoft.com/office/drawing/2014/main" id="{0A127048-4E85-4D61-5B2F-47A28843994B}"/>
              </a:ext>
            </a:extLst>
          </p:cNvPr>
          <p:cNvSpPr txBox="1"/>
          <p:nvPr/>
        </p:nvSpPr>
        <p:spPr>
          <a:xfrm>
            <a:off x="2268540" y="702953"/>
            <a:ext cx="7193280" cy="646331"/>
          </a:xfrm>
          <a:prstGeom prst="rect">
            <a:avLst/>
          </a:prstGeom>
          <a:noFill/>
        </p:spPr>
        <p:txBody>
          <a:bodyPr wrap="square">
            <a:spAutoFit/>
          </a:bodyPr>
          <a:lstStyle/>
          <a:p>
            <a:pPr algn="ctr"/>
            <a:r>
              <a:rPr lang="en-US" altLang="ko-KR" sz="1800" b="1" i="0" u="none" strike="noStrike" baseline="0" dirty="0">
                <a:solidFill>
                  <a:srgbClr val="000000"/>
                </a:solidFill>
                <a:latin typeface="AAAAAF+Calibri-Bold"/>
              </a:rPr>
              <a:t>Finetuning strategies for </a:t>
            </a:r>
            <a:r>
              <a:rPr lang="en-US" altLang="ko-KR" sz="1800" b="1" i="0" u="none" strike="noStrike" baseline="0" dirty="0">
                <a:solidFill>
                  <a:srgbClr val="002060"/>
                </a:solidFill>
                <a:latin typeface="AAAAAF+Calibri-Bold"/>
              </a:rPr>
              <a:t>various downstream tasks</a:t>
            </a:r>
          </a:p>
          <a:p>
            <a:pPr algn="ctr"/>
            <a:r>
              <a:rPr lang="en-US" altLang="ko-KR" sz="1800" b="1" i="0" u="none" strike="noStrike" baseline="0" dirty="0">
                <a:solidFill>
                  <a:srgbClr val="000000"/>
                </a:solidFill>
                <a:latin typeface="AAAAAF+Calibri-Bold"/>
              </a:rPr>
              <a:t>: Super-resolution, self-reranking, style transfer, fashion design </a:t>
            </a:r>
            <a:endParaRPr lang="ko-KR" altLang="en-US" dirty="0"/>
          </a:p>
        </p:txBody>
      </p:sp>
      <p:pic>
        <p:nvPicPr>
          <p:cNvPr id="15" name="그림 14">
            <a:extLst>
              <a:ext uri="{FF2B5EF4-FFF2-40B4-BE49-F238E27FC236}">
                <a16:creationId xmlns:a16="http://schemas.microsoft.com/office/drawing/2014/main" id="{B8970938-2D7B-738B-2482-692E4D5E9937}"/>
              </a:ext>
            </a:extLst>
          </p:cNvPr>
          <p:cNvPicPr>
            <a:picLocks noChangeAspect="1"/>
          </p:cNvPicPr>
          <p:nvPr/>
        </p:nvPicPr>
        <p:blipFill>
          <a:blip r:embed="rId3"/>
          <a:stretch>
            <a:fillRect/>
          </a:stretch>
        </p:blipFill>
        <p:spPr>
          <a:xfrm>
            <a:off x="774610" y="1637646"/>
            <a:ext cx="5701351" cy="2183496"/>
          </a:xfrm>
          <a:prstGeom prst="rect">
            <a:avLst/>
          </a:prstGeom>
        </p:spPr>
      </p:pic>
      <p:sp>
        <p:nvSpPr>
          <p:cNvPr id="17" name="TextBox 16">
            <a:extLst>
              <a:ext uri="{FF2B5EF4-FFF2-40B4-BE49-F238E27FC236}">
                <a16:creationId xmlns:a16="http://schemas.microsoft.com/office/drawing/2014/main" id="{DAEE4867-8877-F8B6-4AF8-8B35055E3BFE}"/>
              </a:ext>
            </a:extLst>
          </p:cNvPr>
          <p:cNvSpPr txBox="1"/>
          <p:nvPr/>
        </p:nvSpPr>
        <p:spPr>
          <a:xfrm>
            <a:off x="427564" y="1302469"/>
            <a:ext cx="2284666" cy="369332"/>
          </a:xfrm>
          <a:prstGeom prst="rect">
            <a:avLst/>
          </a:prstGeom>
          <a:noFill/>
        </p:spPr>
        <p:txBody>
          <a:bodyPr wrap="square">
            <a:spAutoFit/>
          </a:bodyPr>
          <a:lstStyle/>
          <a:p>
            <a:r>
              <a:rPr lang="en-US" altLang="ko-KR" sz="1800" b="1" i="0" u="none" strike="noStrike" baseline="0" dirty="0">
                <a:solidFill>
                  <a:srgbClr val="000000"/>
                </a:solidFill>
                <a:latin typeface="AAAAAF+Calibri-Bold"/>
              </a:rPr>
              <a:t>1. Super-resolution</a:t>
            </a:r>
            <a:endParaRPr lang="ko-KR" altLang="en-US" dirty="0"/>
          </a:p>
        </p:txBody>
      </p:sp>
      <p:sp>
        <p:nvSpPr>
          <p:cNvPr id="19" name="TextBox 18">
            <a:extLst>
              <a:ext uri="{FF2B5EF4-FFF2-40B4-BE49-F238E27FC236}">
                <a16:creationId xmlns:a16="http://schemas.microsoft.com/office/drawing/2014/main" id="{32732294-846B-EBBC-1FDE-0547829E06FA}"/>
              </a:ext>
            </a:extLst>
          </p:cNvPr>
          <p:cNvSpPr txBox="1"/>
          <p:nvPr/>
        </p:nvSpPr>
        <p:spPr>
          <a:xfrm>
            <a:off x="1370197" y="1572401"/>
            <a:ext cx="4725802" cy="253916"/>
          </a:xfrm>
          <a:prstGeom prst="rect">
            <a:avLst/>
          </a:prstGeom>
          <a:noFill/>
        </p:spPr>
        <p:txBody>
          <a:bodyPr wrap="square">
            <a:spAutoFit/>
          </a:bodyPr>
          <a:lstStyle/>
          <a:p>
            <a:r>
              <a:rPr lang="en-US" altLang="ko-KR" sz="1050" dirty="0"/>
              <a:t>image</a:t>
            </a:r>
            <a:r>
              <a:rPr lang="ko-KR" altLang="en-US" sz="1050" dirty="0"/>
              <a:t>가 주어지고 문장이 주어지면 관련된 부분의 해상도가 증가하는 </a:t>
            </a:r>
            <a:r>
              <a:rPr lang="en-US" altLang="ko-KR" sz="1050" dirty="0"/>
              <a:t>Task</a:t>
            </a:r>
            <a:endParaRPr lang="ko-KR" altLang="en-US" sz="1050" dirty="0"/>
          </a:p>
        </p:txBody>
      </p:sp>
      <p:sp>
        <p:nvSpPr>
          <p:cNvPr id="25" name="TextBox 24">
            <a:extLst>
              <a:ext uri="{FF2B5EF4-FFF2-40B4-BE49-F238E27FC236}">
                <a16:creationId xmlns:a16="http://schemas.microsoft.com/office/drawing/2014/main" id="{0A086429-E594-137E-23CC-8FF4294748D2}"/>
              </a:ext>
            </a:extLst>
          </p:cNvPr>
          <p:cNvSpPr txBox="1"/>
          <p:nvPr/>
        </p:nvSpPr>
        <p:spPr>
          <a:xfrm>
            <a:off x="774610" y="3796148"/>
            <a:ext cx="5701351" cy="738664"/>
          </a:xfrm>
          <a:prstGeom prst="rect">
            <a:avLst/>
          </a:prstGeom>
          <a:noFill/>
        </p:spPr>
        <p:txBody>
          <a:bodyPr wrap="square">
            <a:spAutoFit/>
          </a:bodyPr>
          <a:lstStyle/>
          <a:p>
            <a:pPr algn="ctr"/>
            <a:r>
              <a:rPr lang="ko-KR" altLang="en-US" sz="1050" dirty="0">
                <a:solidFill>
                  <a:srgbClr val="000000"/>
                </a:solidFill>
                <a:latin typeface="AAAAAF+Calibri-Bold"/>
              </a:rPr>
              <a:t>달리는 동일 </a:t>
            </a:r>
            <a:r>
              <a:rPr lang="en-US" altLang="ko-KR" sz="1050" dirty="0">
                <a:solidFill>
                  <a:srgbClr val="000000"/>
                </a:solidFill>
                <a:latin typeface="AAAAAF+Calibri-Bold"/>
              </a:rPr>
              <a:t>resolution </a:t>
            </a:r>
            <a:r>
              <a:rPr lang="ko-KR" altLang="en-US" sz="1050" dirty="0">
                <a:solidFill>
                  <a:srgbClr val="000000"/>
                </a:solidFill>
                <a:latin typeface="AAAAAF+Calibri-Bold"/>
              </a:rPr>
              <a:t>이미지로만 학습한 반면</a:t>
            </a:r>
            <a:r>
              <a:rPr lang="en-US" altLang="ko-KR" sz="1050" dirty="0">
                <a:solidFill>
                  <a:srgbClr val="000000"/>
                </a:solidFill>
                <a:latin typeface="AAAAAF+Calibri-Bold"/>
              </a:rPr>
              <a:t>, </a:t>
            </a:r>
            <a:r>
              <a:rPr lang="en-US" altLang="ko-KR" sz="1050" dirty="0" err="1">
                <a:solidFill>
                  <a:srgbClr val="000000"/>
                </a:solidFill>
                <a:latin typeface="AAAAAF+Calibri-Bold"/>
              </a:rPr>
              <a:t>cogView</a:t>
            </a:r>
            <a:r>
              <a:rPr lang="ko-KR" altLang="en-US" sz="1050" dirty="0">
                <a:solidFill>
                  <a:srgbClr val="000000"/>
                </a:solidFill>
                <a:latin typeface="AAAAAF+Calibri-Bold"/>
              </a:rPr>
              <a:t>는 일부러 다양한 </a:t>
            </a:r>
            <a:r>
              <a:rPr lang="en-US" altLang="ko-KR" sz="1050" dirty="0">
                <a:solidFill>
                  <a:srgbClr val="000000"/>
                </a:solidFill>
                <a:latin typeface="AAAAAF+Calibri-Bold"/>
              </a:rPr>
              <a:t>resolution</a:t>
            </a:r>
            <a:r>
              <a:rPr lang="ko-KR" altLang="en-US" sz="1050" dirty="0">
                <a:solidFill>
                  <a:srgbClr val="000000"/>
                </a:solidFill>
                <a:latin typeface="AAAAAF+Calibri-Bold"/>
              </a:rPr>
              <a:t>과 많은 </a:t>
            </a:r>
            <a:r>
              <a:rPr lang="en-US" altLang="ko-KR" sz="1050" dirty="0">
                <a:solidFill>
                  <a:srgbClr val="000000"/>
                </a:solidFill>
                <a:latin typeface="AAAAAF+Calibri-Bold"/>
              </a:rPr>
              <a:t>domain image</a:t>
            </a:r>
            <a:r>
              <a:rPr lang="ko-KR" altLang="en-US" sz="1050" dirty="0">
                <a:solidFill>
                  <a:srgbClr val="000000"/>
                </a:solidFill>
                <a:latin typeface="AAAAAF+Calibri-Bold"/>
              </a:rPr>
              <a:t>에서 </a:t>
            </a:r>
            <a:r>
              <a:rPr lang="en-US" altLang="ko-KR" sz="1050" dirty="0">
                <a:solidFill>
                  <a:srgbClr val="000000"/>
                </a:solidFill>
                <a:latin typeface="AAAAAF+Calibri-Bold"/>
              </a:rPr>
              <a:t>image token</a:t>
            </a:r>
            <a:r>
              <a:rPr lang="ko-KR" altLang="en-US" sz="1050" dirty="0">
                <a:solidFill>
                  <a:srgbClr val="000000"/>
                </a:solidFill>
                <a:latin typeface="AAAAAF+Calibri-Bold"/>
              </a:rPr>
              <a:t>을 </a:t>
            </a:r>
            <a:r>
              <a:rPr lang="en-US" altLang="ko-KR" sz="1050" dirty="0">
                <a:solidFill>
                  <a:srgbClr val="000000"/>
                </a:solidFill>
                <a:latin typeface="AAAAAF+Calibri-Bold"/>
              </a:rPr>
              <a:t>representation</a:t>
            </a:r>
            <a:r>
              <a:rPr lang="ko-KR" altLang="en-US" sz="1050" dirty="0">
                <a:solidFill>
                  <a:srgbClr val="000000"/>
                </a:solidFill>
                <a:latin typeface="AAAAAF+Calibri-Bold"/>
              </a:rPr>
              <a:t>하였다</a:t>
            </a:r>
            <a:r>
              <a:rPr lang="en-US" altLang="ko-KR" sz="1050" dirty="0">
                <a:solidFill>
                  <a:srgbClr val="000000"/>
                </a:solidFill>
                <a:latin typeface="AAAAAF+Calibri-Bold"/>
              </a:rPr>
              <a:t>. </a:t>
            </a:r>
          </a:p>
          <a:p>
            <a:pPr marL="171450" indent="-171450" algn="ctr">
              <a:buFont typeface="Symbol" panose="05050102010706020507" pitchFamily="18" charset="2"/>
              <a:buChar char="Þ"/>
            </a:pPr>
            <a:r>
              <a:rPr lang="ko-KR" altLang="en-US" sz="1050" dirty="0">
                <a:solidFill>
                  <a:srgbClr val="000000"/>
                </a:solidFill>
                <a:latin typeface="AAAAAF+Calibri-Bold"/>
              </a:rPr>
              <a:t>같은 도메인의 </a:t>
            </a:r>
            <a:r>
              <a:rPr lang="en-US" altLang="ko-KR" sz="1050" dirty="0">
                <a:solidFill>
                  <a:srgbClr val="000000"/>
                </a:solidFill>
                <a:latin typeface="AAAAAF+Calibri-Bold"/>
              </a:rPr>
              <a:t>resolution </a:t>
            </a:r>
            <a:r>
              <a:rPr lang="ko-KR" altLang="en-US" sz="1050" dirty="0">
                <a:solidFill>
                  <a:srgbClr val="000000"/>
                </a:solidFill>
                <a:latin typeface="AAAAAF+Calibri-Bold"/>
              </a:rPr>
              <a:t>변화 또한 </a:t>
            </a:r>
            <a:r>
              <a:rPr lang="en-US" altLang="ko-KR" sz="1050" dirty="0">
                <a:solidFill>
                  <a:srgbClr val="000000"/>
                </a:solidFill>
                <a:latin typeface="AAAAAF+Calibri-Bold"/>
              </a:rPr>
              <a:t>representation space</a:t>
            </a:r>
            <a:r>
              <a:rPr lang="ko-KR" altLang="en-US" sz="1050" dirty="0">
                <a:solidFill>
                  <a:srgbClr val="000000"/>
                </a:solidFill>
                <a:latin typeface="AAAAAF+Calibri-Bold"/>
              </a:rPr>
              <a:t>내에 표현이 되어있음 </a:t>
            </a:r>
            <a:endParaRPr lang="en-US" altLang="ko-KR" sz="1050" dirty="0">
              <a:solidFill>
                <a:srgbClr val="000000"/>
              </a:solidFill>
              <a:latin typeface="AAAAAF+Calibri-Bold"/>
            </a:endParaRPr>
          </a:p>
          <a:p>
            <a:pPr marL="171450" indent="-171450" algn="ctr">
              <a:buFont typeface="Symbol" panose="05050102010706020507" pitchFamily="18" charset="2"/>
              <a:buChar char="Þ"/>
            </a:pPr>
            <a:r>
              <a:rPr lang="ko-KR" altLang="en-US" sz="1050" dirty="0">
                <a:solidFill>
                  <a:srgbClr val="000000"/>
                </a:solidFill>
                <a:latin typeface="AAAAAF+Calibri-Bold"/>
              </a:rPr>
              <a:t>이부분을 강조하여 </a:t>
            </a:r>
            <a:r>
              <a:rPr lang="en-US" altLang="ko-KR" sz="1050" dirty="0">
                <a:solidFill>
                  <a:srgbClr val="000000"/>
                </a:solidFill>
                <a:latin typeface="AAAAAF+Calibri-Bold"/>
              </a:rPr>
              <a:t>fine tuning</a:t>
            </a:r>
          </a:p>
        </p:txBody>
      </p:sp>
      <p:sp>
        <p:nvSpPr>
          <p:cNvPr id="27" name="TextBox 26">
            <a:extLst>
              <a:ext uri="{FF2B5EF4-FFF2-40B4-BE49-F238E27FC236}">
                <a16:creationId xmlns:a16="http://schemas.microsoft.com/office/drawing/2014/main" id="{117D5CC0-725A-EFEF-BBAB-331780076850}"/>
              </a:ext>
            </a:extLst>
          </p:cNvPr>
          <p:cNvSpPr txBox="1"/>
          <p:nvPr/>
        </p:nvSpPr>
        <p:spPr>
          <a:xfrm>
            <a:off x="6754486" y="1306445"/>
            <a:ext cx="4716169" cy="369332"/>
          </a:xfrm>
          <a:prstGeom prst="rect">
            <a:avLst/>
          </a:prstGeom>
          <a:noFill/>
        </p:spPr>
        <p:txBody>
          <a:bodyPr wrap="square">
            <a:spAutoFit/>
          </a:bodyPr>
          <a:lstStyle/>
          <a:p>
            <a:r>
              <a:rPr lang="en-US" altLang="ko-KR" b="1" dirty="0">
                <a:solidFill>
                  <a:srgbClr val="000000"/>
                </a:solidFill>
                <a:latin typeface="AAAAAF+Calibri-Bold"/>
              </a:rPr>
              <a:t>2. </a:t>
            </a:r>
            <a:r>
              <a:rPr lang="en-US" altLang="ko-KR" sz="1800" b="1" i="0" u="none" strike="noStrike" baseline="0" dirty="0">
                <a:solidFill>
                  <a:srgbClr val="000000"/>
                </a:solidFill>
                <a:latin typeface="AAAAAF+Calibri-Bold"/>
              </a:rPr>
              <a:t>Image Captioning and Self-reranking </a:t>
            </a:r>
            <a:endParaRPr lang="ko-KR" altLang="en-US" dirty="0"/>
          </a:p>
        </p:txBody>
      </p:sp>
      <p:pic>
        <p:nvPicPr>
          <p:cNvPr id="29" name="그림 28">
            <a:extLst>
              <a:ext uri="{FF2B5EF4-FFF2-40B4-BE49-F238E27FC236}">
                <a16:creationId xmlns:a16="http://schemas.microsoft.com/office/drawing/2014/main" id="{2C9D7877-AB78-8DF9-6C15-66D1AF2A85A9}"/>
              </a:ext>
            </a:extLst>
          </p:cNvPr>
          <p:cNvPicPr>
            <a:picLocks noChangeAspect="1"/>
          </p:cNvPicPr>
          <p:nvPr/>
        </p:nvPicPr>
        <p:blipFill>
          <a:blip r:embed="rId4"/>
          <a:stretch>
            <a:fillRect/>
          </a:stretch>
        </p:blipFill>
        <p:spPr>
          <a:xfrm>
            <a:off x="6797156" y="1671801"/>
            <a:ext cx="4387944" cy="399655"/>
          </a:xfrm>
          <a:prstGeom prst="rect">
            <a:avLst/>
          </a:prstGeom>
        </p:spPr>
      </p:pic>
      <p:sp>
        <p:nvSpPr>
          <p:cNvPr id="33" name="TextBox 32">
            <a:extLst>
              <a:ext uri="{FF2B5EF4-FFF2-40B4-BE49-F238E27FC236}">
                <a16:creationId xmlns:a16="http://schemas.microsoft.com/office/drawing/2014/main" id="{3B9D6EF0-7407-E3E1-823D-ED9C17A05C4D}"/>
              </a:ext>
            </a:extLst>
          </p:cNvPr>
          <p:cNvSpPr txBox="1"/>
          <p:nvPr/>
        </p:nvSpPr>
        <p:spPr>
          <a:xfrm>
            <a:off x="6636596" y="2025504"/>
            <a:ext cx="5002597" cy="430887"/>
          </a:xfrm>
          <a:prstGeom prst="rect">
            <a:avLst/>
          </a:prstGeom>
          <a:noFill/>
        </p:spPr>
        <p:txBody>
          <a:bodyPr wrap="square">
            <a:spAutoFit/>
          </a:bodyPr>
          <a:lstStyle/>
          <a:p>
            <a:r>
              <a:rPr lang="en-US" altLang="ko-KR" sz="1100" b="1" dirty="0"/>
              <a:t>Exchanging the order of text and image</a:t>
            </a:r>
            <a:r>
              <a:rPr lang="en-US" altLang="ko-KR" sz="1100" dirty="0"/>
              <a:t> tokens in the input sequence.</a:t>
            </a:r>
            <a:br>
              <a:rPr lang="en-US" altLang="ko-KR" sz="1100" dirty="0"/>
            </a:br>
            <a:r>
              <a:rPr lang="en-US" altLang="ko-KR" sz="1100" dirty="0"/>
              <a:t>➔ Self-reranking</a:t>
            </a:r>
            <a:endParaRPr lang="ko-KR" altLang="en-US" sz="1100" dirty="0"/>
          </a:p>
        </p:txBody>
      </p:sp>
      <p:pic>
        <p:nvPicPr>
          <p:cNvPr id="35" name="그림 34">
            <a:extLst>
              <a:ext uri="{FF2B5EF4-FFF2-40B4-BE49-F238E27FC236}">
                <a16:creationId xmlns:a16="http://schemas.microsoft.com/office/drawing/2014/main" id="{6CDB65F0-2EFD-61B6-3226-DA325818F523}"/>
              </a:ext>
            </a:extLst>
          </p:cNvPr>
          <p:cNvPicPr>
            <a:picLocks noChangeAspect="1"/>
          </p:cNvPicPr>
          <p:nvPr/>
        </p:nvPicPr>
        <p:blipFill>
          <a:blip r:embed="rId5"/>
          <a:stretch>
            <a:fillRect/>
          </a:stretch>
        </p:blipFill>
        <p:spPr>
          <a:xfrm>
            <a:off x="6821117" y="2438098"/>
            <a:ext cx="4929239" cy="1378067"/>
          </a:xfrm>
          <a:prstGeom prst="rect">
            <a:avLst/>
          </a:prstGeom>
        </p:spPr>
      </p:pic>
      <p:sp>
        <p:nvSpPr>
          <p:cNvPr id="37" name="TextBox 36">
            <a:extLst>
              <a:ext uri="{FF2B5EF4-FFF2-40B4-BE49-F238E27FC236}">
                <a16:creationId xmlns:a16="http://schemas.microsoft.com/office/drawing/2014/main" id="{A4166F07-A43C-9969-8422-DDA6413DEB99}"/>
              </a:ext>
            </a:extLst>
          </p:cNvPr>
          <p:cNvSpPr txBox="1"/>
          <p:nvPr/>
        </p:nvSpPr>
        <p:spPr>
          <a:xfrm>
            <a:off x="6821117" y="3817275"/>
            <a:ext cx="4682382" cy="430887"/>
          </a:xfrm>
          <a:prstGeom prst="rect">
            <a:avLst/>
          </a:prstGeom>
          <a:noFill/>
        </p:spPr>
        <p:txBody>
          <a:bodyPr wrap="square">
            <a:spAutoFit/>
          </a:bodyPr>
          <a:lstStyle/>
          <a:p>
            <a:pPr algn="ctr"/>
            <a:r>
              <a:rPr lang="en-US" altLang="ko-KR" sz="1100" i="0" u="none" strike="noStrike" baseline="0" dirty="0">
                <a:solidFill>
                  <a:srgbClr val="000000"/>
                </a:solidFill>
                <a:latin typeface="AAAAAF+Calibri-Bold"/>
              </a:rPr>
              <a:t>60 generated images for “A man in red shirt is playing video games“ </a:t>
            </a:r>
          </a:p>
          <a:p>
            <a:pPr algn="ctr"/>
            <a:r>
              <a:rPr lang="en-US" altLang="ko-KR" sz="1100" i="0" u="none" strike="noStrike" baseline="0" dirty="0">
                <a:solidFill>
                  <a:srgbClr val="000000"/>
                </a:solidFill>
                <a:latin typeface="AAAAAF+Calibri-Bold"/>
              </a:rPr>
              <a:t>Displayed in the order of </a:t>
            </a:r>
            <a:r>
              <a:rPr lang="en-US" altLang="ko-KR" sz="1100" i="0" u="none" strike="noStrike" baseline="0" dirty="0" err="1">
                <a:solidFill>
                  <a:srgbClr val="000000"/>
                </a:solidFill>
                <a:latin typeface="AAAAAF+Calibri-Bold"/>
              </a:rPr>
              <a:t>CapLoss</a:t>
            </a:r>
            <a:r>
              <a:rPr lang="en-US" altLang="ko-KR" sz="1100" i="0" u="none" strike="noStrike" baseline="0" dirty="0">
                <a:solidFill>
                  <a:srgbClr val="000000"/>
                </a:solidFill>
                <a:latin typeface="AAAAAF+Calibri-Bold"/>
              </a:rPr>
              <a:t> </a:t>
            </a:r>
            <a:endParaRPr lang="ko-KR" altLang="en-US" sz="1100" dirty="0"/>
          </a:p>
        </p:txBody>
      </p:sp>
      <p:pic>
        <p:nvPicPr>
          <p:cNvPr id="39" name="그림 38">
            <a:extLst>
              <a:ext uri="{FF2B5EF4-FFF2-40B4-BE49-F238E27FC236}">
                <a16:creationId xmlns:a16="http://schemas.microsoft.com/office/drawing/2014/main" id="{486688F1-6F49-7563-A5D4-C45155BBF5A2}"/>
              </a:ext>
            </a:extLst>
          </p:cNvPr>
          <p:cNvPicPr>
            <a:picLocks noChangeAspect="1"/>
          </p:cNvPicPr>
          <p:nvPr/>
        </p:nvPicPr>
        <p:blipFill>
          <a:blip r:embed="rId6"/>
          <a:stretch>
            <a:fillRect/>
          </a:stretch>
        </p:blipFill>
        <p:spPr>
          <a:xfrm>
            <a:off x="429606" y="5022344"/>
            <a:ext cx="6204962" cy="1618686"/>
          </a:xfrm>
          <a:prstGeom prst="rect">
            <a:avLst/>
          </a:prstGeom>
        </p:spPr>
      </p:pic>
      <p:sp>
        <p:nvSpPr>
          <p:cNvPr id="41" name="TextBox 40">
            <a:extLst>
              <a:ext uri="{FF2B5EF4-FFF2-40B4-BE49-F238E27FC236}">
                <a16:creationId xmlns:a16="http://schemas.microsoft.com/office/drawing/2014/main" id="{C606BB28-B108-C8BE-AC8E-46FE99017ADE}"/>
              </a:ext>
            </a:extLst>
          </p:cNvPr>
          <p:cNvSpPr txBox="1"/>
          <p:nvPr/>
        </p:nvSpPr>
        <p:spPr>
          <a:xfrm>
            <a:off x="427564" y="4526977"/>
            <a:ext cx="6094428" cy="369332"/>
          </a:xfrm>
          <a:prstGeom prst="rect">
            <a:avLst/>
          </a:prstGeom>
          <a:noFill/>
        </p:spPr>
        <p:txBody>
          <a:bodyPr wrap="square">
            <a:spAutoFit/>
          </a:bodyPr>
          <a:lstStyle/>
          <a:p>
            <a:r>
              <a:rPr lang="en-US" altLang="ko-KR" sz="1800" b="1" i="0" u="none" strike="noStrike" baseline="0" dirty="0">
                <a:solidFill>
                  <a:srgbClr val="000000"/>
                </a:solidFill>
                <a:latin typeface="AAAAAF+Calibri-Bold"/>
              </a:rPr>
              <a:t>3. Style transfer Learning </a:t>
            </a:r>
            <a:endParaRPr lang="ko-KR" altLang="en-US" dirty="0"/>
          </a:p>
        </p:txBody>
      </p:sp>
      <p:sp>
        <p:nvSpPr>
          <p:cNvPr id="43" name="TextBox 42">
            <a:extLst>
              <a:ext uri="{FF2B5EF4-FFF2-40B4-BE49-F238E27FC236}">
                <a16:creationId xmlns:a16="http://schemas.microsoft.com/office/drawing/2014/main" id="{014832D5-B069-3222-BD7E-E5D108BBE2AC}"/>
              </a:ext>
            </a:extLst>
          </p:cNvPr>
          <p:cNvSpPr txBox="1"/>
          <p:nvPr/>
        </p:nvSpPr>
        <p:spPr>
          <a:xfrm>
            <a:off x="2412454" y="6489882"/>
            <a:ext cx="2425662" cy="338554"/>
          </a:xfrm>
          <a:prstGeom prst="rect">
            <a:avLst/>
          </a:prstGeom>
          <a:noFill/>
        </p:spPr>
        <p:txBody>
          <a:bodyPr wrap="square">
            <a:spAutoFit/>
          </a:bodyPr>
          <a:lstStyle/>
          <a:p>
            <a:r>
              <a:rPr lang="en-US" altLang="ko-KR" sz="1600" i="0" u="none" strike="noStrike" baseline="0" dirty="0">
                <a:solidFill>
                  <a:srgbClr val="002060"/>
                </a:solidFill>
                <a:latin typeface="AAAAAF+Calibri-Bold"/>
              </a:rPr>
              <a:t>“A {object} of {style} style" </a:t>
            </a:r>
            <a:endParaRPr lang="ko-KR" altLang="en-US" sz="1600" dirty="0">
              <a:solidFill>
                <a:srgbClr val="002060"/>
              </a:solidFill>
            </a:endParaRPr>
          </a:p>
        </p:txBody>
      </p:sp>
      <p:pic>
        <p:nvPicPr>
          <p:cNvPr id="45" name="그림 44">
            <a:extLst>
              <a:ext uri="{FF2B5EF4-FFF2-40B4-BE49-F238E27FC236}">
                <a16:creationId xmlns:a16="http://schemas.microsoft.com/office/drawing/2014/main" id="{78ECFB1B-F19F-6F10-A3D7-CAF42ADC7E27}"/>
              </a:ext>
            </a:extLst>
          </p:cNvPr>
          <p:cNvPicPr>
            <a:picLocks noChangeAspect="1"/>
          </p:cNvPicPr>
          <p:nvPr/>
        </p:nvPicPr>
        <p:blipFill>
          <a:blip r:embed="rId7"/>
          <a:stretch>
            <a:fillRect/>
          </a:stretch>
        </p:blipFill>
        <p:spPr>
          <a:xfrm>
            <a:off x="7046496" y="4870319"/>
            <a:ext cx="2648476" cy="1844032"/>
          </a:xfrm>
          <a:prstGeom prst="rect">
            <a:avLst/>
          </a:prstGeom>
        </p:spPr>
      </p:pic>
      <p:sp>
        <p:nvSpPr>
          <p:cNvPr id="47" name="TextBox 46">
            <a:extLst>
              <a:ext uri="{FF2B5EF4-FFF2-40B4-BE49-F238E27FC236}">
                <a16:creationId xmlns:a16="http://schemas.microsoft.com/office/drawing/2014/main" id="{05A5BEB4-9187-CE07-E2BA-3E3EFFEB2C46}"/>
              </a:ext>
            </a:extLst>
          </p:cNvPr>
          <p:cNvSpPr txBox="1"/>
          <p:nvPr/>
        </p:nvSpPr>
        <p:spPr>
          <a:xfrm>
            <a:off x="6952449" y="4526977"/>
            <a:ext cx="3722919" cy="369332"/>
          </a:xfrm>
          <a:prstGeom prst="rect">
            <a:avLst/>
          </a:prstGeom>
          <a:noFill/>
        </p:spPr>
        <p:txBody>
          <a:bodyPr wrap="square">
            <a:spAutoFit/>
          </a:bodyPr>
          <a:lstStyle/>
          <a:p>
            <a:r>
              <a:rPr lang="en-US" altLang="ko-KR" sz="1800" b="1" i="0" u="none" strike="noStrike" baseline="0" dirty="0">
                <a:solidFill>
                  <a:srgbClr val="000000"/>
                </a:solidFill>
                <a:latin typeface="AAAAAF+Calibri-Bold"/>
              </a:rPr>
              <a:t>4. Industrial Fashion Design </a:t>
            </a:r>
            <a:endParaRPr lang="ko-KR" altLang="en-US" dirty="0"/>
          </a:p>
        </p:txBody>
      </p:sp>
      <p:sp>
        <p:nvSpPr>
          <p:cNvPr id="49" name="TextBox 48">
            <a:extLst>
              <a:ext uri="{FF2B5EF4-FFF2-40B4-BE49-F238E27FC236}">
                <a16:creationId xmlns:a16="http://schemas.microsoft.com/office/drawing/2014/main" id="{EB44E0BE-3AB1-C622-9C91-B2BD7D59404C}"/>
              </a:ext>
            </a:extLst>
          </p:cNvPr>
          <p:cNvSpPr txBox="1"/>
          <p:nvPr/>
        </p:nvSpPr>
        <p:spPr>
          <a:xfrm>
            <a:off x="9738939" y="4847678"/>
            <a:ext cx="2118931" cy="1169551"/>
          </a:xfrm>
          <a:prstGeom prst="rect">
            <a:avLst/>
          </a:prstGeom>
          <a:noFill/>
        </p:spPr>
        <p:txBody>
          <a:bodyPr wrap="square">
            <a:spAutoFit/>
          </a:bodyPr>
          <a:lstStyle/>
          <a:p>
            <a:r>
              <a:rPr lang="en-US" altLang="ko-KR" sz="1000" i="0" u="none" strike="noStrike" baseline="0" dirty="0">
                <a:solidFill>
                  <a:srgbClr val="000000"/>
                </a:solidFill>
                <a:latin typeface="AAAAAF+Calibri-Bold"/>
              </a:rPr>
              <a:t>1. Train a domain-specific VQGAN instead of general VQVAE. </a:t>
            </a:r>
          </a:p>
          <a:p>
            <a:r>
              <a:rPr lang="en-US" altLang="ko-KR" sz="1000" i="0" u="none" strike="noStrike" baseline="0" dirty="0">
                <a:solidFill>
                  <a:srgbClr val="000000"/>
                </a:solidFill>
                <a:latin typeface="AAAAAF+Calibri-Bold"/>
              </a:rPr>
              <a:t>: </a:t>
            </a:r>
            <a:r>
              <a:rPr lang="ko-KR" altLang="en-US" sz="1000" i="0" u="none" strike="noStrike" baseline="0" dirty="0">
                <a:solidFill>
                  <a:srgbClr val="000000"/>
                </a:solidFill>
                <a:latin typeface="AAAAAF+Calibri-Bold"/>
              </a:rPr>
              <a:t>대신 </a:t>
            </a:r>
            <a:r>
              <a:rPr lang="en-US" altLang="ko-KR" sz="1000" dirty="0">
                <a:solidFill>
                  <a:srgbClr val="000000"/>
                </a:solidFill>
                <a:latin typeface="AAAAAF+Calibri-Bold"/>
              </a:rPr>
              <a:t>pretrained </a:t>
            </a:r>
            <a:r>
              <a:rPr lang="en-US" altLang="ko-KR" sz="1000" dirty="0" err="1">
                <a:solidFill>
                  <a:srgbClr val="000000"/>
                </a:solidFill>
                <a:latin typeface="AAAAAF+Calibri-Bold"/>
              </a:rPr>
              <a:t>cogView</a:t>
            </a:r>
            <a:r>
              <a:rPr lang="ko-KR" altLang="en-US" sz="1000" dirty="0">
                <a:solidFill>
                  <a:srgbClr val="000000"/>
                </a:solidFill>
                <a:latin typeface="AAAAAF+Calibri-Bold"/>
              </a:rPr>
              <a:t>는 사용</a:t>
            </a:r>
            <a:endParaRPr lang="en-US" altLang="ko-KR" sz="1000" dirty="0">
              <a:solidFill>
                <a:srgbClr val="000000"/>
              </a:solidFill>
              <a:latin typeface="AAAAAF+Calibri-Bold"/>
            </a:endParaRPr>
          </a:p>
          <a:p>
            <a:endParaRPr lang="en-US" altLang="ko-KR" sz="1000" i="0" u="none" strike="noStrike" baseline="0" dirty="0">
              <a:solidFill>
                <a:srgbClr val="000000"/>
              </a:solidFill>
              <a:latin typeface="AAAAAF+Calibri-Bold"/>
            </a:endParaRPr>
          </a:p>
          <a:p>
            <a:r>
              <a:rPr lang="en-US" altLang="ko-KR" sz="1000" i="0" u="none" strike="noStrike" baseline="0" dirty="0">
                <a:solidFill>
                  <a:srgbClr val="000000"/>
                </a:solidFill>
                <a:latin typeface="AAAAAF+Calibri-Bold"/>
              </a:rPr>
              <a:t>2. Decrease the number of parameters and increase the length of sequences for a higher resolution. </a:t>
            </a:r>
          </a:p>
        </p:txBody>
      </p:sp>
      <p:sp>
        <p:nvSpPr>
          <p:cNvPr id="53" name="TextBox 52">
            <a:extLst>
              <a:ext uri="{FF2B5EF4-FFF2-40B4-BE49-F238E27FC236}">
                <a16:creationId xmlns:a16="http://schemas.microsoft.com/office/drawing/2014/main" id="{F75CA18E-B990-19E2-0C03-CCF813EE7686}"/>
              </a:ext>
            </a:extLst>
          </p:cNvPr>
          <p:cNvSpPr txBox="1"/>
          <p:nvPr/>
        </p:nvSpPr>
        <p:spPr>
          <a:xfrm>
            <a:off x="2928320" y="4591457"/>
            <a:ext cx="2844538" cy="430887"/>
          </a:xfrm>
          <a:prstGeom prst="rect">
            <a:avLst/>
          </a:prstGeom>
          <a:noFill/>
        </p:spPr>
        <p:txBody>
          <a:bodyPr wrap="square">
            <a:spAutoFit/>
          </a:bodyPr>
          <a:lstStyle/>
          <a:p>
            <a:r>
              <a:rPr lang="ko-KR" altLang="en-US" sz="1100" dirty="0"/>
              <a:t>스타일 별</a:t>
            </a:r>
            <a:r>
              <a:rPr lang="en-US" altLang="ko-KR" sz="1100" dirty="0"/>
              <a:t>(4</a:t>
            </a:r>
            <a:r>
              <a:rPr lang="ko-KR" altLang="en-US" sz="1100" dirty="0"/>
              <a:t>개</a:t>
            </a:r>
            <a:r>
              <a:rPr lang="en-US" altLang="ko-KR" sz="1100" dirty="0"/>
              <a:t>)</a:t>
            </a:r>
            <a:r>
              <a:rPr lang="ko-KR" altLang="en-US" sz="1100" dirty="0"/>
              <a:t>로 </a:t>
            </a:r>
            <a:r>
              <a:rPr lang="en-US" altLang="ko-KR" sz="1100" dirty="0"/>
              <a:t>1000</a:t>
            </a:r>
            <a:r>
              <a:rPr lang="ko-KR" altLang="en-US" sz="1100" dirty="0"/>
              <a:t>개 정도밖에 학습하지 않았는데도 좋은 성능을 보여줌</a:t>
            </a:r>
            <a:r>
              <a:rPr lang="en-US" altLang="ko-KR" sz="1100" dirty="0"/>
              <a:t>.</a:t>
            </a:r>
          </a:p>
        </p:txBody>
      </p:sp>
    </p:spTree>
    <p:extLst>
      <p:ext uri="{BB962C8B-B14F-4D97-AF65-F5344CB8AC3E}">
        <p14:creationId xmlns:p14="http://schemas.microsoft.com/office/powerpoint/2010/main" val="22380538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37397C51-CDA0-FAD7-0951-A040352845E6}"/>
              </a:ext>
            </a:extLst>
          </p:cNvPr>
          <p:cNvSpPr/>
          <p:nvPr/>
        </p:nvSpPr>
        <p:spPr>
          <a:xfrm>
            <a:off x="249979" y="1178211"/>
            <a:ext cx="11727986" cy="5673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16220" y="50316"/>
            <a:ext cx="12192000" cy="1355724"/>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Knowledge-Enhanced Pre-Training: </a:t>
            </a:r>
            <a:r>
              <a:rPr lang="en-US" altLang="ko-KR" sz="4400" b="1"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KnowBERT</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endParaRPr lang="ko-KR" altLang="en-US" dirty="0"/>
          </a:p>
        </p:txBody>
      </p:sp>
      <p:sp>
        <p:nvSpPr>
          <p:cNvPr id="8" name="TextBox 7">
            <a:extLst>
              <a:ext uri="{FF2B5EF4-FFF2-40B4-BE49-F238E27FC236}">
                <a16:creationId xmlns:a16="http://schemas.microsoft.com/office/drawing/2014/main" id="{BB01F9EE-240D-9D22-C435-9A66B1E37852}"/>
              </a:ext>
            </a:extLst>
          </p:cNvPr>
          <p:cNvSpPr txBox="1"/>
          <p:nvPr/>
        </p:nvSpPr>
        <p:spPr>
          <a:xfrm>
            <a:off x="1171289" y="970081"/>
            <a:ext cx="9505326" cy="246221"/>
          </a:xfrm>
          <a:prstGeom prst="rect">
            <a:avLst/>
          </a:prstGeom>
          <a:noFill/>
        </p:spPr>
        <p:txBody>
          <a:bodyPr wrap="square">
            <a:spAutoFit/>
          </a:bodyPr>
          <a:lstStyle/>
          <a:p>
            <a:pPr algn="ctr"/>
            <a:r>
              <a:rPr lang="ko-KR" altLang="en-US" sz="1000" dirty="0"/>
              <a:t>별도로 존재하는 도메인 지식이 반영된 </a:t>
            </a:r>
            <a:r>
              <a:rPr lang="en-US" altLang="ko-KR" sz="1000" dirty="0"/>
              <a:t>entity embeddings </a:t>
            </a:r>
            <a:r>
              <a:rPr lang="ko-KR" altLang="en-US" sz="1000" dirty="0"/>
              <a:t>를 </a:t>
            </a:r>
            <a:r>
              <a:rPr lang="en-US" altLang="ko-KR" sz="1000" dirty="0"/>
              <a:t>BERT </a:t>
            </a:r>
            <a:r>
              <a:rPr lang="en-US" altLang="ko-KR" sz="1000" dirty="0" err="1"/>
              <a:t>wordpiece</a:t>
            </a:r>
            <a:r>
              <a:rPr lang="en-US" altLang="ko-KR" sz="1000" dirty="0"/>
              <a:t> tokenizer layer </a:t>
            </a:r>
            <a:r>
              <a:rPr lang="ko-KR" altLang="en-US" sz="1000" dirty="0"/>
              <a:t>에 통합시키는 방법을 제안</a:t>
            </a:r>
            <a:r>
              <a:rPr lang="en-US" altLang="ko-KR" sz="1000" dirty="0"/>
              <a:t>, Bert objective</a:t>
            </a:r>
            <a:r>
              <a:rPr lang="ko-KR" altLang="en-US" sz="1000" dirty="0"/>
              <a:t>에 관련 </a:t>
            </a:r>
            <a:r>
              <a:rPr lang="en-US" altLang="ko-KR" sz="1000" dirty="0"/>
              <a:t>loss</a:t>
            </a:r>
            <a:r>
              <a:rPr lang="ko-KR" altLang="en-US" sz="1000" dirty="0"/>
              <a:t>를 추가</a:t>
            </a:r>
          </a:p>
        </p:txBody>
      </p:sp>
      <p:pic>
        <p:nvPicPr>
          <p:cNvPr id="10" name="그림 9">
            <a:extLst>
              <a:ext uri="{FF2B5EF4-FFF2-40B4-BE49-F238E27FC236}">
                <a16:creationId xmlns:a16="http://schemas.microsoft.com/office/drawing/2014/main" id="{0BD69727-BFA1-7F4A-FF50-67B826DCE4CE}"/>
              </a:ext>
            </a:extLst>
          </p:cNvPr>
          <p:cNvPicPr>
            <a:picLocks noChangeAspect="1"/>
          </p:cNvPicPr>
          <p:nvPr/>
        </p:nvPicPr>
        <p:blipFill>
          <a:blip r:embed="rId3"/>
          <a:stretch>
            <a:fillRect/>
          </a:stretch>
        </p:blipFill>
        <p:spPr>
          <a:xfrm>
            <a:off x="7597161" y="4368752"/>
            <a:ext cx="2287855" cy="2480766"/>
          </a:xfrm>
          <a:prstGeom prst="rect">
            <a:avLst/>
          </a:prstGeom>
        </p:spPr>
      </p:pic>
      <p:sp>
        <p:nvSpPr>
          <p:cNvPr id="16" name="TextBox 15">
            <a:extLst>
              <a:ext uri="{FF2B5EF4-FFF2-40B4-BE49-F238E27FC236}">
                <a16:creationId xmlns:a16="http://schemas.microsoft.com/office/drawing/2014/main" id="{875D62BD-46CD-D3B4-8D3E-FBD117975559}"/>
              </a:ext>
            </a:extLst>
          </p:cNvPr>
          <p:cNvSpPr txBox="1"/>
          <p:nvPr/>
        </p:nvSpPr>
        <p:spPr>
          <a:xfrm>
            <a:off x="2790642" y="691604"/>
            <a:ext cx="6266620" cy="369332"/>
          </a:xfrm>
          <a:prstGeom prst="rect">
            <a:avLst/>
          </a:prstGeom>
          <a:noFill/>
        </p:spPr>
        <p:txBody>
          <a:bodyPr wrap="square">
            <a:spAutoFit/>
          </a:bodyPr>
          <a:lstStyle/>
          <a:p>
            <a:r>
              <a:rPr lang="en-US" altLang="ko-KR" sz="1800" b="1" i="0" u="none" strike="noStrike" baseline="0" dirty="0">
                <a:solidFill>
                  <a:srgbClr val="002060"/>
                </a:solidFill>
                <a:latin typeface="NanumSquareRound"/>
              </a:rPr>
              <a:t>Knowledge Attention</a:t>
            </a:r>
            <a:r>
              <a:rPr lang="en-US" altLang="ko-KR" sz="1800" b="1" i="0" u="none" strike="noStrike" baseline="0" dirty="0">
                <a:solidFill>
                  <a:srgbClr val="000000"/>
                </a:solidFill>
                <a:latin typeface="NanumSquareRound"/>
              </a:rPr>
              <a:t> and </a:t>
            </a:r>
            <a:r>
              <a:rPr lang="en-US" altLang="ko-KR" sz="1800" b="1" i="0" u="none" strike="noStrike" baseline="0" dirty="0">
                <a:solidFill>
                  <a:srgbClr val="002060"/>
                </a:solidFill>
                <a:latin typeface="NanumSquareRound"/>
              </a:rPr>
              <a:t>Recontextualization</a:t>
            </a:r>
            <a:r>
              <a:rPr lang="en-US" altLang="ko-KR" sz="1800" b="1" i="0" u="none" strike="noStrike" baseline="0" dirty="0">
                <a:solidFill>
                  <a:srgbClr val="000000"/>
                </a:solidFill>
                <a:latin typeface="NanumSquareRound"/>
              </a:rPr>
              <a:t> (KAR) mechanism</a:t>
            </a:r>
            <a:endParaRPr lang="ko-KR" altLang="en-US" dirty="0"/>
          </a:p>
        </p:txBody>
      </p:sp>
      <p:sp>
        <p:nvSpPr>
          <p:cNvPr id="18" name="TextBox 17">
            <a:extLst>
              <a:ext uri="{FF2B5EF4-FFF2-40B4-BE49-F238E27FC236}">
                <a16:creationId xmlns:a16="http://schemas.microsoft.com/office/drawing/2014/main" id="{8E1CF27E-4D7F-4365-DB22-1868C12B4583}"/>
              </a:ext>
            </a:extLst>
          </p:cNvPr>
          <p:cNvSpPr txBox="1"/>
          <p:nvPr/>
        </p:nvSpPr>
        <p:spPr>
          <a:xfrm>
            <a:off x="545580" y="1188470"/>
            <a:ext cx="4910516" cy="369332"/>
          </a:xfrm>
          <a:prstGeom prst="rect">
            <a:avLst/>
          </a:prstGeom>
          <a:noFill/>
        </p:spPr>
        <p:txBody>
          <a:bodyPr wrap="square">
            <a:spAutoFit/>
          </a:bodyPr>
          <a:lstStyle/>
          <a:p>
            <a:r>
              <a:rPr lang="en-US" altLang="ko-KR" sz="1800" b="1" i="0" u="none" strike="noStrike" baseline="0" dirty="0">
                <a:solidFill>
                  <a:srgbClr val="000000"/>
                </a:solidFill>
                <a:latin typeface="NanumSquareRound"/>
              </a:rPr>
              <a:t>[1] Mention-span(entity) representations</a:t>
            </a:r>
            <a:endParaRPr lang="ko-KR" altLang="en-US" dirty="0"/>
          </a:p>
        </p:txBody>
      </p:sp>
      <p:pic>
        <p:nvPicPr>
          <p:cNvPr id="22" name="그림 21">
            <a:extLst>
              <a:ext uri="{FF2B5EF4-FFF2-40B4-BE49-F238E27FC236}">
                <a16:creationId xmlns:a16="http://schemas.microsoft.com/office/drawing/2014/main" id="{25D9F7B4-DC0D-E7D2-92DC-782F98BF6A15}"/>
              </a:ext>
            </a:extLst>
          </p:cNvPr>
          <p:cNvPicPr>
            <a:picLocks noChangeAspect="1"/>
          </p:cNvPicPr>
          <p:nvPr/>
        </p:nvPicPr>
        <p:blipFill>
          <a:blip r:embed="rId4"/>
          <a:stretch>
            <a:fillRect/>
          </a:stretch>
        </p:blipFill>
        <p:spPr>
          <a:xfrm>
            <a:off x="316327" y="1597421"/>
            <a:ext cx="5174513" cy="1810544"/>
          </a:xfrm>
          <a:prstGeom prst="rect">
            <a:avLst/>
          </a:prstGeom>
        </p:spPr>
      </p:pic>
      <p:pic>
        <p:nvPicPr>
          <p:cNvPr id="24" name="그림 23">
            <a:extLst>
              <a:ext uri="{FF2B5EF4-FFF2-40B4-BE49-F238E27FC236}">
                <a16:creationId xmlns:a16="http://schemas.microsoft.com/office/drawing/2014/main" id="{E9241000-A506-0E00-BE59-8C3DDD48E395}"/>
              </a:ext>
            </a:extLst>
          </p:cNvPr>
          <p:cNvPicPr>
            <a:picLocks noChangeAspect="1"/>
          </p:cNvPicPr>
          <p:nvPr/>
        </p:nvPicPr>
        <p:blipFill>
          <a:blip r:embed="rId5"/>
          <a:stretch>
            <a:fillRect/>
          </a:stretch>
        </p:blipFill>
        <p:spPr>
          <a:xfrm>
            <a:off x="337192" y="3422863"/>
            <a:ext cx="2025569" cy="389532"/>
          </a:xfrm>
          <a:prstGeom prst="rect">
            <a:avLst/>
          </a:prstGeom>
        </p:spPr>
      </p:pic>
      <p:pic>
        <p:nvPicPr>
          <p:cNvPr id="30" name="그림 29">
            <a:extLst>
              <a:ext uri="{FF2B5EF4-FFF2-40B4-BE49-F238E27FC236}">
                <a16:creationId xmlns:a16="http://schemas.microsoft.com/office/drawing/2014/main" id="{98AC0704-129C-E2A2-B108-38BF3B365EDA}"/>
              </a:ext>
            </a:extLst>
          </p:cNvPr>
          <p:cNvPicPr>
            <a:picLocks noChangeAspect="1"/>
          </p:cNvPicPr>
          <p:nvPr/>
        </p:nvPicPr>
        <p:blipFill>
          <a:blip r:embed="rId6"/>
          <a:stretch>
            <a:fillRect/>
          </a:stretch>
        </p:blipFill>
        <p:spPr>
          <a:xfrm>
            <a:off x="3404315" y="3348278"/>
            <a:ext cx="950359" cy="286206"/>
          </a:xfrm>
          <a:prstGeom prst="rect">
            <a:avLst/>
          </a:prstGeom>
        </p:spPr>
      </p:pic>
      <p:sp>
        <p:nvSpPr>
          <p:cNvPr id="34" name="TextBox 33">
            <a:extLst>
              <a:ext uri="{FF2B5EF4-FFF2-40B4-BE49-F238E27FC236}">
                <a16:creationId xmlns:a16="http://schemas.microsoft.com/office/drawing/2014/main" id="{FC684D83-6367-DEFD-D162-C0F0E17C2FD9}"/>
              </a:ext>
            </a:extLst>
          </p:cNvPr>
          <p:cNvSpPr txBox="1"/>
          <p:nvPr/>
        </p:nvSpPr>
        <p:spPr>
          <a:xfrm>
            <a:off x="1121354" y="3821870"/>
            <a:ext cx="3891524" cy="553998"/>
          </a:xfrm>
          <a:prstGeom prst="rect">
            <a:avLst/>
          </a:prstGeom>
          <a:noFill/>
          <a:ln>
            <a:solidFill>
              <a:schemeClr val="accent1">
                <a:lumMod val="75000"/>
              </a:schemeClr>
            </a:solidFill>
          </a:ln>
        </p:spPr>
        <p:txBody>
          <a:bodyPr wrap="square">
            <a:spAutoFit/>
          </a:bodyPr>
          <a:lstStyle/>
          <a:p>
            <a:r>
              <a:rPr lang="en-US" altLang="ko-KR" sz="1000" b="1" dirty="0"/>
              <a:t>Self-attentive</a:t>
            </a:r>
            <a:r>
              <a:rPr lang="en-US" altLang="ko-KR" sz="1000" dirty="0"/>
              <a:t> span pooling (Lee et al., 2017) </a:t>
            </a:r>
            <a:r>
              <a:rPr lang="ko-KR" altLang="en-US" sz="1000" dirty="0"/>
              <a:t>방식을 이용하여 </a:t>
            </a:r>
            <a:r>
              <a:rPr lang="en-US" altLang="ko-KR" sz="1000" dirty="0"/>
              <a:t>mention span(=entity) </a:t>
            </a:r>
            <a:r>
              <a:rPr lang="ko-KR" altLang="en-US" sz="1000" dirty="0"/>
              <a:t>에 대한 모든 </a:t>
            </a:r>
            <a:r>
              <a:rPr lang="en-US" altLang="ko-KR" sz="1000" dirty="0" err="1"/>
              <a:t>WordPieces</a:t>
            </a:r>
            <a:r>
              <a:rPr lang="en-US" altLang="ko-KR" sz="1000" dirty="0"/>
              <a:t> </a:t>
            </a:r>
            <a:r>
              <a:rPr lang="ko-KR" altLang="en-US" sz="1000" dirty="0"/>
              <a:t>를 </a:t>
            </a:r>
            <a:r>
              <a:rPr lang="en-US" altLang="ko-KR" sz="1000" dirty="0"/>
              <a:t>pooling</a:t>
            </a:r>
          </a:p>
          <a:p>
            <a:r>
              <a:rPr lang="en-US" altLang="ko-KR" sz="1000" dirty="0"/>
              <a:t>=&gt; entity-entity co-occurrence </a:t>
            </a:r>
            <a:r>
              <a:rPr lang="ko-KR" altLang="en-US" sz="1000" dirty="0"/>
              <a:t>반영 효과</a:t>
            </a:r>
          </a:p>
        </p:txBody>
      </p:sp>
      <p:sp>
        <p:nvSpPr>
          <p:cNvPr id="38" name="TextBox 37">
            <a:extLst>
              <a:ext uri="{FF2B5EF4-FFF2-40B4-BE49-F238E27FC236}">
                <a16:creationId xmlns:a16="http://schemas.microsoft.com/office/drawing/2014/main" id="{A4E0A906-28DE-7471-0548-2776DF09FB18}"/>
              </a:ext>
            </a:extLst>
          </p:cNvPr>
          <p:cNvSpPr txBox="1"/>
          <p:nvPr/>
        </p:nvSpPr>
        <p:spPr>
          <a:xfrm>
            <a:off x="1066836" y="1538851"/>
            <a:ext cx="3375231" cy="276999"/>
          </a:xfrm>
          <a:prstGeom prst="rect">
            <a:avLst/>
          </a:prstGeom>
          <a:noFill/>
        </p:spPr>
        <p:txBody>
          <a:bodyPr wrap="square">
            <a:spAutoFit/>
          </a:bodyPr>
          <a:lstStyle/>
          <a:p>
            <a:r>
              <a:rPr lang="en-US" altLang="ko-KR" sz="1200" dirty="0"/>
              <a:t>Entity </a:t>
            </a:r>
            <a:r>
              <a:rPr lang="ko-KR" altLang="en-US" sz="1200" dirty="0"/>
              <a:t>는 ‘</a:t>
            </a:r>
            <a:r>
              <a:rPr lang="en-US" altLang="ko-KR" sz="1200" b="1" dirty="0"/>
              <a:t>Prince</a:t>
            </a:r>
            <a:r>
              <a:rPr lang="en-US" altLang="ko-KR" sz="1200" dirty="0"/>
              <a:t>’, ‘</a:t>
            </a:r>
            <a:r>
              <a:rPr lang="en-US" altLang="ko-KR" sz="1200" b="1" dirty="0"/>
              <a:t>Purple Rain</a:t>
            </a:r>
            <a:r>
              <a:rPr lang="en-US" altLang="ko-KR" sz="1200" dirty="0"/>
              <a:t>’, ‘</a:t>
            </a:r>
            <a:r>
              <a:rPr lang="en-US" altLang="ko-KR" sz="1200" b="1" dirty="0"/>
              <a:t>Rain</a:t>
            </a:r>
            <a:r>
              <a:rPr lang="en-US" altLang="ko-KR" sz="1200" dirty="0"/>
              <a:t>’ </a:t>
            </a:r>
            <a:r>
              <a:rPr lang="ko-KR" altLang="en-US" sz="1200" dirty="0"/>
              <a:t>총 </a:t>
            </a:r>
            <a:r>
              <a:rPr lang="en-US" altLang="ko-KR" sz="1200" dirty="0"/>
              <a:t>3 </a:t>
            </a:r>
            <a:r>
              <a:rPr lang="ko-KR" altLang="en-US" sz="1200" dirty="0"/>
              <a:t>개</a:t>
            </a:r>
          </a:p>
        </p:txBody>
      </p:sp>
      <p:sp>
        <p:nvSpPr>
          <p:cNvPr id="39" name="사각형: 둥근 모서리 38">
            <a:extLst>
              <a:ext uri="{FF2B5EF4-FFF2-40B4-BE49-F238E27FC236}">
                <a16:creationId xmlns:a16="http://schemas.microsoft.com/office/drawing/2014/main" id="{0640D13F-34ED-4C01-175F-061A838C451B}"/>
              </a:ext>
            </a:extLst>
          </p:cNvPr>
          <p:cNvSpPr/>
          <p:nvPr/>
        </p:nvSpPr>
        <p:spPr>
          <a:xfrm>
            <a:off x="2966268" y="2614889"/>
            <a:ext cx="658942" cy="779666"/>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직선 화살표 연결선 41">
            <a:extLst>
              <a:ext uri="{FF2B5EF4-FFF2-40B4-BE49-F238E27FC236}">
                <a16:creationId xmlns:a16="http://schemas.microsoft.com/office/drawing/2014/main" id="{B4383125-1D36-E901-ABA9-0DCAE300E70C}"/>
              </a:ext>
            </a:extLst>
          </p:cNvPr>
          <p:cNvCxnSpPr>
            <a:cxnSpLocks/>
            <a:stCxn id="34" idx="0"/>
            <a:endCxn id="39" idx="2"/>
          </p:cNvCxnSpPr>
          <p:nvPr/>
        </p:nvCxnSpPr>
        <p:spPr>
          <a:xfrm flipV="1">
            <a:off x="3067116" y="3394555"/>
            <a:ext cx="228623" cy="42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939FF1-7710-FE8F-4297-CDE32BD7E2B0}"/>
              </a:ext>
            </a:extLst>
          </p:cNvPr>
          <p:cNvSpPr txBox="1"/>
          <p:nvPr/>
        </p:nvSpPr>
        <p:spPr>
          <a:xfrm>
            <a:off x="2241892" y="3575649"/>
            <a:ext cx="3502720" cy="246221"/>
          </a:xfrm>
          <a:prstGeom prst="rect">
            <a:avLst/>
          </a:prstGeom>
          <a:noFill/>
        </p:spPr>
        <p:txBody>
          <a:bodyPr wrap="square">
            <a:spAutoFit/>
          </a:bodyPr>
          <a:lstStyle/>
          <a:p>
            <a:r>
              <a:rPr lang="en-US" altLang="ko-KR" sz="1000" dirty="0"/>
              <a:t>Entity embedding</a:t>
            </a:r>
            <a:r>
              <a:rPr lang="ko-KR" altLang="en-US" sz="1000" dirty="0"/>
              <a:t>의 차원에 맞추어 </a:t>
            </a:r>
            <a:r>
              <a:rPr lang="en-US" altLang="ko-KR" sz="1000" dirty="0"/>
              <a:t>projection(512-&gt; E)</a:t>
            </a:r>
            <a:endParaRPr lang="ko-KR" altLang="en-US" sz="1000" dirty="0"/>
          </a:p>
        </p:txBody>
      </p:sp>
      <p:sp>
        <p:nvSpPr>
          <p:cNvPr id="44" name="타원 43">
            <a:extLst>
              <a:ext uri="{FF2B5EF4-FFF2-40B4-BE49-F238E27FC236}">
                <a16:creationId xmlns:a16="http://schemas.microsoft.com/office/drawing/2014/main" id="{966EDD7F-70BD-8529-3493-709596ABB18A}"/>
              </a:ext>
            </a:extLst>
          </p:cNvPr>
          <p:cNvSpPr/>
          <p:nvPr/>
        </p:nvSpPr>
        <p:spPr>
          <a:xfrm>
            <a:off x="265936" y="2529296"/>
            <a:ext cx="398516" cy="2172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6" name="직선 화살표 연결선 45">
            <a:extLst>
              <a:ext uri="{FF2B5EF4-FFF2-40B4-BE49-F238E27FC236}">
                <a16:creationId xmlns:a16="http://schemas.microsoft.com/office/drawing/2014/main" id="{FB18294A-D825-DFE2-C1BA-137B74AB1B82}"/>
              </a:ext>
            </a:extLst>
          </p:cNvPr>
          <p:cNvCxnSpPr>
            <a:cxnSpLocks/>
          </p:cNvCxnSpPr>
          <p:nvPr/>
        </p:nvCxnSpPr>
        <p:spPr>
          <a:xfrm flipV="1">
            <a:off x="545580" y="2770632"/>
            <a:ext cx="0"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2" name="그림 51">
            <a:extLst>
              <a:ext uri="{FF2B5EF4-FFF2-40B4-BE49-F238E27FC236}">
                <a16:creationId xmlns:a16="http://schemas.microsoft.com/office/drawing/2014/main" id="{8035F9F5-4390-FEEB-6782-1E7470CE20F2}"/>
              </a:ext>
            </a:extLst>
          </p:cNvPr>
          <p:cNvPicPr>
            <a:picLocks noChangeAspect="1"/>
          </p:cNvPicPr>
          <p:nvPr/>
        </p:nvPicPr>
        <p:blipFill>
          <a:blip r:embed="rId7"/>
          <a:stretch>
            <a:fillRect/>
          </a:stretch>
        </p:blipFill>
        <p:spPr>
          <a:xfrm>
            <a:off x="5927026" y="1538851"/>
            <a:ext cx="3434198" cy="2802097"/>
          </a:xfrm>
          <a:prstGeom prst="rect">
            <a:avLst/>
          </a:prstGeom>
        </p:spPr>
      </p:pic>
      <p:pic>
        <p:nvPicPr>
          <p:cNvPr id="60" name="그림 59">
            <a:extLst>
              <a:ext uri="{FF2B5EF4-FFF2-40B4-BE49-F238E27FC236}">
                <a16:creationId xmlns:a16="http://schemas.microsoft.com/office/drawing/2014/main" id="{3047CA26-E071-DF61-DB80-DB5B9C86CECF}"/>
              </a:ext>
            </a:extLst>
          </p:cNvPr>
          <p:cNvPicPr>
            <a:picLocks noChangeAspect="1"/>
          </p:cNvPicPr>
          <p:nvPr/>
        </p:nvPicPr>
        <p:blipFill>
          <a:blip r:embed="rId8"/>
          <a:stretch>
            <a:fillRect/>
          </a:stretch>
        </p:blipFill>
        <p:spPr>
          <a:xfrm>
            <a:off x="9186557" y="1583446"/>
            <a:ext cx="2651225" cy="655359"/>
          </a:xfrm>
          <a:prstGeom prst="rect">
            <a:avLst/>
          </a:prstGeom>
        </p:spPr>
      </p:pic>
      <p:sp>
        <p:nvSpPr>
          <p:cNvPr id="66" name="TextBox 65">
            <a:extLst>
              <a:ext uri="{FF2B5EF4-FFF2-40B4-BE49-F238E27FC236}">
                <a16:creationId xmlns:a16="http://schemas.microsoft.com/office/drawing/2014/main" id="{27C37DCD-15E3-C540-85A2-5C9C358F37FF}"/>
              </a:ext>
            </a:extLst>
          </p:cNvPr>
          <p:cNvSpPr txBox="1"/>
          <p:nvPr/>
        </p:nvSpPr>
        <p:spPr>
          <a:xfrm>
            <a:off x="6900931" y="1858924"/>
            <a:ext cx="2290324" cy="400110"/>
          </a:xfrm>
          <a:prstGeom prst="rect">
            <a:avLst/>
          </a:prstGeom>
          <a:noFill/>
        </p:spPr>
        <p:txBody>
          <a:bodyPr wrap="square">
            <a:spAutoFit/>
          </a:bodyPr>
          <a:lstStyle/>
          <a:p>
            <a:r>
              <a:rPr lang="en-US" altLang="ko-KR" sz="1000" dirty="0"/>
              <a:t>Two-layer MLP (100 hidden dimensions) </a:t>
            </a:r>
            <a:r>
              <a:rPr lang="ko-KR" altLang="en-US" sz="1000" dirty="0"/>
              <a:t>를 이용하여 </a:t>
            </a:r>
            <a:r>
              <a:rPr lang="en-US" altLang="ko-KR" sz="1000" b="1" dirty="0"/>
              <a:t>score </a:t>
            </a:r>
            <a:r>
              <a:rPr lang="ko-KR" altLang="en-US" sz="1000" b="1" dirty="0"/>
              <a:t>계산</a:t>
            </a:r>
          </a:p>
        </p:txBody>
      </p:sp>
      <p:pic>
        <p:nvPicPr>
          <p:cNvPr id="68" name="그림 67">
            <a:extLst>
              <a:ext uri="{FF2B5EF4-FFF2-40B4-BE49-F238E27FC236}">
                <a16:creationId xmlns:a16="http://schemas.microsoft.com/office/drawing/2014/main" id="{16731F0F-B581-DB0A-4FF6-6F4F3FB3A887}"/>
              </a:ext>
            </a:extLst>
          </p:cNvPr>
          <p:cNvPicPr>
            <a:picLocks noChangeAspect="1"/>
          </p:cNvPicPr>
          <p:nvPr/>
        </p:nvPicPr>
        <p:blipFill>
          <a:blip r:embed="rId9"/>
          <a:stretch>
            <a:fillRect/>
          </a:stretch>
        </p:blipFill>
        <p:spPr>
          <a:xfrm>
            <a:off x="9609615" y="5615970"/>
            <a:ext cx="2171036" cy="502305"/>
          </a:xfrm>
          <a:prstGeom prst="rect">
            <a:avLst/>
          </a:prstGeom>
        </p:spPr>
      </p:pic>
      <p:pic>
        <p:nvPicPr>
          <p:cNvPr id="70" name="그림 69">
            <a:extLst>
              <a:ext uri="{FF2B5EF4-FFF2-40B4-BE49-F238E27FC236}">
                <a16:creationId xmlns:a16="http://schemas.microsoft.com/office/drawing/2014/main" id="{420F6E68-D43E-D3D6-79A0-01B12911D6F6}"/>
              </a:ext>
            </a:extLst>
          </p:cNvPr>
          <p:cNvPicPr>
            <a:picLocks noChangeAspect="1"/>
          </p:cNvPicPr>
          <p:nvPr/>
        </p:nvPicPr>
        <p:blipFill>
          <a:blip r:embed="rId10"/>
          <a:stretch>
            <a:fillRect/>
          </a:stretch>
        </p:blipFill>
        <p:spPr>
          <a:xfrm>
            <a:off x="9613926" y="6066348"/>
            <a:ext cx="2286746" cy="691850"/>
          </a:xfrm>
          <a:prstGeom prst="rect">
            <a:avLst/>
          </a:prstGeom>
        </p:spPr>
      </p:pic>
      <p:pic>
        <p:nvPicPr>
          <p:cNvPr id="72" name="그림 71">
            <a:extLst>
              <a:ext uri="{FF2B5EF4-FFF2-40B4-BE49-F238E27FC236}">
                <a16:creationId xmlns:a16="http://schemas.microsoft.com/office/drawing/2014/main" id="{D93B8957-F24E-D73C-DDCE-06472634494D}"/>
              </a:ext>
            </a:extLst>
          </p:cNvPr>
          <p:cNvPicPr>
            <a:picLocks noChangeAspect="1"/>
          </p:cNvPicPr>
          <p:nvPr/>
        </p:nvPicPr>
        <p:blipFill>
          <a:blip r:embed="rId11"/>
          <a:stretch>
            <a:fillRect/>
          </a:stretch>
        </p:blipFill>
        <p:spPr>
          <a:xfrm>
            <a:off x="9234765" y="2243912"/>
            <a:ext cx="2743199" cy="893269"/>
          </a:xfrm>
          <a:prstGeom prst="rect">
            <a:avLst/>
          </a:prstGeom>
        </p:spPr>
      </p:pic>
      <p:sp>
        <p:nvSpPr>
          <p:cNvPr id="78" name="TextBox 77">
            <a:extLst>
              <a:ext uri="{FF2B5EF4-FFF2-40B4-BE49-F238E27FC236}">
                <a16:creationId xmlns:a16="http://schemas.microsoft.com/office/drawing/2014/main" id="{1B5B5338-895F-4BF1-D4B4-2015FFF76A2A}"/>
              </a:ext>
            </a:extLst>
          </p:cNvPr>
          <p:cNvSpPr txBox="1"/>
          <p:nvPr/>
        </p:nvSpPr>
        <p:spPr>
          <a:xfrm>
            <a:off x="9304095" y="3091271"/>
            <a:ext cx="2583166" cy="400110"/>
          </a:xfrm>
          <a:prstGeom prst="rect">
            <a:avLst/>
          </a:prstGeom>
          <a:noFill/>
        </p:spPr>
        <p:txBody>
          <a:bodyPr wrap="square">
            <a:spAutoFit/>
          </a:bodyPr>
          <a:lstStyle/>
          <a:p>
            <a:r>
              <a:rPr lang="en-US" altLang="ko-KR" sz="1000" dirty="0"/>
              <a:t>score</a:t>
            </a:r>
            <a:r>
              <a:rPr lang="ko-KR" altLang="en-US" sz="1000" dirty="0"/>
              <a:t>가 </a:t>
            </a:r>
            <a:r>
              <a:rPr lang="en-US" altLang="ko-KR" sz="1000" dirty="0"/>
              <a:t>threshold </a:t>
            </a:r>
            <a:r>
              <a:rPr lang="ko-KR" altLang="en-US" sz="1000" dirty="0"/>
              <a:t>아래이면 </a:t>
            </a:r>
            <a:r>
              <a:rPr lang="en-US" altLang="ko-KR" sz="1000" dirty="0"/>
              <a:t>0 </a:t>
            </a:r>
            <a:r>
              <a:rPr lang="ko-KR" altLang="en-US" sz="1000" dirty="0"/>
              <a:t>으로 취급 </a:t>
            </a:r>
            <a:r>
              <a:rPr lang="en-US" altLang="ko-KR" sz="1000" dirty="0"/>
              <a:t>,</a:t>
            </a:r>
          </a:p>
          <a:p>
            <a:r>
              <a:rPr lang="en-US" altLang="ko-KR" sz="1000" dirty="0"/>
              <a:t>threshold </a:t>
            </a:r>
            <a:r>
              <a:rPr lang="ko-KR" altLang="en-US" sz="1000" dirty="0"/>
              <a:t>를 넘기면 </a:t>
            </a:r>
            <a:r>
              <a:rPr lang="en-US" altLang="ko-KR" sz="1000" dirty="0"/>
              <a:t>normalize </a:t>
            </a:r>
            <a:r>
              <a:rPr lang="ko-KR" altLang="en-US" sz="1000" dirty="0"/>
              <a:t>하여 사용</a:t>
            </a:r>
          </a:p>
        </p:txBody>
      </p:sp>
      <p:pic>
        <p:nvPicPr>
          <p:cNvPr id="80" name="그림 79">
            <a:extLst>
              <a:ext uri="{FF2B5EF4-FFF2-40B4-BE49-F238E27FC236}">
                <a16:creationId xmlns:a16="http://schemas.microsoft.com/office/drawing/2014/main" id="{7CE31B7E-86DA-107F-8EA9-8DFA76427DDB}"/>
              </a:ext>
            </a:extLst>
          </p:cNvPr>
          <p:cNvPicPr>
            <a:picLocks noChangeAspect="1"/>
          </p:cNvPicPr>
          <p:nvPr/>
        </p:nvPicPr>
        <p:blipFill>
          <a:blip r:embed="rId12"/>
          <a:stretch>
            <a:fillRect/>
          </a:stretch>
        </p:blipFill>
        <p:spPr>
          <a:xfrm>
            <a:off x="9247769" y="3539442"/>
            <a:ext cx="1993218" cy="703954"/>
          </a:xfrm>
          <a:prstGeom prst="rect">
            <a:avLst/>
          </a:prstGeom>
        </p:spPr>
      </p:pic>
      <p:pic>
        <p:nvPicPr>
          <p:cNvPr id="82" name="그림 81">
            <a:extLst>
              <a:ext uri="{FF2B5EF4-FFF2-40B4-BE49-F238E27FC236}">
                <a16:creationId xmlns:a16="http://schemas.microsoft.com/office/drawing/2014/main" id="{60D330C8-7AED-54B4-6362-57DAC3FE4B95}"/>
              </a:ext>
            </a:extLst>
          </p:cNvPr>
          <p:cNvPicPr>
            <a:picLocks noChangeAspect="1"/>
          </p:cNvPicPr>
          <p:nvPr/>
        </p:nvPicPr>
        <p:blipFill>
          <a:blip r:embed="rId13"/>
          <a:stretch>
            <a:fillRect/>
          </a:stretch>
        </p:blipFill>
        <p:spPr>
          <a:xfrm>
            <a:off x="5315363" y="1649054"/>
            <a:ext cx="1370771" cy="349412"/>
          </a:xfrm>
          <a:prstGeom prst="rect">
            <a:avLst/>
          </a:prstGeom>
        </p:spPr>
      </p:pic>
      <p:cxnSp>
        <p:nvCxnSpPr>
          <p:cNvPr id="84" name="직선 화살표 연결선 83">
            <a:extLst>
              <a:ext uri="{FF2B5EF4-FFF2-40B4-BE49-F238E27FC236}">
                <a16:creationId xmlns:a16="http://schemas.microsoft.com/office/drawing/2014/main" id="{9B35089D-4192-F23F-5472-C9EC07A2CF16}"/>
              </a:ext>
            </a:extLst>
          </p:cNvPr>
          <p:cNvCxnSpPr/>
          <p:nvPr/>
        </p:nvCxnSpPr>
        <p:spPr>
          <a:xfrm flipV="1">
            <a:off x="7077972" y="1921016"/>
            <a:ext cx="1208615" cy="1927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FA477044-9470-1651-8BB8-A8F934D3DEA5}"/>
              </a:ext>
            </a:extLst>
          </p:cNvPr>
          <p:cNvCxnSpPr>
            <a:cxnSpLocks/>
          </p:cNvCxnSpPr>
          <p:nvPr/>
        </p:nvCxnSpPr>
        <p:spPr>
          <a:xfrm flipV="1">
            <a:off x="7475816" y="1921016"/>
            <a:ext cx="1194323" cy="404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279BE360-DB0B-619C-2804-8359A5A95948}"/>
              </a:ext>
            </a:extLst>
          </p:cNvPr>
          <p:cNvCxnSpPr>
            <a:cxnSpLocks/>
          </p:cNvCxnSpPr>
          <p:nvPr/>
        </p:nvCxnSpPr>
        <p:spPr>
          <a:xfrm>
            <a:off x="7475816" y="2333743"/>
            <a:ext cx="3287154" cy="14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4084952B-375F-60C0-D296-CDC45CD17C28}"/>
              </a:ext>
            </a:extLst>
          </p:cNvPr>
          <p:cNvCxnSpPr>
            <a:cxnSpLocks/>
          </p:cNvCxnSpPr>
          <p:nvPr/>
        </p:nvCxnSpPr>
        <p:spPr>
          <a:xfrm flipH="1" flipV="1">
            <a:off x="6373781" y="1933715"/>
            <a:ext cx="2930314" cy="1818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타원 93">
            <a:extLst>
              <a:ext uri="{FF2B5EF4-FFF2-40B4-BE49-F238E27FC236}">
                <a16:creationId xmlns:a16="http://schemas.microsoft.com/office/drawing/2014/main" id="{48CF18C1-41CA-F239-051C-B8C0952020B4}"/>
              </a:ext>
            </a:extLst>
          </p:cNvPr>
          <p:cNvSpPr/>
          <p:nvPr/>
        </p:nvSpPr>
        <p:spPr>
          <a:xfrm>
            <a:off x="6079780" y="1977164"/>
            <a:ext cx="398516" cy="2172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0819BB73-315E-7695-4C17-EC6ECE319F80}"/>
              </a:ext>
            </a:extLst>
          </p:cNvPr>
          <p:cNvSpPr txBox="1"/>
          <p:nvPr/>
        </p:nvSpPr>
        <p:spPr>
          <a:xfrm>
            <a:off x="5078351" y="1183340"/>
            <a:ext cx="7082028" cy="369332"/>
          </a:xfrm>
          <a:prstGeom prst="rect">
            <a:avLst/>
          </a:prstGeom>
          <a:noFill/>
        </p:spPr>
        <p:txBody>
          <a:bodyPr wrap="square">
            <a:spAutoFit/>
          </a:bodyPr>
          <a:lstStyle/>
          <a:p>
            <a:r>
              <a:rPr lang="en-US" altLang="ko-KR" sz="1800" b="1" i="0" u="none" strike="noStrike" baseline="0" dirty="0">
                <a:solidFill>
                  <a:srgbClr val="000000"/>
                </a:solidFill>
                <a:latin typeface="NanumSquareRound"/>
              </a:rPr>
              <a:t>[2, 3] Entity linker, Knowledge enhanced entity-span representations</a:t>
            </a:r>
            <a:endParaRPr lang="ko-KR" altLang="en-US" dirty="0"/>
          </a:p>
        </p:txBody>
      </p:sp>
      <p:cxnSp>
        <p:nvCxnSpPr>
          <p:cNvPr id="97" name="직선 화살표 연결선 96">
            <a:extLst>
              <a:ext uri="{FF2B5EF4-FFF2-40B4-BE49-F238E27FC236}">
                <a16:creationId xmlns:a16="http://schemas.microsoft.com/office/drawing/2014/main" id="{536E9553-8A8B-C2F3-FFF9-BCDFADC6F1A8}"/>
              </a:ext>
            </a:extLst>
          </p:cNvPr>
          <p:cNvCxnSpPr>
            <a:cxnSpLocks/>
          </p:cNvCxnSpPr>
          <p:nvPr/>
        </p:nvCxnSpPr>
        <p:spPr>
          <a:xfrm>
            <a:off x="9347605" y="2806030"/>
            <a:ext cx="973998" cy="89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0" name="그림 99">
            <a:extLst>
              <a:ext uri="{FF2B5EF4-FFF2-40B4-BE49-F238E27FC236}">
                <a16:creationId xmlns:a16="http://schemas.microsoft.com/office/drawing/2014/main" id="{9CC3C11B-573E-898D-4434-489A10958754}"/>
              </a:ext>
            </a:extLst>
          </p:cNvPr>
          <p:cNvPicPr>
            <a:picLocks noChangeAspect="1"/>
          </p:cNvPicPr>
          <p:nvPr/>
        </p:nvPicPr>
        <p:blipFill>
          <a:blip r:embed="rId14"/>
          <a:stretch>
            <a:fillRect/>
          </a:stretch>
        </p:blipFill>
        <p:spPr>
          <a:xfrm>
            <a:off x="249979" y="4882141"/>
            <a:ext cx="5673973" cy="1969965"/>
          </a:xfrm>
          <a:prstGeom prst="rect">
            <a:avLst/>
          </a:prstGeom>
        </p:spPr>
      </p:pic>
      <p:sp>
        <p:nvSpPr>
          <p:cNvPr id="102" name="TextBox 101">
            <a:extLst>
              <a:ext uri="{FF2B5EF4-FFF2-40B4-BE49-F238E27FC236}">
                <a16:creationId xmlns:a16="http://schemas.microsoft.com/office/drawing/2014/main" id="{09BA7335-9086-7CD9-643D-302825A82F98}"/>
              </a:ext>
            </a:extLst>
          </p:cNvPr>
          <p:cNvSpPr txBox="1"/>
          <p:nvPr/>
        </p:nvSpPr>
        <p:spPr>
          <a:xfrm>
            <a:off x="533005" y="4523154"/>
            <a:ext cx="2604998" cy="369332"/>
          </a:xfrm>
          <a:prstGeom prst="rect">
            <a:avLst/>
          </a:prstGeom>
          <a:noFill/>
        </p:spPr>
        <p:txBody>
          <a:bodyPr wrap="square">
            <a:spAutoFit/>
          </a:bodyPr>
          <a:lstStyle/>
          <a:p>
            <a:r>
              <a:rPr lang="en-US" altLang="ko-KR" sz="1800" b="1" i="0" u="none" strike="noStrike" baseline="0" dirty="0">
                <a:solidFill>
                  <a:srgbClr val="000000"/>
                </a:solidFill>
                <a:latin typeface="NanumSquareRound"/>
              </a:rPr>
              <a:t>[4] Recontextualization</a:t>
            </a:r>
            <a:endParaRPr lang="ko-KR" altLang="en-US" dirty="0"/>
          </a:p>
        </p:txBody>
      </p:sp>
      <p:pic>
        <p:nvPicPr>
          <p:cNvPr id="104" name="그림 103">
            <a:extLst>
              <a:ext uri="{FF2B5EF4-FFF2-40B4-BE49-F238E27FC236}">
                <a16:creationId xmlns:a16="http://schemas.microsoft.com/office/drawing/2014/main" id="{B17DF4E7-2BE9-89E3-49B8-5607EC2D5535}"/>
              </a:ext>
            </a:extLst>
          </p:cNvPr>
          <p:cNvPicPr>
            <a:picLocks noChangeAspect="1"/>
          </p:cNvPicPr>
          <p:nvPr/>
        </p:nvPicPr>
        <p:blipFill>
          <a:blip r:embed="rId15"/>
          <a:stretch>
            <a:fillRect/>
          </a:stretch>
        </p:blipFill>
        <p:spPr>
          <a:xfrm>
            <a:off x="2961908" y="4608182"/>
            <a:ext cx="2566928" cy="312075"/>
          </a:xfrm>
          <a:prstGeom prst="rect">
            <a:avLst/>
          </a:prstGeom>
        </p:spPr>
      </p:pic>
      <p:sp>
        <p:nvSpPr>
          <p:cNvPr id="110" name="TextBox 109">
            <a:extLst>
              <a:ext uri="{FF2B5EF4-FFF2-40B4-BE49-F238E27FC236}">
                <a16:creationId xmlns:a16="http://schemas.microsoft.com/office/drawing/2014/main" id="{58FD9A20-7723-E37B-25E1-C485463ACCC2}"/>
              </a:ext>
            </a:extLst>
          </p:cNvPr>
          <p:cNvSpPr txBox="1"/>
          <p:nvPr/>
        </p:nvSpPr>
        <p:spPr>
          <a:xfrm>
            <a:off x="2923838" y="4815058"/>
            <a:ext cx="3283140" cy="246221"/>
          </a:xfrm>
          <a:prstGeom prst="rect">
            <a:avLst/>
          </a:prstGeom>
          <a:noFill/>
        </p:spPr>
        <p:txBody>
          <a:bodyPr wrap="square">
            <a:spAutoFit/>
          </a:bodyPr>
          <a:lstStyle/>
          <a:p>
            <a:r>
              <a:rPr lang="ko-KR" altLang="en-US" sz="1000" dirty="0"/>
              <a:t>다시 </a:t>
            </a:r>
            <a:r>
              <a:rPr lang="en-US" altLang="ko-KR" sz="1000" dirty="0"/>
              <a:t>BERT </a:t>
            </a:r>
            <a:r>
              <a:rPr lang="ko-KR" altLang="en-US" sz="1000" dirty="0"/>
              <a:t>의 </a:t>
            </a:r>
            <a:r>
              <a:rPr lang="en-US" altLang="ko-KR" sz="1000" dirty="0"/>
              <a:t>hidden vector size(512) </a:t>
            </a:r>
            <a:r>
              <a:rPr lang="ko-KR" altLang="en-US" sz="1000" dirty="0"/>
              <a:t>로 </a:t>
            </a:r>
            <a:r>
              <a:rPr lang="en-US" altLang="ko-KR" sz="1000" dirty="0"/>
              <a:t>projection</a:t>
            </a:r>
            <a:endParaRPr lang="ko-KR" altLang="en-US" sz="1000" dirty="0"/>
          </a:p>
        </p:txBody>
      </p:sp>
      <p:cxnSp>
        <p:nvCxnSpPr>
          <p:cNvPr id="112" name="직선 화살표 연결선 111">
            <a:extLst>
              <a:ext uri="{FF2B5EF4-FFF2-40B4-BE49-F238E27FC236}">
                <a16:creationId xmlns:a16="http://schemas.microsoft.com/office/drawing/2014/main" id="{9E875D93-DC65-D31D-9B3A-777F1A3C1D7B}"/>
              </a:ext>
            </a:extLst>
          </p:cNvPr>
          <p:cNvCxnSpPr>
            <a:cxnSpLocks/>
          </p:cNvCxnSpPr>
          <p:nvPr/>
        </p:nvCxnSpPr>
        <p:spPr>
          <a:xfrm>
            <a:off x="1400643" y="3698759"/>
            <a:ext cx="2730417" cy="9423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988EE5BA-3679-4EE0-B647-B46950178F37}"/>
              </a:ext>
            </a:extLst>
          </p:cNvPr>
          <p:cNvSpPr txBox="1"/>
          <p:nvPr/>
        </p:nvSpPr>
        <p:spPr>
          <a:xfrm>
            <a:off x="3352214" y="4351560"/>
            <a:ext cx="936453" cy="246221"/>
          </a:xfrm>
          <a:prstGeom prst="rect">
            <a:avLst/>
          </a:prstGeom>
          <a:noFill/>
        </p:spPr>
        <p:txBody>
          <a:bodyPr wrap="square">
            <a:spAutoFit/>
          </a:bodyPr>
          <a:lstStyle/>
          <a:p>
            <a:r>
              <a:rPr lang="en-US" altLang="ko-KR" sz="1000" b="0" i="0" u="none" strike="noStrike" baseline="0" dirty="0">
                <a:solidFill>
                  <a:srgbClr val="000000"/>
                </a:solidFill>
                <a:latin typeface="NanumSquareRound"/>
              </a:rPr>
              <a:t>inverse matrix</a:t>
            </a:r>
            <a:endParaRPr lang="ko-KR" altLang="en-US" sz="1000" dirty="0"/>
          </a:p>
        </p:txBody>
      </p:sp>
      <p:sp>
        <p:nvSpPr>
          <p:cNvPr id="118" name="TextBox 117">
            <a:extLst>
              <a:ext uri="{FF2B5EF4-FFF2-40B4-BE49-F238E27FC236}">
                <a16:creationId xmlns:a16="http://schemas.microsoft.com/office/drawing/2014/main" id="{9AD6D1D3-ED43-4849-A6BE-7DE602B66533}"/>
              </a:ext>
            </a:extLst>
          </p:cNvPr>
          <p:cNvSpPr txBox="1"/>
          <p:nvPr/>
        </p:nvSpPr>
        <p:spPr>
          <a:xfrm>
            <a:off x="1115924" y="3325188"/>
            <a:ext cx="2264344" cy="246221"/>
          </a:xfrm>
          <a:prstGeom prst="rect">
            <a:avLst/>
          </a:prstGeom>
          <a:noFill/>
        </p:spPr>
        <p:txBody>
          <a:bodyPr wrap="square">
            <a:spAutoFit/>
          </a:bodyPr>
          <a:lstStyle/>
          <a:p>
            <a:r>
              <a:rPr lang="ko-KR" altLang="en-US" sz="1000" dirty="0"/>
              <a:t>차원을 줄이기 위해 쓰인 파라미터</a:t>
            </a:r>
          </a:p>
        </p:txBody>
      </p:sp>
      <p:sp>
        <p:nvSpPr>
          <p:cNvPr id="119" name="타원 118">
            <a:extLst>
              <a:ext uri="{FF2B5EF4-FFF2-40B4-BE49-F238E27FC236}">
                <a16:creationId xmlns:a16="http://schemas.microsoft.com/office/drawing/2014/main" id="{EAAD3869-E8E4-6A3B-5031-3E4D4F2A7A7F}"/>
              </a:ext>
            </a:extLst>
          </p:cNvPr>
          <p:cNvSpPr/>
          <p:nvPr/>
        </p:nvSpPr>
        <p:spPr>
          <a:xfrm>
            <a:off x="1228925" y="3483864"/>
            <a:ext cx="398516" cy="2749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1" name="그림 120">
            <a:extLst>
              <a:ext uri="{FF2B5EF4-FFF2-40B4-BE49-F238E27FC236}">
                <a16:creationId xmlns:a16="http://schemas.microsoft.com/office/drawing/2014/main" id="{8CF1A190-1794-9F41-5772-02BB8AEC1FA0}"/>
              </a:ext>
            </a:extLst>
          </p:cNvPr>
          <p:cNvPicPr>
            <a:picLocks noChangeAspect="1"/>
          </p:cNvPicPr>
          <p:nvPr/>
        </p:nvPicPr>
        <p:blipFill>
          <a:blip r:embed="rId16"/>
          <a:stretch>
            <a:fillRect/>
          </a:stretch>
        </p:blipFill>
        <p:spPr>
          <a:xfrm>
            <a:off x="4179561" y="6513582"/>
            <a:ext cx="3130102" cy="288489"/>
          </a:xfrm>
          <a:prstGeom prst="rect">
            <a:avLst/>
          </a:prstGeom>
        </p:spPr>
      </p:pic>
      <p:cxnSp>
        <p:nvCxnSpPr>
          <p:cNvPr id="123" name="직선 화살표 연결선 122">
            <a:extLst>
              <a:ext uri="{FF2B5EF4-FFF2-40B4-BE49-F238E27FC236}">
                <a16:creationId xmlns:a16="http://schemas.microsoft.com/office/drawing/2014/main" id="{DCC1B114-C18E-4B40-9EF4-86D3236E3122}"/>
              </a:ext>
            </a:extLst>
          </p:cNvPr>
          <p:cNvCxnSpPr>
            <a:cxnSpLocks/>
            <a:endCxn id="104" idx="1"/>
          </p:cNvCxnSpPr>
          <p:nvPr/>
        </p:nvCxnSpPr>
        <p:spPr>
          <a:xfrm flipV="1">
            <a:off x="1066836" y="4764220"/>
            <a:ext cx="1895072" cy="196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9039B65C-B65D-95FD-2729-E52A3C2AC938}"/>
              </a:ext>
            </a:extLst>
          </p:cNvPr>
          <p:cNvCxnSpPr>
            <a:cxnSpLocks/>
          </p:cNvCxnSpPr>
          <p:nvPr/>
        </p:nvCxnSpPr>
        <p:spPr>
          <a:xfrm>
            <a:off x="3300600" y="5815363"/>
            <a:ext cx="878961" cy="69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직사각형 126">
            <a:extLst>
              <a:ext uri="{FF2B5EF4-FFF2-40B4-BE49-F238E27FC236}">
                <a16:creationId xmlns:a16="http://schemas.microsoft.com/office/drawing/2014/main" id="{36C578FA-0CBB-FE04-6FE7-F30ACD7CD0A0}"/>
              </a:ext>
            </a:extLst>
          </p:cNvPr>
          <p:cNvSpPr/>
          <p:nvPr/>
        </p:nvSpPr>
        <p:spPr>
          <a:xfrm>
            <a:off x="1940139" y="5750899"/>
            <a:ext cx="1021769" cy="239104"/>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직사각형 127">
            <a:extLst>
              <a:ext uri="{FF2B5EF4-FFF2-40B4-BE49-F238E27FC236}">
                <a16:creationId xmlns:a16="http://schemas.microsoft.com/office/drawing/2014/main" id="{489A4151-FBF9-0414-ECA6-E1E36FE39D30}"/>
              </a:ext>
            </a:extLst>
          </p:cNvPr>
          <p:cNvSpPr/>
          <p:nvPr/>
        </p:nvSpPr>
        <p:spPr>
          <a:xfrm>
            <a:off x="3067116" y="5033019"/>
            <a:ext cx="436647" cy="570226"/>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TextBox 131">
            <a:extLst>
              <a:ext uri="{FF2B5EF4-FFF2-40B4-BE49-F238E27FC236}">
                <a16:creationId xmlns:a16="http://schemas.microsoft.com/office/drawing/2014/main" id="{82EA9E5F-33B0-1BEB-F2C4-9D722E5DC695}"/>
              </a:ext>
            </a:extLst>
          </p:cNvPr>
          <p:cNvSpPr txBox="1"/>
          <p:nvPr/>
        </p:nvSpPr>
        <p:spPr>
          <a:xfrm>
            <a:off x="2903583" y="5544416"/>
            <a:ext cx="878961" cy="246221"/>
          </a:xfrm>
          <a:prstGeom prst="rect">
            <a:avLst/>
          </a:prstGeom>
          <a:noFill/>
        </p:spPr>
        <p:txBody>
          <a:bodyPr wrap="square">
            <a:spAutoFit/>
          </a:bodyPr>
          <a:lstStyle/>
          <a:p>
            <a:r>
              <a:rPr lang="en-US" altLang="ko-KR" sz="1000" b="1" dirty="0"/>
              <a:t>Value, key</a:t>
            </a:r>
            <a:endParaRPr lang="ko-KR" altLang="en-US" sz="1000" b="1" dirty="0"/>
          </a:p>
        </p:txBody>
      </p:sp>
      <p:sp>
        <p:nvSpPr>
          <p:cNvPr id="133" name="TextBox 132">
            <a:extLst>
              <a:ext uri="{FF2B5EF4-FFF2-40B4-BE49-F238E27FC236}">
                <a16:creationId xmlns:a16="http://schemas.microsoft.com/office/drawing/2014/main" id="{CA1CBEC5-4B83-06A9-CAE4-10062EB07FD1}"/>
              </a:ext>
            </a:extLst>
          </p:cNvPr>
          <p:cNvSpPr txBox="1"/>
          <p:nvPr/>
        </p:nvSpPr>
        <p:spPr>
          <a:xfrm>
            <a:off x="1802411" y="5535214"/>
            <a:ext cx="878961" cy="246221"/>
          </a:xfrm>
          <a:prstGeom prst="rect">
            <a:avLst/>
          </a:prstGeom>
          <a:noFill/>
        </p:spPr>
        <p:txBody>
          <a:bodyPr wrap="square">
            <a:spAutoFit/>
          </a:bodyPr>
          <a:lstStyle/>
          <a:p>
            <a:r>
              <a:rPr lang="en-US" altLang="ko-KR" sz="1000" b="1" dirty="0"/>
              <a:t>Query</a:t>
            </a:r>
            <a:endParaRPr lang="ko-KR" altLang="en-US" sz="1000" b="1" dirty="0"/>
          </a:p>
        </p:txBody>
      </p:sp>
      <p:sp>
        <p:nvSpPr>
          <p:cNvPr id="134" name="TextBox 133">
            <a:extLst>
              <a:ext uri="{FF2B5EF4-FFF2-40B4-BE49-F238E27FC236}">
                <a16:creationId xmlns:a16="http://schemas.microsoft.com/office/drawing/2014/main" id="{7B1D4518-5AF6-14EC-2C57-B44D3D5A05E4}"/>
              </a:ext>
            </a:extLst>
          </p:cNvPr>
          <p:cNvSpPr txBox="1"/>
          <p:nvPr/>
        </p:nvSpPr>
        <p:spPr>
          <a:xfrm>
            <a:off x="6113972" y="6388308"/>
            <a:ext cx="878961" cy="246221"/>
          </a:xfrm>
          <a:prstGeom prst="rect">
            <a:avLst/>
          </a:prstGeom>
          <a:noFill/>
        </p:spPr>
        <p:txBody>
          <a:bodyPr wrap="square">
            <a:spAutoFit/>
          </a:bodyPr>
          <a:lstStyle/>
          <a:p>
            <a:r>
              <a:rPr lang="en-US" altLang="ko-KR" sz="1000" b="1" dirty="0"/>
              <a:t>query</a:t>
            </a:r>
            <a:endParaRPr lang="ko-KR" altLang="en-US" sz="1000" b="1" dirty="0"/>
          </a:p>
        </p:txBody>
      </p:sp>
      <p:sp>
        <p:nvSpPr>
          <p:cNvPr id="135" name="TextBox 134">
            <a:extLst>
              <a:ext uri="{FF2B5EF4-FFF2-40B4-BE49-F238E27FC236}">
                <a16:creationId xmlns:a16="http://schemas.microsoft.com/office/drawing/2014/main" id="{D0E667E0-962B-7884-B95F-CF06F3482C3B}"/>
              </a:ext>
            </a:extLst>
          </p:cNvPr>
          <p:cNvSpPr txBox="1"/>
          <p:nvPr/>
        </p:nvSpPr>
        <p:spPr>
          <a:xfrm>
            <a:off x="6589067" y="6388308"/>
            <a:ext cx="878961" cy="246221"/>
          </a:xfrm>
          <a:prstGeom prst="rect">
            <a:avLst/>
          </a:prstGeom>
          <a:noFill/>
        </p:spPr>
        <p:txBody>
          <a:bodyPr wrap="square">
            <a:spAutoFit/>
          </a:bodyPr>
          <a:lstStyle/>
          <a:p>
            <a:r>
              <a:rPr lang="en-US" altLang="ko-KR" sz="1000" b="1" dirty="0"/>
              <a:t>key</a:t>
            </a:r>
            <a:endParaRPr lang="ko-KR" altLang="en-US" sz="1000" b="1" dirty="0"/>
          </a:p>
        </p:txBody>
      </p:sp>
      <p:sp>
        <p:nvSpPr>
          <p:cNvPr id="138" name="TextBox 137">
            <a:extLst>
              <a:ext uri="{FF2B5EF4-FFF2-40B4-BE49-F238E27FC236}">
                <a16:creationId xmlns:a16="http://schemas.microsoft.com/office/drawing/2014/main" id="{E4670CDC-91C7-0078-B158-A5514944226B}"/>
              </a:ext>
            </a:extLst>
          </p:cNvPr>
          <p:cNvSpPr txBox="1"/>
          <p:nvPr/>
        </p:nvSpPr>
        <p:spPr>
          <a:xfrm>
            <a:off x="6919650" y="6395927"/>
            <a:ext cx="878961" cy="246221"/>
          </a:xfrm>
          <a:prstGeom prst="rect">
            <a:avLst/>
          </a:prstGeom>
          <a:noFill/>
        </p:spPr>
        <p:txBody>
          <a:bodyPr wrap="square">
            <a:spAutoFit/>
          </a:bodyPr>
          <a:lstStyle/>
          <a:p>
            <a:r>
              <a:rPr lang="en-US" altLang="ko-KR" sz="1000" b="1" dirty="0"/>
              <a:t>value</a:t>
            </a:r>
            <a:endParaRPr lang="ko-KR" altLang="en-US" sz="1000" b="1" dirty="0"/>
          </a:p>
        </p:txBody>
      </p:sp>
      <p:sp>
        <p:nvSpPr>
          <p:cNvPr id="146" name="TextBox 145">
            <a:extLst>
              <a:ext uri="{FF2B5EF4-FFF2-40B4-BE49-F238E27FC236}">
                <a16:creationId xmlns:a16="http://schemas.microsoft.com/office/drawing/2014/main" id="{D15ECD4F-07A1-A10A-C011-E5EA4AA64C42}"/>
              </a:ext>
            </a:extLst>
          </p:cNvPr>
          <p:cNvSpPr txBox="1"/>
          <p:nvPr/>
        </p:nvSpPr>
        <p:spPr>
          <a:xfrm>
            <a:off x="9676077" y="5081023"/>
            <a:ext cx="2286745" cy="553998"/>
          </a:xfrm>
          <a:prstGeom prst="rect">
            <a:avLst/>
          </a:prstGeom>
          <a:noFill/>
        </p:spPr>
        <p:txBody>
          <a:bodyPr wrap="square">
            <a:spAutoFit/>
          </a:bodyPr>
          <a:lstStyle/>
          <a:p>
            <a:r>
              <a:rPr lang="en-US" altLang="ko-KR" sz="1000" dirty="0"/>
              <a:t>Entity linking </a:t>
            </a:r>
            <a:r>
              <a:rPr lang="en-US" altLang="ko-KR" sz="1000" b="1" dirty="0"/>
              <a:t>objectives</a:t>
            </a:r>
            <a:r>
              <a:rPr lang="en-US" altLang="ko-KR" sz="1000" dirty="0"/>
              <a:t>: </a:t>
            </a:r>
          </a:p>
          <a:p>
            <a:r>
              <a:rPr lang="en-US" altLang="ko-KR" sz="1000" dirty="0"/>
              <a:t>Log likelihood </a:t>
            </a:r>
            <a:r>
              <a:rPr lang="ko-KR" altLang="en-US" sz="1000" dirty="0"/>
              <a:t>식과 </a:t>
            </a:r>
            <a:r>
              <a:rPr lang="en-US" altLang="ko-KR" sz="1000" dirty="0"/>
              <a:t>max margin </a:t>
            </a:r>
            <a:r>
              <a:rPr lang="ko-KR" altLang="en-US" sz="1000" dirty="0"/>
              <a:t>식 </a:t>
            </a:r>
            <a:r>
              <a:rPr lang="en-US" altLang="ko-KR" sz="1000" dirty="0"/>
              <a:t>(g </a:t>
            </a:r>
            <a:r>
              <a:rPr lang="ko-KR" altLang="en-US" sz="1000" dirty="0"/>
              <a:t>는 정답 인덱스를 의미</a:t>
            </a:r>
            <a:r>
              <a:rPr lang="en-US" altLang="ko-KR" sz="1000" dirty="0"/>
              <a:t>)</a:t>
            </a:r>
            <a:endParaRPr lang="ko-KR" altLang="en-US" sz="1000" dirty="0"/>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67</a:t>
            </a:fld>
            <a:endParaRPr lang="ko-KR" altLang="en-US" dirty="0">
              <a:latin typeface="맑은 고딕" panose="020B0503020000020004" pitchFamily="50" charset="-127"/>
            </a:endParaRPr>
          </a:p>
        </p:txBody>
      </p:sp>
      <p:sp>
        <p:nvSpPr>
          <p:cNvPr id="147" name="타원 146">
            <a:extLst>
              <a:ext uri="{FF2B5EF4-FFF2-40B4-BE49-F238E27FC236}">
                <a16:creationId xmlns:a16="http://schemas.microsoft.com/office/drawing/2014/main" id="{134D3248-0560-04A7-2005-601C435D8D30}"/>
              </a:ext>
            </a:extLst>
          </p:cNvPr>
          <p:cNvSpPr/>
          <p:nvPr/>
        </p:nvSpPr>
        <p:spPr>
          <a:xfrm>
            <a:off x="9178700" y="6441666"/>
            <a:ext cx="301876" cy="2172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8" name="직선 화살표 연결선 147">
            <a:extLst>
              <a:ext uri="{FF2B5EF4-FFF2-40B4-BE49-F238E27FC236}">
                <a16:creationId xmlns:a16="http://schemas.microsoft.com/office/drawing/2014/main" id="{AF26610B-3C78-BD37-A171-FCF110BD3650}"/>
              </a:ext>
            </a:extLst>
          </p:cNvPr>
          <p:cNvCxnSpPr>
            <a:cxnSpLocks/>
            <a:stCxn id="147" idx="0"/>
            <a:endCxn id="68" idx="1"/>
          </p:cNvCxnSpPr>
          <p:nvPr/>
        </p:nvCxnSpPr>
        <p:spPr>
          <a:xfrm flipV="1">
            <a:off x="9329638" y="5867123"/>
            <a:ext cx="279977" cy="57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E1679510-8E9D-F474-73C7-53874BB714A4}"/>
              </a:ext>
            </a:extLst>
          </p:cNvPr>
          <p:cNvCxnSpPr>
            <a:cxnSpLocks/>
            <a:stCxn id="147" idx="0"/>
          </p:cNvCxnSpPr>
          <p:nvPr/>
        </p:nvCxnSpPr>
        <p:spPr>
          <a:xfrm flipV="1">
            <a:off x="9329638" y="6251108"/>
            <a:ext cx="346439" cy="190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1D27D42F-D608-F468-E3CA-0EB540130683}"/>
              </a:ext>
            </a:extLst>
          </p:cNvPr>
          <p:cNvCxnSpPr>
            <a:cxnSpLocks/>
          </p:cNvCxnSpPr>
          <p:nvPr/>
        </p:nvCxnSpPr>
        <p:spPr>
          <a:xfrm>
            <a:off x="6892629" y="1920138"/>
            <a:ext cx="3545678" cy="3710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314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42E7802F-3576-52B9-BC73-67E2FF3998D8}"/>
              </a:ext>
            </a:extLst>
          </p:cNvPr>
          <p:cNvSpPr/>
          <p:nvPr/>
        </p:nvSpPr>
        <p:spPr>
          <a:xfrm>
            <a:off x="377452" y="3822863"/>
            <a:ext cx="7443700" cy="287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그림 26">
            <a:extLst>
              <a:ext uri="{FF2B5EF4-FFF2-40B4-BE49-F238E27FC236}">
                <a16:creationId xmlns:a16="http://schemas.microsoft.com/office/drawing/2014/main" id="{D73CAD50-324A-02B4-4BD0-D870343F0434}"/>
              </a:ext>
            </a:extLst>
          </p:cNvPr>
          <p:cNvPicPr>
            <a:picLocks noChangeAspect="1"/>
          </p:cNvPicPr>
          <p:nvPr/>
        </p:nvPicPr>
        <p:blipFill>
          <a:blip r:embed="rId2"/>
          <a:stretch>
            <a:fillRect/>
          </a:stretch>
        </p:blipFill>
        <p:spPr>
          <a:xfrm>
            <a:off x="4760537" y="1431343"/>
            <a:ext cx="6945870" cy="2339802"/>
          </a:xfrm>
          <a:prstGeom prst="rect">
            <a:avLst/>
          </a:prstGeom>
        </p:spPr>
      </p:pic>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68</a:t>
            </a:fld>
            <a:endParaRPr lang="ko-KR" altLang="en-US" dirty="0">
              <a:latin typeface="맑은 고딕" panose="020B0503020000020004" pitchFamily="50" charset="-127"/>
            </a:endParaRPr>
          </a:p>
        </p:txBody>
      </p:sp>
      <p:sp>
        <p:nvSpPr>
          <p:cNvPr id="9" name="제목 4">
            <a:extLst>
              <a:ext uri="{FF2B5EF4-FFF2-40B4-BE49-F238E27FC236}">
                <a16:creationId xmlns:a16="http://schemas.microsoft.com/office/drawing/2014/main" id="{236ECFEC-705D-D6A8-10B1-93365CCBCB42}"/>
              </a:ext>
            </a:extLst>
          </p:cNvPr>
          <p:cNvSpPr>
            <a:spLocks noGrp="1"/>
          </p:cNvSpPr>
          <p:nvPr>
            <p:ph type="title"/>
          </p:nvPr>
        </p:nvSpPr>
        <p:spPr>
          <a:xfrm>
            <a:off x="0" y="0"/>
            <a:ext cx="12192000" cy="1355724"/>
          </a:xfrm>
        </p:spPr>
        <p:txBody>
          <a:bodyPr>
            <a:normAutofit fontScale="90000"/>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Knowledge-Enhanced Pre-Training: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KEPLER</a:t>
            </a:r>
            <a:b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dirty="0"/>
              <a:t>A Unified Model for </a:t>
            </a:r>
            <a:r>
              <a:rPr lang="en-US" altLang="ko-KR" sz="3100" b="1" dirty="0">
                <a:solidFill>
                  <a:srgbClr val="002060"/>
                </a:solidFill>
              </a:rPr>
              <a:t>K</a:t>
            </a:r>
            <a:r>
              <a:rPr lang="en-US" altLang="ko-KR" sz="3100" dirty="0"/>
              <a:t>nowledge </a:t>
            </a:r>
            <a:r>
              <a:rPr lang="en-US" altLang="ko-KR" sz="3100" b="1" dirty="0">
                <a:solidFill>
                  <a:srgbClr val="002060"/>
                </a:solidFill>
              </a:rPr>
              <a:t>E</a:t>
            </a:r>
            <a:r>
              <a:rPr lang="en-US" altLang="ko-KR" sz="3100" dirty="0"/>
              <a:t>mbedding </a:t>
            </a:r>
            <a:br>
              <a:rPr lang="en-US" altLang="ko-KR" sz="3100" dirty="0"/>
            </a:br>
            <a:r>
              <a:rPr lang="en-US" altLang="ko-KR" sz="3100" dirty="0"/>
              <a:t>and </a:t>
            </a:r>
            <a:r>
              <a:rPr lang="en-US" altLang="ko-KR" sz="3100" b="1" dirty="0">
                <a:solidFill>
                  <a:srgbClr val="002060"/>
                </a:solidFill>
              </a:rPr>
              <a:t>P</a:t>
            </a:r>
            <a:r>
              <a:rPr lang="en-US" altLang="ko-KR" sz="3100" dirty="0"/>
              <a:t>re-trained </a:t>
            </a:r>
            <a:r>
              <a:rPr lang="en-US" altLang="ko-KR" sz="3100" b="1" dirty="0" err="1">
                <a:solidFill>
                  <a:srgbClr val="002060"/>
                </a:solidFill>
              </a:rPr>
              <a:t>L</a:t>
            </a:r>
            <a:r>
              <a:rPr lang="en-US" altLang="ko-KR" sz="3100" dirty="0" err="1"/>
              <a:t>anguag</a:t>
            </a:r>
            <a:r>
              <a:rPr lang="en-US" altLang="ko-KR" sz="3100" b="1" dirty="0" err="1">
                <a:solidFill>
                  <a:srgbClr val="002060"/>
                </a:solidFill>
              </a:rPr>
              <a:t>E</a:t>
            </a:r>
            <a:r>
              <a:rPr lang="en-US" altLang="ko-KR" sz="3100" dirty="0"/>
              <a:t> </a:t>
            </a:r>
            <a:r>
              <a:rPr lang="en-US" altLang="ko-KR" sz="3100" b="1" dirty="0">
                <a:solidFill>
                  <a:srgbClr val="002060"/>
                </a:solidFill>
              </a:rPr>
              <a:t>R</a:t>
            </a:r>
            <a:r>
              <a:rPr lang="en-US" altLang="ko-KR" sz="3100" dirty="0"/>
              <a:t>epresentation</a:t>
            </a:r>
            <a:endParaRPr lang="ko-KR" altLang="en-US" dirty="0"/>
          </a:p>
        </p:txBody>
      </p:sp>
      <p:pic>
        <p:nvPicPr>
          <p:cNvPr id="10" name="그림 9">
            <a:extLst>
              <a:ext uri="{FF2B5EF4-FFF2-40B4-BE49-F238E27FC236}">
                <a16:creationId xmlns:a16="http://schemas.microsoft.com/office/drawing/2014/main" id="{C9C8CAF3-B593-BAE4-163D-7C2088B932CD}"/>
              </a:ext>
            </a:extLst>
          </p:cNvPr>
          <p:cNvPicPr>
            <a:picLocks noChangeAspect="1"/>
          </p:cNvPicPr>
          <p:nvPr/>
        </p:nvPicPr>
        <p:blipFill>
          <a:blip r:embed="rId3"/>
          <a:stretch>
            <a:fillRect/>
          </a:stretch>
        </p:blipFill>
        <p:spPr>
          <a:xfrm>
            <a:off x="377452" y="1431343"/>
            <a:ext cx="4247083" cy="2333834"/>
          </a:xfrm>
          <a:prstGeom prst="rect">
            <a:avLst/>
          </a:prstGeom>
        </p:spPr>
      </p:pic>
      <p:sp>
        <p:nvSpPr>
          <p:cNvPr id="16" name="TextBox 15">
            <a:extLst>
              <a:ext uri="{FF2B5EF4-FFF2-40B4-BE49-F238E27FC236}">
                <a16:creationId xmlns:a16="http://schemas.microsoft.com/office/drawing/2014/main" id="{54D6A641-93E8-F2BA-6C8E-A1D2784F6D70}"/>
              </a:ext>
            </a:extLst>
          </p:cNvPr>
          <p:cNvSpPr txBox="1"/>
          <p:nvPr/>
        </p:nvSpPr>
        <p:spPr>
          <a:xfrm>
            <a:off x="9351307" y="1649035"/>
            <a:ext cx="1890432" cy="276999"/>
          </a:xfrm>
          <a:prstGeom prst="rect">
            <a:avLst/>
          </a:prstGeom>
          <a:noFill/>
        </p:spPr>
        <p:txBody>
          <a:bodyPr wrap="square">
            <a:spAutoFit/>
          </a:bodyPr>
          <a:lstStyle/>
          <a:p>
            <a:r>
              <a:rPr lang="en-US" altLang="ko-KR" sz="1200" b="1" dirty="0"/>
              <a:t>=  Training Objectives</a:t>
            </a:r>
            <a:endParaRPr lang="ko-KR" altLang="en-US" sz="1200" dirty="0"/>
          </a:p>
        </p:txBody>
      </p:sp>
      <p:pic>
        <p:nvPicPr>
          <p:cNvPr id="18" name="그림 17">
            <a:extLst>
              <a:ext uri="{FF2B5EF4-FFF2-40B4-BE49-F238E27FC236}">
                <a16:creationId xmlns:a16="http://schemas.microsoft.com/office/drawing/2014/main" id="{3E484964-B404-963B-6DF7-CC78C3434E2F}"/>
              </a:ext>
            </a:extLst>
          </p:cNvPr>
          <p:cNvPicPr>
            <a:picLocks noChangeAspect="1"/>
          </p:cNvPicPr>
          <p:nvPr/>
        </p:nvPicPr>
        <p:blipFill>
          <a:blip r:embed="rId4"/>
          <a:stretch>
            <a:fillRect/>
          </a:stretch>
        </p:blipFill>
        <p:spPr>
          <a:xfrm>
            <a:off x="7890309" y="3822863"/>
            <a:ext cx="3816097" cy="1690430"/>
          </a:xfrm>
          <a:prstGeom prst="rect">
            <a:avLst/>
          </a:prstGeom>
        </p:spPr>
      </p:pic>
      <p:cxnSp>
        <p:nvCxnSpPr>
          <p:cNvPr id="20" name="직선 화살표 연결선 19">
            <a:extLst>
              <a:ext uri="{FF2B5EF4-FFF2-40B4-BE49-F238E27FC236}">
                <a16:creationId xmlns:a16="http://schemas.microsoft.com/office/drawing/2014/main" id="{6943A545-B86A-C9D8-BFFE-73440F254231}"/>
              </a:ext>
            </a:extLst>
          </p:cNvPr>
          <p:cNvCxnSpPr/>
          <p:nvPr/>
        </p:nvCxnSpPr>
        <p:spPr>
          <a:xfrm>
            <a:off x="4624535" y="3567952"/>
            <a:ext cx="1740404"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id="{F307400E-1188-B0F2-7E96-06354F21781F}"/>
              </a:ext>
            </a:extLst>
          </p:cNvPr>
          <p:cNvSpPr txBox="1"/>
          <p:nvPr/>
        </p:nvSpPr>
        <p:spPr>
          <a:xfrm>
            <a:off x="716237" y="2206651"/>
            <a:ext cx="903815" cy="246221"/>
          </a:xfrm>
          <a:prstGeom prst="rect">
            <a:avLst/>
          </a:prstGeom>
          <a:noFill/>
        </p:spPr>
        <p:txBody>
          <a:bodyPr wrap="square">
            <a:spAutoFit/>
          </a:bodyPr>
          <a:lstStyle/>
          <a:p>
            <a:r>
              <a:rPr lang="en-US" altLang="ko-KR" sz="1000" b="1" dirty="0"/>
              <a:t>Entity</a:t>
            </a:r>
            <a:endParaRPr lang="ko-KR" altLang="en-US" sz="1000" b="1" dirty="0"/>
          </a:p>
        </p:txBody>
      </p:sp>
      <p:sp>
        <p:nvSpPr>
          <p:cNvPr id="22" name="TextBox 21">
            <a:extLst>
              <a:ext uri="{FF2B5EF4-FFF2-40B4-BE49-F238E27FC236}">
                <a16:creationId xmlns:a16="http://schemas.microsoft.com/office/drawing/2014/main" id="{2C22196C-50FE-1CB8-A17B-573FAD0C4863}"/>
              </a:ext>
            </a:extLst>
          </p:cNvPr>
          <p:cNvSpPr txBox="1"/>
          <p:nvPr/>
        </p:nvSpPr>
        <p:spPr>
          <a:xfrm>
            <a:off x="343621" y="2862803"/>
            <a:ext cx="1649046" cy="246221"/>
          </a:xfrm>
          <a:prstGeom prst="rect">
            <a:avLst/>
          </a:prstGeom>
          <a:noFill/>
        </p:spPr>
        <p:txBody>
          <a:bodyPr wrap="square">
            <a:spAutoFit/>
          </a:bodyPr>
          <a:lstStyle/>
          <a:p>
            <a:r>
              <a:rPr lang="en-US" altLang="ko-KR" sz="1000" b="1" dirty="0"/>
              <a:t>Entity description</a:t>
            </a:r>
            <a:endParaRPr lang="ko-KR" altLang="en-US" sz="1000" b="1" dirty="0"/>
          </a:p>
        </p:txBody>
      </p:sp>
      <p:sp>
        <p:nvSpPr>
          <p:cNvPr id="23" name="TextBox 22">
            <a:extLst>
              <a:ext uri="{FF2B5EF4-FFF2-40B4-BE49-F238E27FC236}">
                <a16:creationId xmlns:a16="http://schemas.microsoft.com/office/drawing/2014/main" id="{CF0FED0C-B4D3-F819-86EC-C9B7E9579BC1}"/>
              </a:ext>
            </a:extLst>
          </p:cNvPr>
          <p:cNvSpPr txBox="1"/>
          <p:nvPr/>
        </p:nvSpPr>
        <p:spPr>
          <a:xfrm>
            <a:off x="1620052" y="2083539"/>
            <a:ext cx="903815" cy="246221"/>
          </a:xfrm>
          <a:prstGeom prst="rect">
            <a:avLst/>
          </a:prstGeom>
          <a:noFill/>
        </p:spPr>
        <p:txBody>
          <a:bodyPr wrap="square">
            <a:spAutoFit/>
          </a:bodyPr>
          <a:lstStyle/>
          <a:p>
            <a:r>
              <a:rPr lang="en-US" altLang="ko-KR" sz="1000" b="1" dirty="0"/>
              <a:t>Relation</a:t>
            </a:r>
            <a:endParaRPr lang="ko-KR" altLang="en-US" sz="1000" b="1" dirty="0"/>
          </a:p>
        </p:txBody>
      </p:sp>
      <p:sp>
        <p:nvSpPr>
          <p:cNvPr id="25" name="TextBox 24">
            <a:extLst>
              <a:ext uri="{FF2B5EF4-FFF2-40B4-BE49-F238E27FC236}">
                <a16:creationId xmlns:a16="http://schemas.microsoft.com/office/drawing/2014/main" id="{7951FE6A-DAF6-C6C8-568C-B8BC981167EE}"/>
              </a:ext>
            </a:extLst>
          </p:cNvPr>
          <p:cNvSpPr txBox="1"/>
          <p:nvPr/>
        </p:nvSpPr>
        <p:spPr>
          <a:xfrm>
            <a:off x="1640622" y="2924358"/>
            <a:ext cx="903815" cy="246221"/>
          </a:xfrm>
          <a:prstGeom prst="rect">
            <a:avLst/>
          </a:prstGeom>
          <a:noFill/>
        </p:spPr>
        <p:txBody>
          <a:bodyPr wrap="square">
            <a:spAutoFit/>
          </a:bodyPr>
          <a:lstStyle/>
          <a:p>
            <a:r>
              <a:rPr lang="en-US" altLang="ko-KR" sz="1000" b="1" dirty="0"/>
              <a:t>Relation</a:t>
            </a:r>
            <a:endParaRPr lang="ko-KR" altLang="en-US" sz="1000" b="1" dirty="0"/>
          </a:p>
        </p:txBody>
      </p:sp>
      <p:pic>
        <p:nvPicPr>
          <p:cNvPr id="28" name="그림 27">
            <a:extLst>
              <a:ext uri="{FF2B5EF4-FFF2-40B4-BE49-F238E27FC236}">
                <a16:creationId xmlns:a16="http://schemas.microsoft.com/office/drawing/2014/main" id="{71714AFB-C066-DC4A-8138-F18E91499398}"/>
              </a:ext>
            </a:extLst>
          </p:cNvPr>
          <p:cNvPicPr>
            <a:picLocks noChangeAspect="1"/>
          </p:cNvPicPr>
          <p:nvPr/>
        </p:nvPicPr>
        <p:blipFill rotWithShape="1">
          <a:blip r:embed="rId5"/>
          <a:srcRect b="35761"/>
          <a:stretch/>
        </p:blipFill>
        <p:spPr>
          <a:xfrm>
            <a:off x="4760536" y="1441081"/>
            <a:ext cx="1487861" cy="484953"/>
          </a:xfrm>
          <a:prstGeom prst="rect">
            <a:avLst/>
          </a:prstGeom>
        </p:spPr>
      </p:pic>
      <p:pic>
        <p:nvPicPr>
          <p:cNvPr id="30" name="그림 29">
            <a:extLst>
              <a:ext uri="{FF2B5EF4-FFF2-40B4-BE49-F238E27FC236}">
                <a16:creationId xmlns:a16="http://schemas.microsoft.com/office/drawing/2014/main" id="{34E92F9C-9600-CB6C-C9E5-BAAEC226BC0A}"/>
              </a:ext>
            </a:extLst>
          </p:cNvPr>
          <p:cNvPicPr>
            <a:picLocks noChangeAspect="1"/>
          </p:cNvPicPr>
          <p:nvPr/>
        </p:nvPicPr>
        <p:blipFill>
          <a:blip r:embed="rId6"/>
          <a:stretch>
            <a:fillRect/>
          </a:stretch>
        </p:blipFill>
        <p:spPr>
          <a:xfrm>
            <a:off x="6146257" y="1441081"/>
            <a:ext cx="1307901" cy="242476"/>
          </a:xfrm>
          <a:prstGeom prst="rect">
            <a:avLst/>
          </a:prstGeom>
        </p:spPr>
      </p:pic>
      <p:sp>
        <p:nvSpPr>
          <p:cNvPr id="34" name="TextBox 33">
            <a:extLst>
              <a:ext uri="{FF2B5EF4-FFF2-40B4-BE49-F238E27FC236}">
                <a16:creationId xmlns:a16="http://schemas.microsoft.com/office/drawing/2014/main" id="{3CB742C8-02CB-719E-9AB5-4025450D6996}"/>
              </a:ext>
            </a:extLst>
          </p:cNvPr>
          <p:cNvSpPr txBox="1"/>
          <p:nvPr/>
        </p:nvSpPr>
        <p:spPr>
          <a:xfrm>
            <a:off x="10737290" y="2048914"/>
            <a:ext cx="1607108" cy="561692"/>
          </a:xfrm>
          <a:prstGeom prst="rect">
            <a:avLst/>
          </a:prstGeom>
          <a:noFill/>
        </p:spPr>
        <p:txBody>
          <a:bodyPr wrap="square">
            <a:spAutoFit/>
          </a:bodyPr>
          <a:lstStyle/>
          <a:p>
            <a:r>
              <a:rPr lang="en-US" altLang="ko-KR" sz="1000" dirty="0"/>
              <a:t>Not modifying the Transformer encoder structure(</a:t>
            </a:r>
            <a:r>
              <a:rPr lang="en-US" altLang="ko-KR" sz="1050" dirty="0" err="1"/>
              <a:t>RoBERTa</a:t>
            </a:r>
            <a:r>
              <a:rPr lang="en-US" altLang="ko-KR" sz="1050" dirty="0"/>
              <a:t>)</a:t>
            </a:r>
            <a:endParaRPr lang="ko-KR" altLang="en-US" sz="1000" dirty="0"/>
          </a:p>
        </p:txBody>
      </p:sp>
      <p:sp>
        <p:nvSpPr>
          <p:cNvPr id="35" name="타원 34">
            <a:extLst>
              <a:ext uri="{FF2B5EF4-FFF2-40B4-BE49-F238E27FC236}">
                <a16:creationId xmlns:a16="http://schemas.microsoft.com/office/drawing/2014/main" id="{DABE3C93-3543-AD83-DF3C-D480D0C8E630}"/>
              </a:ext>
            </a:extLst>
          </p:cNvPr>
          <p:cNvSpPr/>
          <p:nvPr/>
        </p:nvSpPr>
        <p:spPr>
          <a:xfrm>
            <a:off x="7906867" y="3989293"/>
            <a:ext cx="317639" cy="18881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2F32C846-4B9D-8676-0AC1-883B59643DE4}"/>
              </a:ext>
            </a:extLst>
          </p:cNvPr>
          <p:cNvCxnSpPr>
            <a:cxnSpLocks/>
          </p:cNvCxnSpPr>
          <p:nvPr/>
        </p:nvCxnSpPr>
        <p:spPr>
          <a:xfrm>
            <a:off x="7602068" y="1890174"/>
            <a:ext cx="457200" cy="2081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그림 38">
            <a:extLst>
              <a:ext uri="{FF2B5EF4-FFF2-40B4-BE49-F238E27FC236}">
                <a16:creationId xmlns:a16="http://schemas.microsoft.com/office/drawing/2014/main" id="{71C08013-60D2-82AB-BE94-E9C38841B275}"/>
              </a:ext>
            </a:extLst>
          </p:cNvPr>
          <p:cNvPicPr>
            <a:picLocks noChangeAspect="1"/>
          </p:cNvPicPr>
          <p:nvPr/>
        </p:nvPicPr>
        <p:blipFill>
          <a:blip r:embed="rId7"/>
          <a:stretch>
            <a:fillRect/>
          </a:stretch>
        </p:blipFill>
        <p:spPr>
          <a:xfrm>
            <a:off x="584484" y="4236183"/>
            <a:ext cx="3945242" cy="770964"/>
          </a:xfrm>
          <a:prstGeom prst="rect">
            <a:avLst/>
          </a:prstGeom>
        </p:spPr>
      </p:pic>
      <p:sp>
        <p:nvSpPr>
          <p:cNvPr id="42" name="TextBox 41">
            <a:extLst>
              <a:ext uri="{FF2B5EF4-FFF2-40B4-BE49-F238E27FC236}">
                <a16:creationId xmlns:a16="http://schemas.microsoft.com/office/drawing/2014/main" id="{F2EFAC8B-1B47-842F-7CD0-499A9D813D20}"/>
              </a:ext>
            </a:extLst>
          </p:cNvPr>
          <p:cNvSpPr txBox="1"/>
          <p:nvPr/>
        </p:nvSpPr>
        <p:spPr>
          <a:xfrm>
            <a:off x="602642" y="4254994"/>
            <a:ext cx="807138" cy="261610"/>
          </a:xfrm>
          <a:prstGeom prst="rect">
            <a:avLst/>
          </a:prstGeom>
          <a:noFill/>
        </p:spPr>
        <p:txBody>
          <a:bodyPr wrap="square">
            <a:spAutoFit/>
          </a:bodyPr>
          <a:lstStyle/>
          <a:p>
            <a:r>
              <a:rPr lang="en-US" altLang="ko-KR" sz="1100" b="1" dirty="0"/>
              <a:t>TACRED</a:t>
            </a:r>
            <a:endParaRPr lang="ko-KR" altLang="en-US" sz="1100" dirty="0"/>
          </a:p>
        </p:txBody>
      </p:sp>
      <p:pic>
        <p:nvPicPr>
          <p:cNvPr id="43" name="그림 42">
            <a:extLst>
              <a:ext uri="{FF2B5EF4-FFF2-40B4-BE49-F238E27FC236}">
                <a16:creationId xmlns:a16="http://schemas.microsoft.com/office/drawing/2014/main" id="{C692AD4C-2CE6-64E6-9D0F-20A0B42085B8}"/>
              </a:ext>
            </a:extLst>
          </p:cNvPr>
          <p:cNvPicPr>
            <a:picLocks noChangeAspect="1"/>
          </p:cNvPicPr>
          <p:nvPr/>
        </p:nvPicPr>
        <p:blipFill>
          <a:blip r:embed="rId8"/>
          <a:stretch>
            <a:fillRect/>
          </a:stretch>
        </p:blipFill>
        <p:spPr>
          <a:xfrm>
            <a:off x="4710146" y="4036471"/>
            <a:ext cx="2577851" cy="2660163"/>
          </a:xfrm>
          <a:prstGeom prst="rect">
            <a:avLst/>
          </a:prstGeom>
        </p:spPr>
      </p:pic>
      <p:sp>
        <p:nvSpPr>
          <p:cNvPr id="45" name="TextBox 44">
            <a:extLst>
              <a:ext uri="{FF2B5EF4-FFF2-40B4-BE49-F238E27FC236}">
                <a16:creationId xmlns:a16="http://schemas.microsoft.com/office/drawing/2014/main" id="{287A6E57-8EF2-81F6-EFA0-F0E0BD08200C}"/>
              </a:ext>
            </a:extLst>
          </p:cNvPr>
          <p:cNvSpPr txBox="1"/>
          <p:nvPr/>
        </p:nvSpPr>
        <p:spPr>
          <a:xfrm>
            <a:off x="4259728" y="3824065"/>
            <a:ext cx="3561424" cy="261610"/>
          </a:xfrm>
          <a:prstGeom prst="rect">
            <a:avLst/>
          </a:prstGeom>
          <a:noFill/>
        </p:spPr>
        <p:txBody>
          <a:bodyPr wrap="square">
            <a:spAutoFit/>
          </a:bodyPr>
          <a:lstStyle/>
          <a:p>
            <a:r>
              <a:rPr lang="en-US" altLang="ko-KR" sz="1100" b="1" dirty="0" err="1"/>
              <a:t>FewRel</a:t>
            </a:r>
            <a:r>
              <a:rPr lang="en-US" altLang="ko-KR" sz="1100" dirty="0"/>
              <a:t> (Few-Shot Relation Classification Dataset)</a:t>
            </a:r>
            <a:endParaRPr lang="ko-KR" altLang="en-US" sz="1100" dirty="0"/>
          </a:p>
        </p:txBody>
      </p:sp>
      <p:pic>
        <p:nvPicPr>
          <p:cNvPr id="46" name="그림 45">
            <a:extLst>
              <a:ext uri="{FF2B5EF4-FFF2-40B4-BE49-F238E27FC236}">
                <a16:creationId xmlns:a16="http://schemas.microsoft.com/office/drawing/2014/main" id="{10D2F84A-96FA-D92E-AA27-75752A1B7059}"/>
              </a:ext>
            </a:extLst>
          </p:cNvPr>
          <p:cNvPicPr>
            <a:picLocks noChangeAspect="1"/>
          </p:cNvPicPr>
          <p:nvPr/>
        </p:nvPicPr>
        <p:blipFill>
          <a:blip r:embed="rId9"/>
          <a:stretch>
            <a:fillRect/>
          </a:stretch>
        </p:blipFill>
        <p:spPr>
          <a:xfrm>
            <a:off x="446609" y="4968320"/>
            <a:ext cx="3092115" cy="1701224"/>
          </a:xfrm>
          <a:prstGeom prst="rect">
            <a:avLst/>
          </a:prstGeom>
        </p:spPr>
      </p:pic>
      <p:sp>
        <p:nvSpPr>
          <p:cNvPr id="48" name="TextBox 47">
            <a:extLst>
              <a:ext uri="{FF2B5EF4-FFF2-40B4-BE49-F238E27FC236}">
                <a16:creationId xmlns:a16="http://schemas.microsoft.com/office/drawing/2014/main" id="{0FC5EF4A-09FE-05F5-32E1-5C999BAF2A24}"/>
              </a:ext>
            </a:extLst>
          </p:cNvPr>
          <p:cNvSpPr txBox="1"/>
          <p:nvPr/>
        </p:nvSpPr>
        <p:spPr>
          <a:xfrm>
            <a:off x="3467877" y="6356526"/>
            <a:ext cx="1102659" cy="261610"/>
          </a:xfrm>
          <a:prstGeom prst="rect">
            <a:avLst/>
          </a:prstGeom>
          <a:noFill/>
        </p:spPr>
        <p:txBody>
          <a:bodyPr wrap="square">
            <a:spAutoFit/>
          </a:bodyPr>
          <a:lstStyle/>
          <a:p>
            <a:r>
              <a:rPr lang="en-US" altLang="ko-KR" sz="1100" b="1" dirty="0"/>
              <a:t>Open Entity</a:t>
            </a:r>
            <a:endParaRPr lang="ko-KR" altLang="en-US" sz="1100" dirty="0"/>
          </a:p>
        </p:txBody>
      </p:sp>
      <p:sp>
        <p:nvSpPr>
          <p:cNvPr id="49" name="TextBox 48">
            <a:extLst>
              <a:ext uri="{FF2B5EF4-FFF2-40B4-BE49-F238E27FC236}">
                <a16:creationId xmlns:a16="http://schemas.microsoft.com/office/drawing/2014/main" id="{80B6FA16-7BA3-0D3B-8770-0265B5E840AF}"/>
              </a:ext>
            </a:extLst>
          </p:cNvPr>
          <p:cNvSpPr txBox="1"/>
          <p:nvPr/>
        </p:nvSpPr>
        <p:spPr>
          <a:xfrm>
            <a:off x="421107" y="3785286"/>
            <a:ext cx="3755884" cy="461665"/>
          </a:xfrm>
          <a:prstGeom prst="rect">
            <a:avLst/>
          </a:prstGeom>
          <a:noFill/>
        </p:spPr>
        <p:txBody>
          <a:bodyPr wrap="square">
            <a:spAutoFit/>
          </a:bodyPr>
          <a:lstStyle/>
          <a:p>
            <a:r>
              <a:rPr lang="en-US" altLang="ko-KR" sz="1200" b="1" dirty="0"/>
              <a:t>Downstream Tasks </a:t>
            </a:r>
          </a:p>
          <a:p>
            <a:r>
              <a:rPr lang="en-US" altLang="ko-KR" sz="1200" dirty="0"/>
              <a:t>related to Relational Knowledge</a:t>
            </a:r>
            <a:endParaRPr lang="ko-KR" altLang="en-US" sz="1200" dirty="0"/>
          </a:p>
        </p:txBody>
      </p:sp>
    </p:spTree>
    <p:extLst>
      <p:ext uri="{BB962C8B-B14F-4D97-AF65-F5344CB8AC3E}">
        <p14:creationId xmlns:p14="http://schemas.microsoft.com/office/powerpoint/2010/main" val="3281285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직사각형 61">
            <a:extLst>
              <a:ext uri="{FF2B5EF4-FFF2-40B4-BE49-F238E27FC236}">
                <a16:creationId xmlns:a16="http://schemas.microsoft.com/office/drawing/2014/main" id="{DBA83B06-C608-D207-A297-3AE8E3279A8A}"/>
              </a:ext>
            </a:extLst>
          </p:cNvPr>
          <p:cNvSpPr/>
          <p:nvPr/>
        </p:nvSpPr>
        <p:spPr>
          <a:xfrm>
            <a:off x="408990" y="1378394"/>
            <a:ext cx="11459549" cy="5395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69</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0" y="0"/>
            <a:ext cx="12192000" cy="1355724"/>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Knowledge-Enhanced Pre-Training: </a:t>
            </a:r>
            <a:r>
              <a:rPr lang="en-US" altLang="ko-KR" sz="49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KGLM</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2800" noProof="0" dirty="0">
                <a:solidFill>
                  <a:srgbClr val="002060"/>
                </a:solidFill>
                <a:latin typeface="맑은 고딕" panose="020B0503020000020004" pitchFamily="50" charset="-127"/>
                <a:ea typeface="맑은 고딕" panose="020B0503020000020004" pitchFamily="50" charset="-127"/>
                <a:cs typeface="Biome Light" panose="020B0303030204020804" pitchFamily="34" charset="0"/>
              </a:rPr>
              <a:t>K</a:t>
            </a:r>
            <a:r>
              <a:rPr lang="en-US" altLang="ko-KR" sz="2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nowledge </a:t>
            </a:r>
            <a:r>
              <a:rPr lang="en-US" altLang="ko-KR" sz="2800" noProof="0" dirty="0">
                <a:solidFill>
                  <a:srgbClr val="002060"/>
                </a:solidFill>
                <a:latin typeface="맑은 고딕" panose="020B0503020000020004" pitchFamily="50" charset="-127"/>
                <a:ea typeface="맑은 고딕" panose="020B0503020000020004" pitchFamily="50" charset="-127"/>
                <a:cs typeface="Biome Light" panose="020B0303030204020804" pitchFamily="34" charset="0"/>
              </a:rPr>
              <a:t>G</a:t>
            </a:r>
            <a:r>
              <a:rPr lang="en-US" altLang="ko-KR" sz="2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raph </a:t>
            </a:r>
            <a:r>
              <a:rPr lang="en-US" altLang="ko-KR" sz="2800" noProof="0" dirty="0">
                <a:solidFill>
                  <a:srgbClr val="002060"/>
                </a:solidFill>
                <a:latin typeface="맑은 고딕" panose="020B0503020000020004" pitchFamily="50" charset="-127"/>
                <a:ea typeface="맑은 고딕" panose="020B0503020000020004" pitchFamily="50" charset="-127"/>
                <a:cs typeface="Biome Light" panose="020B0303030204020804" pitchFamily="34" charset="0"/>
              </a:rPr>
              <a:t>L</a:t>
            </a:r>
            <a:r>
              <a:rPr lang="en-US" altLang="ko-KR" sz="2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anguage </a:t>
            </a:r>
            <a:r>
              <a:rPr lang="en-US" altLang="ko-KR" sz="2800" noProof="0" dirty="0">
                <a:solidFill>
                  <a:srgbClr val="002060"/>
                </a:solidFill>
                <a:latin typeface="맑은 고딕" panose="020B0503020000020004" pitchFamily="50" charset="-127"/>
                <a:ea typeface="맑은 고딕" panose="020B0503020000020004" pitchFamily="50" charset="-127"/>
                <a:cs typeface="Biome Light" panose="020B0303030204020804" pitchFamily="34" charset="0"/>
              </a:rPr>
              <a:t>M</a:t>
            </a:r>
            <a:r>
              <a:rPr lang="en-US" altLang="ko-KR" sz="2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odel</a:t>
            </a:r>
            <a:endParaRPr lang="ko-KR" altLang="en-US" dirty="0"/>
          </a:p>
        </p:txBody>
      </p:sp>
      <p:sp>
        <p:nvSpPr>
          <p:cNvPr id="8" name="TextBox 7">
            <a:extLst>
              <a:ext uri="{FF2B5EF4-FFF2-40B4-BE49-F238E27FC236}">
                <a16:creationId xmlns:a16="http://schemas.microsoft.com/office/drawing/2014/main" id="{CD2069A7-1D00-D969-B780-6360A0B9421B}"/>
              </a:ext>
            </a:extLst>
          </p:cNvPr>
          <p:cNvSpPr txBox="1"/>
          <p:nvPr/>
        </p:nvSpPr>
        <p:spPr>
          <a:xfrm>
            <a:off x="1207217" y="1115625"/>
            <a:ext cx="9777566" cy="307777"/>
          </a:xfrm>
          <a:prstGeom prst="rect">
            <a:avLst/>
          </a:prstGeom>
          <a:noFill/>
        </p:spPr>
        <p:txBody>
          <a:bodyPr wrap="square">
            <a:spAutoFit/>
          </a:bodyPr>
          <a:lstStyle/>
          <a:p>
            <a:r>
              <a:rPr lang="en-US" altLang="ko-KR" sz="1400" b="0" i="0" u="none" strike="noStrike" baseline="0" dirty="0">
                <a:solidFill>
                  <a:srgbClr val="000000"/>
                </a:solidFill>
                <a:latin typeface="Calibri" panose="020F0502020204030204" pitchFamily="34" charset="0"/>
              </a:rPr>
              <a:t>Language model with mechanisms for </a:t>
            </a:r>
            <a:r>
              <a:rPr lang="en-US" altLang="ko-KR" sz="1400" b="1" i="0" u="none" strike="noStrike" baseline="0" dirty="0">
                <a:solidFill>
                  <a:srgbClr val="000000"/>
                </a:solidFill>
                <a:latin typeface="Calibri" panose="020F0502020204030204" pitchFamily="34" charset="0"/>
              </a:rPr>
              <a:t>selecting and copying information from an external knowledge graph </a:t>
            </a:r>
            <a:r>
              <a:rPr lang="en-US" altLang="ko-KR" sz="1400" b="0" i="0" u="none" strike="noStrike" baseline="0" dirty="0">
                <a:solidFill>
                  <a:srgbClr val="000000"/>
                </a:solidFill>
                <a:latin typeface="Calibri" panose="020F0502020204030204" pitchFamily="34" charset="0"/>
              </a:rPr>
              <a:t>(KG), using LSTM</a:t>
            </a:r>
            <a:endParaRPr lang="ko-KR" altLang="en-US" sz="1400" dirty="0"/>
          </a:p>
        </p:txBody>
      </p:sp>
      <p:pic>
        <p:nvPicPr>
          <p:cNvPr id="12" name="그림 11">
            <a:extLst>
              <a:ext uri="{FF2B5EF4-FFF2-40B4-BE49-F238E27FC236}">
                <a16:creationId xmlns:a16="http://schemas.microsoft.com/office/drawing/2014/main" id="{0345889F-79C9-8D7A-9ADE-0DBC4D75ABAA}"/>
              </a:ext>
            </a:extLst>
          </p:cNvPr>
          <p:cNvPicPr>
            <a:picLocks noChangeAspect="1"/>
          </p:cNvPicPr>
          <p:nvPr/>
        </p:nvPicPr>
        <p:blipFill>
          <a:blip r:embed="rId3"/>
          <a:stretch>
            <a:fillRect/>
          </a:stretch>
        </p:blipFill>
        <p:spPr>
          <a:xfrm>
            <a:off x="446315" y="1407747"/>
            <a:ext cx="2876550" cy="247650"/>
          </a:xfrm>
          <a:prstGeom prst="rect">
            <a:avLst/>
          </a:prstGeom>
        </p:spPr>
      </p:pic>
      <p:sp>
        <p:nvSpPr>
          <p:cNvPr id="20" name="TextBox 19">
            <a:extLst>
              <a:ext uri="{FF2B5EF4-FFF2-40B4-BE49-F238E27FC236}">
                <a16:creationId xmlns:a16="http://schemas.microsoft.com/office/drawing/2014/main" id="{CF3FCEED-AC5E-441D-A972-A3BF380BDE67}"/>
              </a:ext>
            </a:extLst>
          </p:cNvPr>
          <p:cNvSpPr txBox="1"/>
          <p:nvPr/>
        </p:nvSpPr>
        <p:spPr>
          <a:xfrm>
            <a:off x="3285541" y="1378394"/>
            <a:ext cx="7463324" cy="307777"/>
          </a:xfrm>
          <a:prstGeom prst="rect">
            <a:avLst/>
          </a:prstGeom>
          <a:noFill/>
        </p:spPr>
        <p:txBody>
          <a:bodyPr wrap="square">
            <a:spAutoFit/>
          </a:bodyPr>
          <a:lstStyle/>
          <a:p>
            <a:r>
              <a:rPr lang="en-US" altLang="ko-KR" sz="1400" b="1" i="0" u="none" strike="noStrike" baseline="0" dirty="0">
                <a:solidFill>
                  <a:srgbClr val="000000"/>
                </a:solidFill>
                <a:latin typeface="Calibri" panose="020F0502020204030204" pitchFamily="34" charset="0"/>
              </a:rPr>
              <a:t>Marginalizing out the local knowledge graph </a:t>
            </a:r>
            <a:r>
              <a:rPr lang="en-US" altLang="ko-KR" sz="1400" b="0" i="0" u="none" strike="noStrike" baseline="0" dirty="0">
                <a:solidFill>
                  <a:srgbClr val="000000"/>
                </a:solidFill>
                <a:latin typeface="Calibri" panose="020F0502020204030204" pitchFamily="34" charset="0"/>
              </a:rPr>
              <a:t>to compute the probability of the tokens(</a:t>
            </a:r>
            <a:r>
              <a:rPr lang="en-US" altLang="ko-KR" sz="1400" dirty="0">
                <a:solidFill>
                  <a:srgbClr val="000000"/>
                </a:solidFill>
                <a:latin typeface="Calibri" panose="020F0502020204030204" pitchFamily="34" charset="0"/>
              </a:rPr>
              <a:t>inference)</a:t>
            </a:r>
            <a:r>
              <a:rPr lang="en-US" altLang="ko-KR" sz="1400" b="0" i="0" u="none" strike="noStrike" baseline="0" dirty="0">
                <a:solidFill>
                  <a:srgbClr val="000000"/>
                </a:solidFill>
                <a:latin typeface="Calibri" panose="020F0502020204030204" pitchFamily="34" charset="0"/>
              </a:rPr>
              <a:t>,</a:t>
            </a:r>
          </a:p>
        </p:txBody>
      </p:sp>
      <p:pic>
        <p:nvPicPr>
          <p:cNvPr id="22" name="그림 21">
            <a:extLst>
              <a:ext uri="{FF2B5EF4-FFF2-40B4-BE49-F238E27FC236}">
                <a16:creationId xmlns:a16="http://schemas.microsoft.com/office/drawing/2014/main" id="{2801F6EA-5A65-D408-22D9-45EC09E4123C}"/>
              </a:ext>
            </a:extLst>
          </p:cNvPr>
          <p:cNvPicPr>
            <a:picLocks noChangeAspect="1"/>
          </p:cNvPicPr>
          <p:nvPr/>
        </p:nvPicPr>
        <p:blipFill>
          <a:blip r:embed="rId4"/>
          <a:stretch>
            <a:fillRect/>
          </a:stretch>
        </p:blipFill>
        <p:spPr>
          <a:xfrm>
            <a:off x="9641429" y="1614508"/>
            <a:ext cx="1697078" cy="265169"/>
          </a:xfrm>
          <a:prstGeom prst="rect">
            <a:avLst/>
          </a:prstGeom>
        </p:spPr>
      </p:pic>
      <p:grpSp>
        <p:nvGrpSpPr>
          <p:cNvPr id="43" name="그룹 42">
            <a:extLst>
              <a:ext uri="{FF2B5EF4-FFF2-40B4-BE49-F238E27FC236}">
                <a16:creationId xmlns:a16="http://schemas.microsoft.com/office/drawing/2014/main" id="{D9119B76-6B55-53B5-188B-55801FCBD974}"/>
              </a:ext>
            </a:extLst>
          </p:cNvPr>
          <p:cNvGrpSpPr/>
          <p:nvPr/>
        </p:nvGrpSpPr>
        <p:grpSpPr>
          <a:xfrm>
            <a:off x="1443036" y="2577716"/>
            <a:ext cx="9078686" cy="4108051"/>
            <a:chOff x="236764" y="2566158"/>
            <a:chExt cx="9078686" cy="4108051"/>
          </a:xfrm>
        </p:grpSpPr>
        <p:pic>
          <p:nvPicPr>
            <p:cNvPr id="14" name="그림 13">
              <a:extLst>
                <a:ext uri="{FF2B5EF4-FFF2-40B4-BE49-F238E27FC236}">
                  <a16:creationId xmlns:a16="http://schemas.microsoft.com/office/drawing/2014/main" id="{0C4B7513-F8C1-CD75-B045-C665F1720B0F}"/>
                </a:ext>
              </a:extLst>
            </p:cNvPr>
            <p:cNvPicPr>
              <a:picLocks noChangeAspect="1"/>
            </p:cNvPicPr>
            <p:nvPr/>
          </p:nvPicPr>
          <p:blipFill>
            <a:blip r:embed="rId5"/>
            <a:stretch>
              <a:fillRect/>
            </a:stretch>
          </p:blipFill>
          <p:spPr>
            <a:xfrm>
              <a:off x="236764" y="2566158"/>
              <a:ext cx="9078686" cy="4108051"/>
            </a:xfrm>
            <a:prstGeom prst="rect">
              <a:avLst/>
            </a:prstGeom>
          </p:spPr>
        </p:pic>
        <p:sp>
          <p:nvSpPr>
            <p:cNvPr id="28" name="TextBox 27">
              <a:extLst>
                <a:ext uri="{FF2B5EF4-FFF2-40B4-BE49-F238E27FC236}">
                  <a16:creationId xmlns:a16="http://schemas.microsoft.com/office/drawing/2014/main" id="{5E86E94B-D00C-8DB5-4EFE-DBAE6437E6CD}"/>
                </a:ext>
              </a:extLst>
            </p:cNvPr>
            <p:cNvSpPr txBox="1"/>
            <p:nvPr/>
          </p:nvSpPr>
          <p:spPr>
            <a:xfrm>
              <a:off x="236764" y="3045706"/>
              <a:ext cx="2525099" cy="307777"/>
            </a:xfrm>
            <a:prstGeom prst="rect">
              <a:avLst/>
            </a:prstGeom>
            <a:noFill/>
          </p:spPr>
          <p:txBody>
            <a:bodyPr wrap="square">
              <a:spAutoFit/>
            </a:bodyPr>
            <a:lstStyle/>
            <a:p>
              <a:r>
                <a:rPr lang="en-US" altLang="ko-KR" sz="1400" b="0" i="0" u="none" strike="noStrike" baseline="0" dirty="0">
                  <a:solidFill>
                    <a:srgbClr val="000000"/>
                  </a:solidFill>
                  <a:latin typeface="Calibri" panose="020F0502020204030204" pitchFamily="34" charset="0"/>
                </a:rPr>
                <a:t>1) Related entity (in the local KG) </a:t>
              </a:r>
            </a:p>
          </p:txBody>
        </p:sp>
        <p:sp>
          <p:nvSpPr>
            <p:cNvPr id="30" name="TextBox 29">
              <a:extLst>
                <a:ext uri="{FF2B5EF4-FFF2-40B4-BE49-F238E27FC236}">
                  <a16:creationId xmlns:a16="http://schemas.microsoft.com/office/drawing/2014/main" id="{4ACB29A8-6C6C-E6E8-5850-1C9A9032272B}"/>
                </a:ext>
              </a:extLst>
            </p:cNvPr>
            <p:cNvSpPr txBox="1"/>
            <p:nvPr/>
          </p:nvSpPr>
          <p:spPr>
            <a:xfrm>
              <a:off x="236764" y="4801548"/>
              <a:ext cx="2639786" cy="307777"/>
            </a:xfrm>
            <a:prstGeom prst="rect">
              <a:avLst/>
            </a:prstGeom>
            <a:noFill/>
          </p:spPr>
          <p:txBody>
            <a:bodyPr wrap="square">
              <a:spAutoFit/>
            </a:bodyPr>
            <a:lstStyle/>
            <a:p>
              <a:r>
                <a:rPr lang="en-US" altLang="ko-KR" sz="1400" b="0" i="0" u="none" strike="noStrike" baseline="0" dirty="0">
                  <a:solidFill>
                    <a:srgbClr val="000000"/>
                  </a:solidFill>
                  <a:latin typeface="Calibri" panose="020F0502020204030204" pitchFamily="34" charset="0"/>
                </a:rPr>
                <a:t>2) New entity (not in the </a:t>
              </a:r>
              <a:r>
                <a:rPr lang="en-US" altLang="ko-KR" sz="1400" b="1" i="0" u="none" strike="noStrike" baseline="0" dirty="0">
                  <a:solidFill>
                    <a:srgbClr val="000000"/>
                  </a:solidFill>
                  <a:latin typeface="Calibri" panose="020F0502020204030204" pitchFamily="34" charset="0"/>
                </a:rPr>
                <a:t>local</a:t>
              </a:r>
              <a:r>
                <a:rPr lang="en-US" altLang="ko-KR" sz="1400" b="0" i="0" u="none" strike="noStrike" baseline="0" dirty="0">
                  <a:solidFill>
                    <a:srgbClr val="000000"/>
                  </a:solidFill>
                  <a:latin typeface="Calibri" panose="020F0502020204030204" pitchFamily="34" charset="0"/>
                </a:rPr>
                <a:t> KG) </a:t>
              </a:r>
            </a:p>
          </p:txBody>
        </p:sp>
        <p:sp>
          <p:nvSpPr>
            <p:cNvPr id="32" name="TextBox 31">
              <a:extLst>
                <a:ext uri="{FF2B5EF4-FFF2-40B4-BE49-F238E27FC236}">
                  <a16:creationId xmlns:a16="http://schemas.microsoft.com/office/drawing/2014/main" id="{10B0BD71-99C0-3516-18ED-E27080115953}"/>
                </a:ext>
              </a:extLst>
            </p:cNvPr>
            <p:cNvSpPr txBox="1"/>
            <p:nvPr/>
          </p:nvSpPr>
          <p:spPr>
            <a:xfrm>
              <a:off x="236764" y="6018710"/>
              <a:ext cx="1452077" cy="307777"/>
            </a:xfrm>
            <a:prstGeom prst="rect">
              <a:avLst/>
            </a:prstGeom>
            <a:noFill/>
          </p:spPr>
          <p:txBody>
            <a:bodyPr wrap="square">
              <a:spAutoFit/>
            </a:bodyPr>
            <a:lstStyle/>
            <a:p>
              <a:r>
                <a:rPr lang="en-US" altLang="ko-KR" sz="1400" b="0" i="0" u="none" strike="noStrike" baseline="0" dirty="0">
                  <a:solidFill>
                    <a:srgbClr val="000000"/>
                  </a:solidFill>
                  <a:latin typeface="Calibri" panose="020F0502020204030204" pitchFamily="34" charset="0"/>
                </a:rPr>
                <a:t>3) Not an entity</a:t>
              </a:r>
            </a:p>
          </p:txBody>
        </p:sp>
      </p:grpSp>
      <p:sp>
        <p:nvSpPr>
          <p:cNvPr id="35" name="TextBox 34">
            <a:extLst>
              <a:ext uri="{FF2B5EF4-FFF2-40B4-BE49-F238E27FC236}">
                <a16:creationId xmlns:a16="http://schemas.microsoft.com/office/drawing/2014/main" id="{EB9F703C-DE55-FEFF-EEB8-8E794C56D28C}"/>
              </a:ext>
            </a:extLst>
          </p:cNvPr>
          <p:cNvSpPr txBox="1"/>
          <p:nvPr/>
        </p:nvSpPr>
        <p:spPr>
          <a:xfrm>
            <a:off x="1722370" y="2709542"/>
            <a:ext cx="2360452" cy="307777"/>
          </a:xfrm>
          <a:prstGeom prst="rect">
            <a:avLst/>
          </a:prstGeom>
          <a:noFill/>
        </p:spPr>
        <p:txBody>
          <a:bodyPr wrap="square">
            <a:spAutoFit/>
          </a:bodyPr>
          <a:lstStyle/>
          <a:p>
            <a:r>
              <a:rPr lang="en-US" altLang="ko-KR" sz="1400" b="0" i="0" u="none" strike="noStrike" baseline="0" dirty="0">
                <a:solidFill>
                  <a:srgbClr val="000000"/>
                </a:solidFill>
                <a:latin typeface="Calibri" panose="020F0502020204030204" pitchFamily="34" charset="0"/>
              </a:rPr>
              <a:t>Decide the </a:t>
            </a:r>
            <a:r>
              <a:rPr lang="en-US" altLang="ko-KR" sz="1400" b="1" i="0" u="none" strike="noStrike" baseline="0" dirty="0">
                <a:solidFill>
                  <a:srgbClr val="000000"/>
                </a:solidFill>
                <a:latin typeface="Calibri" panose="020F0502020204030204" pitchFamily="34" charset="0"/>
              </a:rPr>
              <a:t>type of token</a:t>
            </a:r>
            <a:endParaRPr lang="en-US" altLang="ko-KR" sz="1400" b="0" i="0" u="none" strike="noStrike" baseline="0" dirty="0">
              <a:solidFill>
                <a:srgbClr val="000000"/>
              </a:solidFill>
              <a:latin typeface="Calibri" panose="020F0502020204030204" pitchFamily="34" charset="0"/>
            </a:endParaRPr>
          </a:p>
        </p:txBody>
      </p:sp>
      <p:sp>
        <p:nvSpPr>
          <p:cNvPr id="39" name="TextBox 38">
            <a:extLst>
              <a:ext uri="{FF2B5EF4-FFF2-40B4-BE49-F238E27FC236}">
                <a16:creationId xmlns:a16="http://schemas.microsoft.com/office/drawing/2014/main" id="{D7E753BF-5F08-5DF7-CDD2-0614BF8D1030}"/>
              </a:ext>
            </a:extLst>
          </p:cNvPr>
          <p:cNvSpPr txBox="1"/>
          <p:nvPr/>
        </p:nvSpPr>
        <p:spPr>
          <a:xfrm>
            <a:off x="835393" y="1976413"/>
            <a:ext cx="4296893" cy="523220"/>
          </a:xfrm>
          <a:prstGeom prst="rect">
            <a:avLst/>
          </a:prstGeom>
          <a:noFill/>
          <a:ln>
            <a:solidFill>
              <a:schemeClr val="accent1">
                <a:lumMod val="50000"/>
              </a:schemeClr>
            </a:solidFill>
          </a:ln>
        </p:spPr>
        <p:txBody>
          <a:bodyPr wrap="square">
            <a:spAutoFit/>
          </a:bodyPr>
          <a:lstStyle/>
          <a:p>
            <a:r>
              <a:rPr lang="en-US" altLang="ko-KR" sz="1400" b="1" i="0" u="none" strike="noStrike" baseline="0" dirty="0">
                <a:solidFill>
                  <a:srgbClr val="000000"/>
                </a:solidFill>
                <a:latin typeface="Calibri" panose="020F0502020204030204" pitchFamily="34" charset="0"/>
              </a:rPr>
              <a:t>Using a single-layer </a:t>
            </a:r>
            <a:r>
              <a:rPr lang="en-US" altLang="ko-KR" sz="1400" b="1" i="0" u="none" strike="noStrike" baseline="0" dirty="0" err="1">
                <a:solidFill>
                  <a:srgbClr val="000000"/>
                </a:solidFill>
                <a:latin typeface="Calibri" panose="020F0502020204030204" pitchFamily="34" charset="0"/>
              </a:rPr>
              <a:t>softmax</a:t>
            </a:r>
            <a:r>
              <a:rPr lang="en-US" altLang="ko-KR" sz="1400" b="1" i="0" u="none" strike="noStrike" baseline="0" dirty="0">
                <a:solidFill>
                  <a:srgbClr val="000000"/>
                </a:solidFill>
                <a:latin typeface="Calibri" panose="020F0502020204030204" pitchFamily="34" charset="0"/>
              </a:rPr>
              <a:t> </a:t>
            </a:r>
            <a:r>
              <a:rPr lang="en-US" altLang="ko-KR" sz="1400" i="0" u="none" strike="noStrike" baseline="0" dirty="0">
                <a:solidFill>
                  <a:srgbClr val="000000"/>
                </a:solidFill>
                <a:latin typeface="Calibri" panose="020F0502020204030204" pitchFamily="34" charset="0"/>
              </a:rPr>
              <a:t>over</a:t>
            </a:r>
            <a:r>
              <a:rPr lang="en-US" altLang="ko-KR" sz="1400" b="1" i="0" u="none" strike="noStrike" baseline="0" dirty="0">
                <a:solidFill>
                  <a:srgbClr val="000000"/>
                </a:solidFill>
                <a:latin typeface="Calibri" panose="020F0502020204030204" pitchFamily="34" charset="0"/>
              </a:rPr>
              <a:t> hidden state of LSTM </a:t>
            </a:r>
          </a:p>
          <a:p>
            <a:r>
              <a:rPr lang="en-US" altLang="ko-KR" sz="1400" b="0" i="0" u="none" strike="noStrike" baseline="0" dirty="0">
                <a:solidFill>
                  <a:srgbClr val="000000"/>
                </a:solidFill>
                <a:latin typeface="Calibri" panose="020F0502020204030204" pitchFamily="34" charset="0"/>
              </a:rPr>
              <a:t>to predict one of {new, related, Ø }</a:t>
            </a:r>
          </a:p>
        </p:txBody>
      </p:sp>
      <p:sp>
        <p:nvSpPr>
          <p:cNvPr id="42" name="TextBox 41">
            <a:extLst>
              <a:ext uri="{FF2B5EF4-FFF2-40B4-BE49-F238E27FC236}">
                <a16:creationId xmlns:a16="http://schemas.microsoft.com/office/drawing/2014/main" id="{DD270DC8-1971-99A4-92B7-B2C2AC902D54}"/>
              </a:ext>
            </a:extLst>
          </p:cNvPr>
          <p:cNvSpPr txBox="1"/>
          <p:nvPr/>
        </p:nvSpPr>
        <p:spPr>
          <a:xfrm>
            <a:off x="8221434" y="6137505"/>
            <a:ext cx="2000638" cy="276999"/>
          </a:xfrm>
          <a:prstGeom prst="rect">
            <a:avLst/>
          </a:prstGeom>
          <a:noFill/>
        </p:spPr>
        <p:txBody>
          <a:bodyPr wrap="square">
            <a:spAutoFit/>
          </a:bodyPr>
          <a:lstStyle/>
          <a:p>
            <a:r>
              <a:rPr lang="en-US" altLang="ko-KR" sz="1200" i="0" u="none" strike="noStrike" baseline="0" dirty="0">
                <a:solidFill>
                  <a:srgbClr val="000000"/>
                </a:solidFill>
                <a:latin typeface="Calibri" panose="020F0502020204030204" pitchFamily="34" charset="0"/>
              </a:rPr>
              <a:t>Initially, the graph is empty</a:t>
            </a:r>
          </a:p>
        </p:txBody>
      </p:sp>
      <p:sp>
        <p:nvSpPr>
          <p:cNvPr id="44" name="TextBox 43">
            <a:extLst>
              <a:ext uri="{FF2B5EF4-FFF2-40B4-BE49-F238E27FC236}">
                <a16:creationId xmlns:a16="http://schemas.microsoft.com/office/drawing/2014/main" id="{1F6AB6E6-65E5-4F75-2274-50DB8071C023}"/>
              </a:ext>
            </a:extLst>
          </p:cNvPr>
          <p:cNvSpPr txBox="1"/>
          <p:nvPr/>
        </p:nvSpPr>
        <p:spPr>
          <a:xfrm>
            <a:off x="2076586" y="1534649"/>
            <a:ext cx="750589" cy="276999"/>
          </a:xfrm>
          <a:prstGeom prst="rect">
            <a:avLst/>
          </a:prstGeom>
          <a:noFill/>
        </p:spPr>
        <p:txBody>
          <a:bodyPr wrap="square">
            <a:spAutoFit/>
          </a:bodyPr>
          <a:lstStyle/>
          <a:p>
            <a:r>
              <a:rPr lang="en-US" altLang="ko-KR" sz="1200" i="0" u="none" strike="noStrike" baseline="0" dirty="0">
                <a:solidFill>
                  <a:srgbClr val="000000"/>
                </a:solidFill>
                <a:latin typeface="Calibri" panose="020F0502020204030204" pitchFamily="34" charset="0"/>
              </a:rPr>
              <a:t>Entity(t)</a:t>
            </a:r>
          </a:p>
        </p:txBody>
      </p:sp>
      <p:sp>
        <p:nvSpPr>
          <p:cNvPr id="45" name="TextBox 44">
            <a:extLst>
              <a:ext uri="{FF2B5EF4-FFF2-40B4-BE49-F238E27FC236}">
                <a16:creationId xmlns:a16="http://schemas.microsoft.com/office/drawing/2014/main" id="{B1D430C7-AFC1-1083-02B2-E221207837DC}"/>
              </a:ext>
            </a:extLst>
          </p:cNvPr>
          <p:cNvSpPr txBox="1"/>
          <p:nvPr/>
        </p:nvSpPr>
        <p:spPr>
          <a:xfrm>
            <a:off x="2855353" y="1535442"/>
            <a:ext cx="750589" cy="276999"/>
          </a:xfrm>
          <a:prstGeom prst="rect">
            <a:avLst/>
          </a:prstGeom>
          <a:noFill/>
        </p:spPr>
        <p:txBody>
          <a:bodyPr wrap="square">
            <a:spAutoFit/>
          </a:bodyPr>
          <a:lstStyle/>
          <a:p>
            <a:r>
              <a:rPr lang="en-US" altLang="ko-KR" sz="1200" i="0" u="none" strike="noStrike" baseline="0" dirty="0">
                <a:solidFill>
                  <a:srgbClr val="000000"/>
                </a:solidFill>
                <a:latin typeface="Calibri" panose="020F0502020204030204" pitchFamily="34" charset="0"/>
              </a:rPr>
              <a:t>Entity(&lt;t)</a:t>
            </a:r>
          </a:p>
        </p:txBody>
      </p:sp>
      <p:grpSp>
        <p:nvGrpSpPr>
          <p:cNvPr id="67" name="그룹 66">
            <a:extLst>
              <a:ext uri="{FF2B5EF4-FFF2-40B4-BE49-F238E27FC236}">
                <a16:creationId xmlns:a16="http://schemas.microsoft.com/office/drawing/2014/main" id="{1B303496-4A8C-49C9-8AF7-4DE5D40DAAE5}"/>
              </a:ext>
            </a:extLst>
          </p:cNvPr>
          <p:cNvGrpSpPr/>
          <p:nvPr/>
        </p:nvGrpSpPr>
        <p:grpSpPr>
          <a:xfrm>
            <a:off x="5539735" y="2037331"/>
            <a:ext cx="4619529" cy="500450"/>
            <a:chOff x="5902193" y="1970983"/>
            <a:chExt cx="4619529" cy="500450"/>
          </a:xfrm>
        </p:grpSpPr>
        <p:pic>
          <p:nvPicPr>
            <p:cNvPr id="26" name="그림 25">
              <a:extLst>
                <a:ext uri="{FF2B5EF4-FFF2-40B4-BE49-F238E27FC236}">
                  <a16:creationId xmlns:a16="http://schemas.microsoft.com/office/drawing/2014/main" id="{922614DD-993E-48DE-C4C2-0D0E4BAB1E8C}"/>
                </a:ext>
              </a:extLst>
            </p:cNvPr>
            <p:cNvPicPr>
              <a:picLocks noChangeAspect="1"/>
            </p:cNvPicPr>
            <p:nvPr/>
          </p:nvPicPr>
          <p:blipFill>
            <a:blip r:embed="rId6"/>
            <a:stretch>
              <a:fillRect/>
            </a:stretch>
          </p:blipFill>
          <p:spPr>
            <a:xfrm>
              <a:off x="5921147" y="2109483"/>
              <a:ext cx="4600575" cy="361950"/>
            </a:xfrm>
            <a:prstGeom prst="rect">
              <a:avLst/>
            </a:prstGeom>
          </p:spPr>
        </p:pic>
        <p:sp>
          <p:nvSpPr>
            <p:cNvPr id="46" name="TextBox 45">
              <a:extLst>
                <a:ext uri="{FF2B5EF4-FFF2-40B4-BE49-F238E27FC236}">
                  <a16:creationId xmlns:a16="http://schemas.microsoft.com/office/drawing/2014/main" id="{9A6B76E2-FDD3-94AA-9DDF-F785FC36FCB9}"/>
                </a:ext>
              </a:extLst>
            </p:cNvPr>
            <p:cNvSpPr txBox="1"/>
            <p:nvPr/>
          </p:nvSpPr>
          <p:spPr>
            <a:xfrm>
              <a:off x="5902193" y="1970983"/>
              <a:ext cx="1515645" cy="276999"/>
            </a:xfrm>
            <a:prstGeom prst="rect">
              <a:avLst/>
            </a:prstGeom>
            <a:noFill/>
          </p:spPr>
          <p:txBody>
            <a:bodyPr wrap="square">
              <a:spAutoFit/>
            </a:bodyPr>
            <a:lstStyle/>
            <a:p>
              <a:r>
                <a:rPr lang="en-US" altLang="ko-KR" sz="1200" b="1" i="0" u="none" strike="noStrike" baseline="0" dirty="0">
                  <a:solidFill>
                    <a:srgbClr val="000000"/>
                  </a:solidFill>
                  <a:latin typeface="Calibri" panose="020F0502020204030204" pitchFamily="34" charset="0"/>
                </a:rPr>
                <a:t>Input</a:t>
              </a:r>
              <a:r>
                <a:rPr lang="en-US" altLang="ko-KR" sz="1200" i="0" u="none" strike="noStrike" baseline="0" dirty="0">
                  <a:solidFill>
                    <a:srgbClr val="000000"/>
                  </a:solidFill>
                  <a:latin typeface="Calibri" panose="020F0502020204030204" pitchFamily="34" charset="0"/>
                </a:rPr>
                <a:t> </a:t>
              </a:r>
              <a:r>
                <a:rPr lang="en-US" altLang="ko-KR" sz="1200" b="1" i="0" u="none" strike="noStrike" baseline="0" dirty="0">
                  <a:solidFill>
                    <a:srgbClr val="000000"/>
                  </a:solidFill>
                  <a:latin typeface="Calibri" panose="020F0502020204030204" pitchFamily="34" charset="0"/>
                </a:rPr>
                <a:t>Sequence</a:t>
              </a:r>
            </a:p>
          </p:txBody>
        </p:sp>
        <p:cxnSp>
          <p:nvCxnSpPr>
            <p:cNvPr id="48" name="직선 연결선 47">
              <a:extLst>
                <a:ext uri="{FF2B5EF4-FFF2-40B4-BE49-F238E27FC236}">
                  <a16:creationId xmlns:a16="http://schemas.microsoft.com/office/drawing/2014/main" id="{D74070E7-DC50-F2E4-8E0B-E200FD09C93E}"/>
                </a:ext>
              </a:extLst>
            </p:cNvPr>
            <p:cNvCxnSpPr>
              <a:cxnSpLocks/>
            </p:cNvCxnSpPr>
            <p:nvPr/>
          </p:nvCxnSpPr>
          <p:spPr>
            <a:xfrm>
              <a:off x="6018245" y="2379303"/>
              <a:ext cx="13995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02BD6B9E-6308-7D09-4261-1068354F2A62}"/>
                </a:ext>
              </a:extLst>
            </p:cNvPr>
            <p:cNvCxnSpPr>
              <a:cxnSpLocks/>
            </p:cNvCxnSpPr>
            <p:nvPr/>
          </p:nvCxnSpPr>
          <p:spPr>
            <a:xfrm>
              <a:off x="7486261" y="2379303"/>
              <a:ext cx="1275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9B4EA20-A2DC-DE2E-88CA-F3C6699582B8}"/>
                </a:ext>
              </a:extLst>
            </p:cNvPr>
            <p:cNvCxnSpPr>
              <a:cxnSpLocks/>
            </p:cNvCxnSpPr>
            <p:nvPr/>
          </p:nvCxnSpPr>
          <p:spPr>
            <a:xfrm flipV="1">
              <a:off x="7638661" y="2376896"/>
              <a:ext cx="582773" cy="1484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1" name="직선 화살표 연결선 60">
            <a:extLst>
              <a:ext uri="{FF2B5EF4-FFF2-40B4-BE49-F238E27FC236}">
                <a16:creationId xmlns:a16="http://schemas.microsoft.com/office/drawing/2014/main" id="{DCC6C6A2-47ED-5FE3-FD08-C1EB719DBFDD}"/>
              </a:ext>
            </a:extLst>
          </p:cNvPr>
          <p:cNvCxnSpPr>
            <a:cxnSpLocks/>
          </p:cNvCxnSpPr>
          <p:nvPr/>
        </p:nvCxnSpPr>
        <p:spPr>
          <a:xfrm flipV="1">
            <a:off x="2375992" y="1777854"/>
            <a:ext cx="0" cy="19855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4" name="TextBox 23">
            <a:extLst>
              <a:ext uri="{FF2B5EF4-FFF2-40B4-BE49-F238E27FC236}">
                <a16:creationId xmlns:a16="http://schemas.microsoft.com/office/drawing/2014/main" id="{0EDE281A-75F1-3D86-562E-A614AA0BDB7F}"/>
              </a:ext>
            </a:extLst>
          </p:cNvPr>
          <p:cNvSpPr txBox="1"/>
          <p:nvPr/>
        </p:nvSpPr>
        <p:spPr>
          <a:xfrm>
            <a:off x="8224341" y="6329328"/>
            <a:ext cx="2920578" cy="338554"/>
          </a:xfrm>
          <a:prstGeom prst="rect">
            <a:avLst/>
          </a:prstGeom>
          <a:noFill/>
        </p:spPr>
        <p:txBody>
          <a:bodyPr wrap="square">
            <a:spAutoFit/>
          </a:bodyPr>
          <a:lstStyle/>
          <a:p>
            <a:r>
              <a:rPr lang="en-US" altLang="ko-KR" sz="1600" b="1" i="0" u="none" strike="noStrike" baseline="0" dirty="0">
                <a:solidFill>
                  <a:srgbClr val="000000"/>
                </a:solidFill>
                <a:latin typeface="나눔고딕" panose="020D0604000000000000" pitchFamily="50" charset="-127"/>
                <a:ea typeface="나눔고딕" panose="020D0604000000000000" pitchFamily="50" charset="-127"/>
              </a:rPr>
              <a:t>Building a local KG by KGLM</a:t>
            </a:r>
            <a:endParaRPr lang="ko-KR" altLang="en-US" sz="1600" dirty="0"/>
          </a:p>
        </p:txBody>
      </p:sp>
      <p:pic>
        <p:nvPicPr>
          <p:cNvPr id="66" name="그림 65">
            <a:extLst>
              <a:ext uri="{FF2B5EF4-FFF2-40B4-BE49-F238E27FC236}">
                <a16:creationId xmlns:a16="http://schemas.microsoft.com/office/drawing/2014/main" id="{2EE31397-3040-FBE6-5CC6-C851933D8B08}"/>
              </a:ext>
            </a:extLst>
          </p:cNvPr>
          <p:cNvPicPr>
            <a:picLocks noChangeAspect="1"/>
          </p:cNvPicPr>
          <p:nvPr/>
        </p:nvPicPr>
        <p:blipFill>
          <a:blip r:embed="rId7"/>
          <a:stretch>
            <a:fillRect/>
          </a:stretch>
        </p:blipFill>
        <p:spPr>
          <a:xfrm>
            <a:off x="6447502" y="4602901"/>
            <a:ext cx="2382317" cy="210205"/>
          </a:xfrm>
          <a:prstGeom prst="rect">
            <a:avLst/>
          </a:prstGeom>
        </p:spPr>
      </p:pic>
      <p:sp>
        <p:nvSpPr>
          <p:cNvPr id="69" name="TextBox 68">
            <a:extLst>
              <a:ext uri="{FF2B5EF4-FFF2-40B4-BE49-F238E27FC236}">
                <a16:creationId xmlns:a16="http://schemas.microsoft.com/office/drawing/2014/main" id="{D834CAB0-6A40-90CE-975F-F337F820DE7A}"/>
              </a:ext>
            </a:extLst>
          </p:cNvPr>
          <p:cNvSpPr txBox="1"/>
          <p:nvPr/>
        </p:nvSpPr>
        <p:spPr>
          <a:xfrm>
            <a:off x="10159264" y="3414185"/>
            <a:ext cx="1606638" cy="1492716"/>
          </a:xfrm>
          <a:prstGeom prst="rect">
            <a:avLst/>
          </a:prstGeom>
          <a:noFill/>
          <a:ln>
            <a:solidFill>
              <a:schemeClr val="accent1"/>
            </a:solidFill>
          </a:ln>
        </p:spPr>
        <p:txBody>
          <a:bodyPr wrap="square">
            <a:spAutoFit/>
          </a:bodyPr>
          <a:lstStyle/>
          <a:p>
            <a:r>
              <a:rPr lang="en-US" altLang="ko-KR" sz="1100" b="0" i="0" u="none" strike="noStrike" baseline="0" dirty="0">
                <a:solidFill>
                  <a:srgbClr val="000000"/>
                </a:solidFill>
                <a:latin typeface="Calibri" panose="020F0502020204030204" pitchFamily="34" charset="0"/>
              </a:rPr>
              <a:t>mimicking the </a:t>
            </a:r>
            <a:r>
              <a:rPr lang="en-US" altLang="ko-KR" sz="1100" b="1" i="0" u="none" strike="noStrike" baseline="0" dirty="0" err="1">
                <a:solidFill>
                  <a:srgbClr val="000000"/>
                </a:solidFill>
                <a:latin typeface="Calibri" panose="020F0502020204030204" pitchFamily="34" charset="0"/>
              </a:rPr>
              <a:t>TransE</a:t>
            </a:r>
            <a:endParaRPr lang="en-US" altLang="ko-KR" sz="1100" b="1" dirty="0"/>
          </a:p>
          <a:p>
            <a:r>
              <a:rPr lang="en-US" altLang="ko-KR" sz="1000" dirty="0"/>
              <a:t>: </a:t>
            </a:r>
            <a:r>
              <a:rPr lang="ko-KR" altLang="en-US" sz="1000" dirty="0"/>
              <a:t>지식 정보 그래프 정보를 </a:t>
            </a:r>
            <a:r>
              <a:rPr lang="en-US" altLang="ko-KR" sz="1000" dirty="0"/>
              <a:t>embedding </a:t>
            </a:r>
            <a:r>
              <a:rPr lang="ko-KR" altLang="en-US" sz="1000" dirty="0"/>
              <a:t>공간으로 옮겨서 해석 가능하게 만드는 방법 </a:t>
            </a:r>
            <a:endParaRPr lang="en-US" altLang="ko-KR" sz="1000" dirty="0"/>
          </a:p>
          <a:p>
            <a:r>
              <a:rPr lang="en-US" altLang="ko-KR" sz="1000" dirty="0"/>
              <a:t>=&gt; head entity </a:t>
            </a:r>
            <a:r>
              <a:rPr lang="ko-KR" altLang="en-US" sz="1000" dirty="0"/>
              <a:t>와 </a:t>
            </a:r>
            <a:r>
              <a:rPr lang="en-US" altLang="ko-KR" sz="1000" dirty="0"/>
              <a:t>relation </a:t>
            </a:r>
            <a:r>
              <a:rPr lang="ko-KR" altLang="en-US" sz="1000" dirty="0"/>
              <a:t>벡터 합이 </a:t>
            </a:r>
            <a:r>
              <a:rPr lang="en-US" altLang="ko-KR" sz="1000" dirty="0"/>
              <a:t>tail entity</a:t>
            </a:r>
            <a:r>
              <a:rPr lang="ko-KR" altLang="en-US" sz="1000" dirty="0"/>
              <a:t>가 유사하게 만드는 것</a:t>
            </a:r>
            <a:endParaRPr lang="en-US" altLang="ko-KR" sz="1000" dirty="0"/>
          </a:p>
        </p:txBody>
      </p:sp>
      <p:cxnSp>
        <p:nvCxnSpPr>
          <p:cNvPr id="71" name="직선 화살표 연결선 70">
            <a:extLst>
              <a:ext uri="{FF2B5EF4-FFF2-40B4-BE49-F238E27FC236}">
                <a16:creationId xmlns:a16="http://schemas.microsoft.com/office/drawing/2014/main" id="{D2DE7EDD-6BFD-BA77-56B0-EDA5A47B2A59}"/>
              </a:ext>
            </a:extLst>
          </p:cNvPr>
          <p:cNvCxnSpPr>
            <a:stCxn id="69" idx="1"/>
            <a:endCxn id="66" idx="3"/>
          </p:cNvCxnSpPr>
          <p:nvPr/>
        </p:nvCxnSpPr>
        <p:spPr>
          <a:xfrm flipH="1">
            <a:off x="8829819" y="4160543"/>
            <a:ext cx="1329445" cy="547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AF813637-652A-6C18-A022-C6AE0F590C6C}"/>
              </a:ext>
            </a:extLst>
          </p:cNvPr>
          <p:cNvCxnSpPr>
            <a:cxnSpLocks/>
          </p:cNvCxnSpPr>
          <p:nvPr/>
        </p:nvCxnSpPr>
        <p:spPr>
          <a:xfrm>
            <a:off x="9112650" y="2435811"/>
            <a:ext cx="528779" cy="271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069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Big Bird: Transformers for Longer Sequences, 2020</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all" spc="100" normalizeH="0" baseline="0" noProof="0" dirty="0">
                <a:ln>
                  <a:noFill/>
                </a:ln>
                <a:solidFill>
                  <a:srgbClr val="243FFF"/>
                </a:solidFill>
                <a:effectLst/>
                <a:uLnTx/>
                <a:uFillTx/>
                <a:latin typeface="Calibri" panose="020F0502020204030204" pitchFamily="34" charset="0"/>
                <a:ea typeface="맑은 고딕" panose="020B0503020000020004" pitchFamily="50" charset="-127"/>
                <a:cs typeface="Calibri" panose="020F0502020204030204" pitchFamily="34" charset="0"/>
              </a:rPr>
              <a:t>Revisit to transformer</a:t>
            </a:r>
            <a:endParaRPr kumimoji="0" lang="ko-KR" altLang="en-US" sz="1800" b="1" i="0" u="none" strike="noStrike" kern="1200" cap="all" spc="100" normalizeH="0" baseline="0" noProof="0" dirty="0">
              <a:ln>
                <a:noFill/>
              </a:ln>
              <a:solidFill>
                <a:srgbClr val="243FFF"/>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8DA9DAA-006C-4F4B-980E-E3DF019B24E2}" type="slidenum">
              <a:rPr kumimoji="0" lang="en-US" altLang="ko-KR" sz="1200" b="1" i="0" u="none" strike="noStrike" kern="1200" cap="all" spc="100" normalizeH="0" baseline="0" noProof="0" smtClean="0">
                <a:ln>
                  <a:noFill/>
                </a:ln>
                <a:solidFill>
                  <a:srgbClr val="243FFF"/>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ko-KR" altLang="en-US" sz="1200" b="1" i="0" u="none" strike="noStrike" kern="1200" cap="all" spc="100" normalizeH="0" baseline="0" noProof="0" dirty="0">
              <a:ln>
                <a:noFill/>
              </a:ln>
              <a:solidFill>
                <a:srgbClr val="243FFF"/>
              </a:solidFill>
              <a:effectLst/>
              <a:uLnTx/>
              <a:uFillTx/>
              <a:latin typeface="맑은 고딕" panose="020B0503020000020004" pitchFamily="50" charset="-127"/>
              <a:ea typeface="맑은 고딕" panose="020B0503020000020004" pitchFamily="50" charset="-127"/>
              <a:cs typeface="+mn-cs"/>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135</a:t>
            </a:r>
            <a:r>
              <a:rPr kumimoji="0" lang="en-US" altLang="ko-KR" sz="18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endParaRPr kumimoji="0" lang="ko-KR" altLang="en-US" sz="1800" b="0" i="0" u="none" strike="noStrike" kern="1200" cap="none" spc="0" normalizeH="0" baseline="0" noProof="0" dirty="0">
              <a:ln>
                <a:noFill/>
              </a:ln>
              <a:solidFill>
                <a:prstClr val="black">
                  <a:lumMod val="50000"/>
                  <a:lumOff val="50000"/>
                </a:prstClr>
              </a:solidFill>
              <a:effectLst/>
              <a:uLnTx/>
              <a:uFillTx/>
              <a:latin typeface="Univers"/>
              <a:ea typeface="+mn-ea"/>
              <a:cs typeface="+mn-cs"/>
            </a:endParaRPr>
          </a:p>
        </p:txBody>
      </p:sp>
      <p:sp>
        <p:nvSpPr>
          <p:cNvPr id="8" name="직사각형 7">
            <a:extLst>
              <a:ext uri="{FF2B5EF4-FFF2-40B4-BE49-F238E27FC236}">
                <a16:creationId xmlns:a16="http://schemas.microsoft.com/office/drawing/2014/main" id="{6BB1B43E-6D16-BFA3-8CDE-20307F474DA8}"/>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Introduction</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직사각형 8">
            <a:extLst>
              <a:ext uri="{FF2B5EF4-FFF2-40B4-BE49-F238E27FC236}">
                <a16:creationId xmlns:a16="http://schemas.microsoft.com/office/drawing/2014/main" id="{CA48A7AF-DF4A-4CCB-BB52-C4966CCC8969}"/>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Keywords</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TextBox 35">
            <a:extLst>
              <a:ext uri="{FF2B5EF4-FFF2-40B4-BE49-F238E27FC236}">
                <a16:creationId xmlns:a16="http://schemas.microsoft.com/office/drawing/2014/main" id="{58AA9E03-6E1D-AFA7-4248-4E2A0E1E4365}"/>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3"/>
              </a:rPr>
              <a:t>https://arxiv.org/abs/2007.14062</a:t>
            </a:r>
            <a:endParaRPr kumimoji="0" lang="ko-KR" alt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22" name="표 13">
            <a:extLst>
              <a:ext uri="{FF2B5EF4-FFF2-40B4-BE49-F238E27FC236}">
                <a16:creationId xmlns:a16="http://schemas.microsoft.com/office/drawing/2014/main" id="{23FBD2F2-6C0F-3ACA-7EC1-DF8093298E80}"/>
              </a:ext>
            </a:extLst>
          </p:cNvPr>
          <p:cNvGraphicFramePr>
            <a:graphicFrameLocks noGrp="1"/>
          </p:cNvGraphicFramePr>
          <p:nvPr>
            <p:extLst>
              <p:ext uri="{D42A27DB-BD31-4B8C-83A1-F6EECF244321}">
                <p14:modId xmlns:p14="http://schemas.microsoft.com/office/powerpoint/2010/main" val="2873254363"/>
              </p:ext>
            </p:extLst>
          </p:nvPr>
        </p:nvGraphicFramePr>
        <p:xfrm>
          <a:off x="0" y="949672"/>
          <a:ext cx="12199301" cy="5650221"/>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66559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dirty="0">
                          <a:latin typeface="Arial" panose="020B0604020202020204" pitchFamily="34" charset="0"/>
                          <a:cs typeface="Arial" panose="020B0604020202020204" pitchFamily="34" charset="0"/>
                        </a:rPr>
                        <a:t>One of Transformers-based models core limitations is the </a:t>
                      </a:r>
                      <a:r>
                        <a:rPr lang="en-US" altLang="ko-KR" sz="1200" b="1" dirty="0">
                          <a:solidFill>
                            <a:srgbClr val="FF0000"/>
                          </a:solidFill>
                          <a:latin typeface="Arial" panose="020B0604020202020204" pitchFamily="34" charset="0"/>
                          <a:cs typeface="Arial" panose="020B0604020202020204" pitchFamily="34" charset="0"/>
                        </a:rPr>
                        <a:t>quadratic dependency</a:t>
                      </a:r>
                      <a:r>
                        <a:rPr lang="en-US" altLang="ko-KR" sz="1200" dirty="0">
                          <a:latin typeface="Arial" panose="020B0604020202020204" pitchFamily="34" charset="0"/>
                          <a:cs typeface="Arial" panose="020B0604020202020204" pitchFamily="34" charset="0"/>
                        </a:rPr>
                        <a:t> (mainly in terms of memory) on the sequence length due to their full attention mechanism. BIGBIRD, a sparse attention mechanism that reduces this quadratic dependency to linear. </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mn-lt"/>
                          <a:ea typeface="+mn-ea"/>
                          <a:cs typeface="+mn-cs"/>
                        </a:rPr>
                        <a:t>Sparse attention mechanism, Sparse random graph,</a:t>
                      </a:r>
                    </a:p>
                    <a:p>
                      <a:pPr latinLnBrk="1"/>
                      <a:r>
                        <a:rPr lang="en-US" altLang="ko-KR" sz="1200" kern="1200" dirty="0">
                          <a:solidFill>
                            <a:schemeClr val="tx1"/>
                          </a:solidFill>
                          <a:latin typeface="+mn-lt"/>
                          <a:ea typeface="+mn-ea"/>
                          <a:cs typeface="+mn-cs"/>
                        </a:rPr>
                        <a:t>Random Block, Local Window, Global Tokens</a:t>
                      </a:r>
                      <a:endParaRPr lang="ko-KR" altLang="en-US" sz="1200" kern="1200" dirty="0">
                        <a:solidFill>
                          <a:schemeClr val="tx1"/>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497155">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gridSpan="3">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Can we achieve the empirical benefits of a fully quadratic self-attention scheme using fewer inner-products?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Do these sparse attention mechanisms preserve the expressivity and flexibility of the original network?</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hMerge="1">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h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1562911">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BIGBIRD model uses the generalized attention mechanism, which is described by a </a:t>
                      </a:r>
                      <a:r>
                        <a:rPr lang="en-US" altLang="ko-KR" sz="1200" b="1" kern="1200" dirty="0">
                          <a:solidFill>
                            <a:schemeClr val="tx1"/>
                          </a:solidFill>
                          <a:latin typeface="Arial" panose="020B0604020202020204" pitchFamily="34" charset="0"/>
                          <a:ea typeface="+mn-ea"/>
                          <a:cs typeface="Arial" panose="020B0604020202020204" pitchFamily="34" charset="0"/>
                        </a:rPr>
                        <a:t>directed graph </a:t>
                      </a:r>
                      <a:r>
                        <a:rPr lang="en-US" altLang="ko-KR" sz="1200" kern="1200" dirty="0">
                          <a:solidFill>
                            <a:schemeClr val="tx1"/>
                          </a:solidFill>
                          <a:latin typeface="Arial" panose="020B0604020202020204" pitchFamily="34" charset="0"/>
                          <a:ea typeface="+mn-ea"/>
                          <a:cs typeface="Arial" panose="020B0604020202020204" pitchFamily="34" charset="0"/>
                        </a:rPr>
                        <a:t>whose vertex set is [n] and the set of arcs (directed edges) represent the set of inner products that the attention mechanism will consider.</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problem of reducing the quadratic complexity of self-attention can now be seen as a </a:t>
                      </a:r>
                      <a:r>
                        <a:rPr lang="en-US" altLang="ko-KR" sz="1200" b="1" kern="1200" dirty="0">
                          <a:solidFill>
                            <a:schemeClr val="tx1"/>
                          </a:solidFill>
                          <a:latin typeface="Arial" panose="020B0604020202020204" pitchFamily="34" charset="0"/>
                          <a:ea typeface="+mn-ea"/>
                          <a:cs typeface="Arial" panose="020B0604020202020204" pitchFamily="34" charset="0"/>
                        </a:rPr>
                        <a:t>graph sparsification problem</a:t>
                      </a:r>
                      <a:r>
                        <a:rPr lang="en-US" altLang="ko-KR" sz="1200" kern="1200" dirty="0">
                          <a:solidFill>
                            <a:schemeClr val="tx1"/>
                          </a:solidFill>
                          <a:latin typeface="Arial" panose="020B0604020202020204" pitchFamily="34" charset="0"/>
                          <a:ea typeface="+mn-ea"/>
                          <a:cs typeface="Arial" panose="020B0604020202020204" pitchFamily="34" charset="0"/>
                        </a:rPr>
                        <a:t>. Sparse random graph for attention mechanism should have two desiderata: small average path length between nodes and a notion of locality.</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4">
                  <a:txBody>
                    <a:bodyPr/>
                    <a:lstStyle/>
                    <a:p>
                      <a:pPr marL="0" indent="0" algn="l" defTabSz="914400" rtl="0" eaLnBrk="1" latinLnBrk="1" hangingPunct="1">
                        <a:buFont typeface="Arial" panose="020B0604020202020204" pitchFamily="34" charset="0"/>
                        <a:buNone/>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r h="706876">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Each query block attends to r random key blocks.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All tokens attending to a set of r random tokens.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141787"/>
                  </a:ext>
                </a:extLst>
              </a:tr>
              <a:tr h="720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While creating the block, we ensure that the number of query blocks and the number of key blocks are the same. This helps defining the block window attention. All tokens attending to a set of w local neighboring tokens.</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58001743"/>
                  </a:ext>
                </a:extLst>
              </a:tr>
              <a:tr h="597279">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Global tokens attending on all parts of the sequence.</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8353131"/>
                  </a:ext>
                </a:extLst>
              </a:tr>
              <a:tr h="432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proposed sparse attention can handle sequences of length up to 8x of what was previously possible using similar hardware.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Max sequence length: 4096</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From the paper: </a:t>
                      </a:r>
                      <a:r>
                        <a:rPr lang="en-US" altLang="ko-KR" sz="1200" kern="1200" dirty="0">
                          <a:solidFill>
                            <a:schemeClr val="tx1"/>
                          </a:solidFill>
                          <a:latin typeface="Arial" panose="020B0604020202020204" pitchFamily="34" charset="0"/>
                          <a:ea typeface="+mn-ea"/>
                          <a:cs typeface="Arial" panose="020B0604020202020204" pitchFamily="34" charset="0"/>
                          <a:hlinkClick r:id="rId4"/>
                        </a:rPr>
                        <a:t>https://github.com/google-research/bigbird</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10962475"/>
                  </a:ext>
                </a:extLst>
              </a:tr>
            </a:tbl>
          </a:graphicData>
        </a:graphic>
      </p:graphicFrame>
      <p:sp>
        <p:nvSpPr>
          <p:cNvPr id="23" name="직사각형 22">
            <a:extLst>
              <a:ext uri="{FF2B5EF4-FFF2-40B4-BE49-F238E27FC236}">
                <a16:creationId xmlns:a16="http://schemas.microsoft.com/office/drawing/2014/main" id="{A1E54244-56EE-E5FD-37FA-809309DA19B6}"/>
              </a:ext>
            </a:extLst>
          </p:cNvPr>
          <p:cNvSpPr/>
          <p:nvPr/>
        </p:nvSpPr>
        <p:spPr>
          <a:xfrm>
            <a:off x="-1" y="1840363"/>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Key Questions</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직사각형 24">
            <a:extLst>
              <a:ext uri="{FF2B5EF4-FFF2-40B4-BE49-F238E27FC236}">
                <a16:creationId xmlns:a16="http://schemas.microsoft.com/office/drawing/2014/main" id="{0F29BECE-D26B-682F-F83F-58C79D90EFD5}"/>
              </a:ext>
            </a:extLst>
          </p:cNvPr>
          <p:cNvSpPr/>
          <p:nvPr/>
        </p:nvSpPr>
        <p:spPr>
          <a:xfrm>
            <a:off x="-1" y="2351624"/>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Concept</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직사각형 25">
            <a:extLst>
              <a:ext uri="{FF2B5EF4-FFF2-40B4-BE49-F238E27FC236}">
                <a16:creationId xmlns:a16="http://schemas.microsoft.com/office/drawing/2014/main" id="{EEF92296-BC86-4C22-3716-C3E3E7D43A17}"/>
              </a:ext>
            </a:extLst>
          </p:cNvPr>
          <p:cNvSpPr/>
          <p:nvPr/>
        </p:nvSpPr>
        <p:spPr>
          <a:xfrm>
            <a:off x="0" y="3913011"/>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Random Block</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 name="직사각형 29">
            <a:extLst>
              <a:ext uri="{FF2B5EF4-FFF2-40B4-BE49-F238E27FC236}">
                <a16:creationId xmlns:a16="http://schemas.microsoft.com/office/drawing/2014/main" id="{64320391-3016-3680-CF5A-A407DFDE8A08}"/>
              </a:ext>
            </a:extLst>
          </p:cNvPr>
          <p:cNvSpPr/>
          <p:nvPr/>
        </p:nvSpPr>
        <p:spPr>
          <a:xfrm>
            <a:off x="-8581" y="4616649"/>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Local Window</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직사각형 31">
            <a:extLst>
              <a:ext uri="{FF2B5EF4-FFF2-40B4-BE49-F238E27FC236}">
                <a16:creationId xmlns:a16="http://schemas.microsoft.com/office/drawing/2014/main" id="{55F4152B-B7BC-6068-DF89-EDAD6273EF80}"/>
              </a:ext>
            </a:extLst>
          </p:cNvPr>
          <p:cNvSpPr/>
          <p:nvPr/>
        </p:nvSpPr>
        <p:spPr>
          <a:xfrm>
            <a:off x="-14546" y="5404590"/>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Global Tokens</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직사각형 37">
            <a:extLst>
              <a:ext uri="{FF2B5EF4-FFF2-40B4-BE49-F238E27FC236}">
                <a16:creationId xmlns:a16="http://schemas.microsoft.com/office/drawing/2014/main" id="{978A37C5-32CA-8E02-8869-614679B29E60}"/>
              </a:ext>
            </a:extLst>
          </p:cNvPr>
          <p:cNvSpPr/>
          <p:nvPr/>
        </p:nvSpPr>
        <p:spPr>
          <a:xfrm>
            <a:off x="-1" y="5987044"/>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Results</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직사각형 40">
            <a:extLst>
              <a:ext uri="{FF2B5EF4-FFF2-40B4-BE49-F238E27FC236}">
                <a16:creationId xmlns:a16="http://schemas.microsoft.com/office/drawing/2014/main" id="{F71090C4-26BA-A2E9-83DF-BD31FA88961D}"/>
              </a:ext>
            </a:extLst>
          </p:cNvPr>
          <p:cNvSpPr/>
          <p:nvPr/>
        </p:nvSpPr>
        <p:spPr>
          <a:xfrm>
            <a:off x="6069762" y="5987044"/>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Code</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5" name="그림 4">
            <a:extLst>
              <a:ext uri="{FF2B5EF4-FFF2-40B4-BE49-F238E27FC236}">
                <a16:creationId xmlns:a16="http://schemas.microsoft.com/office/drawing/2014/main" id="{C18319B9-02F7-C4DC-81D7-07D5F78DEB14}"/>
              </a:ext>
            </a:extLst>
          </p:cNvPr>
          <p:cNvPicPr>
            <a:picLocks noChangeAspect="1"/>
          </p:cNvPicPr>
          <p:nvPr/>
        </p:nvPicPr>
        <p:blipFill rotWithShape="1">
          <a:blip r:embed="rId5"/>
          <a:srcRect r="74681"/>
          <a:stretch/>
        </p:blipFill>
        <p:spPr>
          <a:xfrm>
            <a:off x="7029853" y="2351624"/>
            <a:ext cx="1486485" cy="1728000"/>
          </a:xfrm>
          <a:prstGeom prst="rect">
            <a:avLst/>
          </a:prstGeom>
        </p:spPr>
      </p:pic>
      <p:pic>
        <p:nvPicPr>
          <p:cNvPr id="42" name="그림 41">
            <a:extLst>
              <a:ext uri="{FF2B5EF4-FFF2-40B4-BE49-F238E27FC236}">
                <a16:creationId xmlns:a16="http://schemas.microsoft.com/office/drawing/2014/main" id="{58E51FA0-4751-0AA2-A558-9681B7A3C7E5}"/>
              </a:ext>
            </a:extLst>
          </p:cNvPr>
          <p:cNvPicPr>
            <a:picLocks noChangeAspect="1"/>
          </p:cNvPicPr>
          <p:nvPr/>
        </p:nvPicPr>
        <p:blipFill rotWithShape="1">
          <a:blip r:embed="rId5"/>
          <a:srcRect l="25186" r="49920"/>
          <a:stretch/>
        </p:blipFill>
        <p:spPr>
          <a:xfrm>
            <a:off x="8806214" y="2351624"/>
            <a:ext cx="1461504" cy="1728000"/>
          </a:xfrm>
          <a:prstGeom prst="rect">
            <a:avLst/>
          </a:prstGeom>
        </p:spPr>
      </p:pic>
      <p:pic>
        <p:nvPicPr>
          <p:cNvPr id="43" name="그림 42">
            <a:extLst>
              <a:ext uri="{FF2B5EF4-FFF2-40B4-BE49-F238E27FC236}">
                <a16:creationId xmlns:a16="http://schemas.microsoft.com/office/drawing/2014/main" id="{21BF762C-696E-C785-CD9D-FEF317F8DF1D}"/>
              </a:ext>
            </a:extLst>
          </p:cNvPr>
          <p:cNvPicPr>
            <a:picLocks noChangeAspect="1"/>
          </p:cNvPicPr>
          <p:nvPr/>
        </p:nvPicPr>
        <p:blipFill rotWithShape="1">
          <a:blip r:embed="rId5"/>
          <a:srcRect l="49947" r="25266"/>
          <a:stretch/>
        </p:blipFill>
        <p:spPr>
          <a:xfrm>
            <a:off x="10557594" y="2351624"/>
            <a:ext cx="1455259" cy="1728000"/>
          </a:xfrm>
          <a:prstGeom prst="rect">
            <a:avLst/>
          </a:prstGeom>
        </p:spPr>
      </p:pic>
      <p:pic>
        <p:nvPicPr>
          <p:cNvPr id="12" name="그림 11">
            <a:extLst>
              <a:ext uri="{FF2B5EF4-FFF2-40B4-BE49-F238E27FC236}">
                <a16:creationId xmlns:a16="http://schemas.microsoft.com/office/drawing/2014/main" id="{758F26DD-1A3D-A6BA-642C-F87C1331ADDF}"/>
              </a:ext>
            </a:extLst>
          </p:cNvPr>
          <p:cNvPicPr>
            <a:picLocks noChangeAspect="1"/>
          </p:cNvPicPr>
          <p:nvPr/>
        </p:nvPicPr>
        <p:blipFill rotWithShape="1">
          <a:blip r:embed="rId5"/>
          <a:srcRect l="74734"/>
          <a:stretch/>
        </p:blipFill>
        <p:spPr>
          <a:xfrm>
            <a:off x="8733478" y="4079624"/>
            <a:ext cx="1606976" cy="1872000"/>
          </a:xfrm>
          <a:prstGeom prst="rect">
            <a:avLst/>
          </a:prstGeom>
        </p:spPr>
      </p:pic>
      <p:pic>
        <p:nvPicPr>
          <p:cNvPr id="24" name="그림 23">
            <a:hlinkClick r:id="rId6" action="ppaction://hlinksldjump"/>
            <a:extLst>
              <a:ext uri="{FF2B5EF4-FFF2-40B4-BE49-F238E27FC236}">
                <a16:creationId xmlns:a16="http://schemas.microsoft.com/office/drawing/2014/main" id="{5649FE5F-26D7-377C-93FE-891291774287}"/>
              </a:ext>
            </a:extLst>
          </p:cNvPr>
          <p:cNvPicPr>
            <a:picLocks noChangeAspect="1"/>
          </p:cNvPicPr>
          <p:nvPr/>
        </p:nvPicPr>
        <p:blipFill>
          <a:blip r:embed="rId7"/>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37780251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ERNIE: Enhanced Representation through </a:t>
            </a:r>
            <a:br>
              <a:rPr lang="en-US" altLang="ko-KR" sz="2400" dirty="0">
                <a:latin typeface="나눔고딕 ExtraBold" panose="020D0904000000000000" pitchFamily="50" charset="-127"/>
                <a:ea typeface="나눔고딕 ExtraBold" panose="020D0904000000000000" pitchFamily="50" charset="-127"/>
                <a:cs typeface="+mn-cs"/>
              </a:rPr>
            </a:br>
            <a:r>
              <a:rPr lang="en-US" altLang="ko-KR" sz="2400" dirty="0">
                <a:latin typeface="나눔고딕 ExtraBold" panose="020D0904000000000000" pitchFamily="50" charset="-127"/>
                <a:ea typeface="나눔고딕 ExtraBold" panose="020D0904000000000000" pitchFamily="50" charset="-127"/>
                <a:cs typeface="+mn-cs"/>
              </a:rPr>
              <a:t>Knowledge Integration, 2019</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altLang="ko-KR" sz="1800" dirty="0">
                <a:latin typeface="Calibri" panose="020F0502020204030204" pitchFamily="34" charset="0"/>
                <a:cs typeface="Calibri" panose="020F0502020204030204" pitchFamily="34" charset="0"/>
              </a:rPr>
              <a:t>3. Summaries of Papers</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70</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3864226764"/>
              </p:ext>
            </p:extLst>
          </p:nvPr>
        </p:nvGraphicFramePr>
        <p:xfrm>
          <a:off x="0" y="949672"/>
          <a:ext cx="12199301" cy="545472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66559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The vast majority of Language representation pre-training studies model the representations by predicting the missing word only through the contexts. These works </a:t>
                      </a:r>
                      <a:r>
                        <a:rPr lang="en-US" altLang="ko-KR" sz="1200" b="1" dirty="0">
                          <a:latin typeface="Arial" panose="020B0604020202020204" pitchFamily="34" charset="0"/>
                          <a:cs typeface="Arial" panose="020B0604020202020204" pitchFamily="34" charset="0"/>
                        </a:rPr>
                        <a:t>do not consider the prior knowledge </a:t>
                      </a:r>
                      <a:r>
                        <a:rPr lang="en-US" altLang="ko-KR" sz="1200" dirty="0">
                          <a:latin typeface="Arial" panose="020B0604020202020204" pitchFamily="34" charset="0"/>
                          <a:cs typeface="Arial" panose="020B0604020202020204" pitchFamily="34" charset="0"/>
                        </a:rPr>
                        <a:t>in the sentence. It is intuitive that if the model learns more about prior knowledge, the model can obtain more reliable language representation.</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mn-lt"/>
                          <a:ea typeface="+mn-ea"/>
                          <a:cs typeface="+mn-cs"/>
                        </a:rPr>
                        <a:t>ERNIE</a:t>
                      </a:r>
                      <a:r>
                        <a:rPr lang="ko-KR" altLang="en-US" sz="1200" kern="1200" dirty="0">
                          <a:solidFill>
                            <a:schemeClr val="tx1"/>
                          </a:solidFill>
                          <a:latin typeface="+mn-lt"/>
                          <a:ea typeface="+mn-ea"/>
                          <a:cs typeface="+mn-cs"/>
                        </a:rPr>
                        <a:t> </a:t>
                      </a:r>
                      <a:r>
                        <a:rPr lang="en-US" altLang="ko-KR" sz="1200" kern="1200" dirty="0">
                          <a:solidFill>
                            <a:schemeClr val="tx1"/>
                          </a:solidFill>
                          <a:latin typeface="+mn-lt"/>
                          <a:ea typeface="+mn-ea"/>
                          <a:cs typeface="+mn-cs"/>
                        </a:rPr>
                        <a:t>1.0,</a:t>
                      </a:r>
                      <a:r>
                        <a:rPr lang="ko-KR" altLang="en-US" sz="1200" kern="1200" dirty="0">
                          <a:solidFill>
                            <a:schemeClr val="tx1"/>
                          </a:solidFill>
                          <a:latin typeface="+mn-lt"/>
                          <a:ea typeface="+mn-ea"/>
                          <a:cs typeface="+mn-cs"/>
                        </a:rPr>
                        <a:t> </a:t>
                      </a:r>
                      <a:r>
                        <a:rPr lang="en-US" altLang="ko-KR" sz="1200" kern="1200" dirty="0">
                          <a:solidFill>
                            <a:schemeClr val="tx1"/>
                          </a:solidFill>
                          <a:latin typeface="+mn-lt"/>
                          <a:ea typeface="+mn-ea"/>
                          <a:cs typeface="+mn-cs"/>
                        </a:rPr>
                        <a:t>Language representation model,</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Knowledge masking strategy, </a:t>
                      </a:r>
                    </a:p>
                    <a:p>
                      <a:pPr latinLnBrk="1"/>
                      <a:r>
                        <a:rPr lang="en-US" altLang="ko-KR" sz="1200" kern="1200" dirty="0">
                          <a:solidFill>
                            <a:srgbClr val="FF0000"/>
                          </a:solidFill>
                          <a:latin typeface="Arial" panose="020B0604020202020204" pitchFamily="34" charset="0"/>
                          <a:ea typeface="+mn-ea"/>
                          <a:cs typeface="Arial" panose="020B0604020202020204" pitchFamily="34" charset="0"/>
                        </a:rPr>
                        <a:t>Basic-Level Masking, Phrase-Level Masking, Entity-Level Masking,</a:t>
                      </a:r>
                    </a:p>
                    <a:p>
                      <a:pPr latinLnBrk="1"/>
                      <a:r>
                        <a:rPr lang="en-US" altLang="ko-KR" sz="1200" kern="1200" dirty="0">
                          <a:solidFill>
                            <a:srgbClr val="FF0000"/>
                          </a:solidFill>
                          <a:latin typeface="+mn-lt"/>
                          <a:ea typeface="+mn-ea"/>
                          <a:cs typeface="+mn-cs"/>
                        </a:rPr>
                        <a:t>Dialogue embedding </a:t>
                      </a:r>
                      <a:endParaRPr lang="ko-KR" altLang="en-US" sz="1200" kern="1200" dirty="0">
                        <a:solidFill>
                          <a:srgbClr val="FF0000"/>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1980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rgbClr val="FF0000"/>
                          </a:solidFill>
                          <a:latin typeface="Arial" panose="020B0604020202020204" pitchFamily="34" charset="0"/>
                          <a:ea typeface="+mn-ea"/>
                          <a:cs typeface="Arial" panose="020B0604020202020204" pitchFamily="34" charset="0"/>
                        </a:rPr>
                        <a:t>ERNIE (enhanced representation through knowledge integration) by using knowledge masking strategies. In addition to basic masking strategy, we use two kinds of </a:t>
                      </a:r>
                      <a:r>
                        <a:rPr lang="en-US" altLang="ko-KR" sz="1200" b="1" kern="1200" dirty="0">
                          <a:solidFill>
                            <a:srgbClr val="FF0000"/>
                          </a:solidFill>
                          <a:latin typeface="Arial" panose="020B0604020202020204" pitchFamily="34" charset="0"/>
                          <a:ea typeface="+mn-ea"/>
                          <a:cs typeface="Arial" panose="020B0604020202020204" pitchFamily="34" charset="0"/>
                        </a:rPr>
                        <a:t>knowledge strategies: phrase-level strategy and entity-level strategy</a:t>
                      </a:r>
                      <a:r>
                        <a:rPr lang="en-US" altLang="ko-KR" sz="1200" kern="1200" dirty="0">
                          <a:solidFill>
                            <a:srgbClr val="FF0000"/>
                          </a:solidFill>
                          <a:latin typeface="Arial" panose="020B0604020202020204" pitchFamily="34" charset="0"/>
                          <a:ea typeface="+mn-ea"/>
                          <a:cs typeface="Arial" panose="020B0604020202020204" pitchFamily="34" charset="0"/>
                        </a:rPr>
                        <a:t>.</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Instead of adding the knowledge embedding directly, ERNIE implicitly learned the information about knowledge and longer semantic dependency</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ERNIE is pre-trained on heterogeneous Chinese data, and then applied to 5 Chinese NLP tasks.</a:t>
                      </a: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1440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Using a multi-layer Transformer as basic encoder like previous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pre-training model such as GPT, BERT and XLM</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For Chinese corpus, we add spaces around every character in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the CJK Unicode range and use the WordPiece  to tokenize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first token of every sequence is the special classification embedding([CLS]).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a:t>
                      </a:r>
                      <a:r>
                        <a:rPr lang="en-US" altLang="ko-KR" sz="1200" kern="1200" dirty="0">
                          <a:solidFill>
                            <a:srgbClr val="FF0000"/>
                          </a:solidFill>
                          <a:latin typeface="Arial" panose="020B0604020202020204" pitchFamily="34" charset="0"/>
                          <a:ea typeface="+mn-ea"/>
                          <a:cs typeface="Arial" panose="020B0604020202020204" pitchFamily="34" charset="0"/>
                        </a:rPr>
                        <a:t>multi-stage </a:t>
                      </a:r>
                      <a:r>
                        <a:rPr lang="en-US" altLang="ko-KR" sz="1200" b="1" kern="1200" dirty="0">
                          <a:solidFill>
                            <a:srgbClr val="FF0000"/>
                          </a:solidFill>
                          <a:latin typeface="Arial" panose="020B0604020202020204" pitchFamily="34" charset="0"/>
                          <a:ea typeface="+mn-ea"/>
                          <a:cs typeface="Arial" panose="020B0604020202020204" pitchFamily="34" charset="0"/>
                        </a:rPr>
                        <a:t>knowledge masking strategy </a:t>
                      </a:r>
                      <a:r>
                        <a:rPr lang="en-US" altLang="ko-KR" sz="1200" kern="1200" dirty="0">
                          <a:solidFill>
                            <a:schemeClr val="tx1"/>
                          </a:solidFill>
                          <a:latin typeface="Arial" panose="020B0604020202020204" pitchFamily="34" charset="0"/>
                          <a:ea typeface="+mn-ea"/>
                          <a:cs typeface="Arial" panose="020B0604020202020204" pitchFamily="34" charset="0"/>
                        </a:rPr>
                        <a:t>to integrate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phrase and entity level knowledge into the Language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representation</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(1) </a:t>
                      </a:r>
                      <a:r>
                        <a:rPr lang="en-US" altLang="ko-KR" sz="1200" b="1" kern="1200" dirty="0">
                          <a:solidFill>
                            <a:schemeClr val="tx1"/>
                          </a:solidFill>
                          <a:latin typeface="Arial" panose="020B0604020202020204" pitchFamily="34" charset="0"/>
                          <a:ea typeface="+mn-ea"/>
                          <a:cs typeface="Arial" panose="020B0604020202020204" pitchFamily="34" charset="0"/>
                        </a:rPr>
                        <a:t>Basic-Level Masking</a:t>
                      </a:r>
                      <a:r>
                        <a:rPr lang="en-US" altLang="ko-KR" sz="1200" kern="1200" dirty="0">
                          <a:solidFill>
                            <a:schemeClr val="tx1"/>
                          </a:solidFill>
                          <a:latin typeface="Arial" panose="020B0604020202020204" pitchFamily="34" charset="0"/>
                          <a:ea typeface="+mn-ea"/>
                          <a:cs typeface="Arial" panose="020B0604020202020204" pitchFamily="34" charset="0"/>
                        </a:rPr>
                        <a:t>: the basic language unit is word, and for Chinese, the basic language unit is Chinese Character</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(2) </a:t>
                      </a:r>
                      <a:r>
                        <a:rPr lang="en-US" altLang="ko-KR" sz="1200" b="1" kern="1200" dirty="0">
                          <a:solidFill>
                            <a:schemeClr val="tx1"/>
                          </a:solidFill>
                          <a:latin typeface="Arial" panose="020B0604020202020204" pitchFamily="34" charset="0"/>
                          <a:ea typeface="+mn-ea"/>
                          <a:cs typeface="Arial" panose="020B0604020202020204" pitchFamily="34" charset="0"/>
                        </a:rPr>
                        <a:t>Phrase-Level Masking</a:t>
                      </a:r>
                      <a:r>
                        <a:rPr lang="en-US" altLang="ko-KR" sz="1200" kern="1200" dirty="0">
                          <a:solidFill>
                            <a:schemeClr val="tx1"/>
                          </a:solidFill>
                          <a:latin typeface="Arial" panose="020B0604020202020204" pitchFamily="34" charset="0"/>
                          <a:ea typeface="+mn-ea"/>
                          <a:cs typeface="Arial" panose="020B0604020202020204" pitchFamily="34" charset="0"/>
                        </a:rPr>
                        <a:t>: Phrase is a small group of words or characters together acting as a conceptual unit.</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algn="l" defTabSz="914400" rtl="0" eaLnBrk="1" latinLnBrk="1" hangingPunct="1">
                        <a:buFont typeface="Arial" panose="020B0604020202020204" pitchFamily="34" charset="0"/>
                        <a:buNone/>
                      </a:pPr>
                      <a:r>
                        <a:rPr lang="en-US" altLang="ko-KR" sz="1200" kern="1200" dirty="0">
                          <a:solidFill>
                            <a:schemeClr val="tx1"/>
                          </a:solidFill>
                          <a:latin typeface="Arial" panose="020B0604020202020204" pitchFamily="34" charset="0"/>
                          <a:ea typeface="+mn-ea"/>
                          <a:cs typeface="Arial" panose="020B0604020202020204" pitchFamily="34" charset="0"/>
                        </a:rPr>
                        <a:t>(3) </a:t>
                      </a:r>
                      <a:r>
                        <a:rPr lang="en-US" altLang="ko-KR" sz="1200" b="1" kern="1200" dirty="0">
                          <a:solidFill>
                            <a:schemeClr val="tx1"/>
                          </a:solidFill>
                          <a:latin typeface="Arial" panose="020B0604020202020204" pitchFamily="34" charset="0"/>
                          <a:ea typeface="+mn-ea"/>
                          <a:cs typeface="Arial" panose="020B0604020202020204" pitchFamily="34" charset="0"/>
                        </a:rPr>
                        <a:t>Entity-Level Masking</a:t>
                      </a:r>
                      <a:r>
                        <a:rPr lang="en-US" altLang="ko-KR" sz="1200" kern="1200" dirty="0">
                          <a:solidFill>
                            <a:schemeClr val="tx1"/>
                          </a:solidFill>
                          <a:latin typeface="Arial" panose="020B0604020202020204" pitchFamily="34" charset="0"/>
                          <a:ea typeface="+mn-ea"/>
                          <a:cs typeface="Arial" panose="020B0604020202020204" pitchFamily="34" charset="0"/>
                        </a:rPr>
                        <a:t>: </a:t>
                      </a:r>
                      <a:r>
                        <a:rPr lang="fr-FR" altLang="ko-KR" sz="1200" kern="1200" dirty="0">
                          <a:solidFill>
                            <a:schemeClr val="tx1"/>
                          </a:solidFill>
                          <a:latin typeface="Arial" panose="020B0604020202020204" pitchFamily="34" charset="0"/>
                          <a:ea typeface="+mn-ea"/>
                          <a:cs typeface="Arial" panose="020B0604020202020204" pitchFamily="34" charset="0"/>
                        </a:rPr>
                        <a:t>Name entities contain persons, locations, organizations, products, etc. </a:t>
                      </a:r>
                      <a:r>
                        <a:rPr lang="en-US" altLang="ko-KR" sz="1200" kern="1200" dirty="0">
                          <a:solidFill>
                            <a:schemeClr val="tx1"/>
                          </a:solidFill>
                          <a:latin typeface="Arial" panose="020B0604020202020204" pitchFamily="34" charset="0"/>
                          <a:ea typeface="+mn-ea"/>
                          <a:cs typeface="Arial" panose="020B0604020202020204" pitchFamily="34" charset="0"/>
                        </a:rPr>
                        <a:t>First analyzing the named entities in a sentence, and then masking and predicting all slots in the entities </a:t>
                      </a:r>
                    </a:p>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3"/>
              </a:rPr>
              <a:t>https://arxiv.org/abs/1904.09223</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Motive</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Keywords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234BA3C3-6EB8-9079-0899-F0713EBDB844}"/>
              </a:ext>
            </a:extLst>
          </p:cNvPr>
          <p:cNvSpPr/>
          <p:nvPr/>
        </p:nvSpPr>
        <p:spPr>
          <a:xfrm>
            <a:off x="-1" y="1973826"/>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Introduction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83530A07-6B90-3796-64ED-073F531AE4CB}"/>
              </a:ext>
            </a:extLst>
          </p:cNvPr>
          <p:cNvSpPr/>
          <p:nvPr/>
        </p:nvSpPr>
        <p:spPr>
          <a:xfrm>
            <a:off x="-1" y="3960051"/>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2B97E4DB-E3B9-E9F9-0B62-A8D5DA08EAF1}"/>
              </a:ext>
            </a:extLst>
          </p:cNvPr>
          <p:cNvPicPr>
            <a:picLocks noChangeAspect="1"/>
          </p:cNvPicPr>
          <p:nvPr/>
        </p:nvPicPr>
        <p:blipFill rotWithShape="1">
          <a:blip r:embed="rId4"/>
          <a:srcRect t="61727"/>
          <a:stretch/>
        </p:blipFill>
        <p:spPr>
          <a:xfrm>
            <a:off x="6916058" y="2943333"/>
            <a:ext cx="5235922" cy="972000"/>
          </a:xfrm>
          <a:prstGeom prst="rect">
            <a:avLst/>
          </a:prstGeom>
        </p:spPr>
      </p:pic>
      <p:pic>
        <p:nvPicPr>
          <p:cNvPr id="15" name="그림 14">
            <a:extLst>
              <a:ext uri="{FF2B5EF4-FFF2-40B4-BE49-F238E27FC236}">
                <a16:creationId xmlns:a16="http://schemas.microsoft.com/office/drawing/2014/main" id="{02D55CFA-3B1F-B789-336C-CD76EA5B0C7D}"/>
              </a:ext>
            </a:extLst>
          </p:cNvPr>
          <p:cNvPicPr>
            <a:picLocks noChangeAspect="1"/>
          </p:cNvPicPr>
          <p:nvPr/>
        </p:nvPicPr>
        <p:blipFill rotWithShape="1">
          <a:blip r:embed="rId4"/>
          <a:srcRect b="62127"/>
          <a:stretch/>
        </p:blipFill>
        <p:spPr>
          <a:xfrm>
            <a:off x="6888408" y="1958430"/>
            <a:ext cx="5291223" cy="972000"/>
          </a:xfrm>
          <a:prstGeom prst="rect">
            <a:avLst/>
          </a:prstGeom>
        </p:spPr>
      </p:pic>
      <p:sp>
        <p:nvSpPr>
          <p:cNvPr id="16" name="TextBox 15">
            <a:extLst>
              <a:ext uri="{FF2B5EF4-FFF2-40B4-BE49-F238E27FC236}">
                <a16:creationId xmlns:a16="http://schemas.microsoft.com/office/drawing/2014/main" id="{BE736B2B-F08E-7C4F-00E7-300B044EC84A}"/>
              </a:ext>
            </a:extLst>
          </p:cNvPr>
          <p:cNvSpPr txBox="1"/>
          <p:nvPr/>
        </p:nvSpPr>
        <p:spPr>
          <a:xfrm>
            <a:off x="6269641" y="1991702"/>
            <a:ext cx="618766" cy="276999"/>
          </a:xfrm>
          <a:prstGeom prst="rect">
            <a:avLst/>
          </a:prstGeom>
          <a:noFill/>
        </p:spPr>
        <p:txBody>
          <a:bodyPr wrap="square">
            <a:spAutoFit/>
          </a:bodyPr>
          <a:lstStyle/>
          <a:p>
            <a:r>
              <a:rPr lang="en-US" altLang="ko-KR" sz="1200" dirty="0">
                <a:latin typeface="Arial" panose="020B0604020202020204" pitchFamily="34" charset="0"/>
                <a:cs typeface="Arial" panose="020B0604020202020204" pitchFamily="34" charset="0"/>
              </a:rPr>
              <a:t>BERT</a:t>
            </a:r>
            <a:endParaRPr lang="ko-KR" altLang="en-US" sz="12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4BB5640-1666-FFE4-E2EB-F126B18CF32B}"/>
              </a:ext>
            </a:extLst>
          </p:cNvPr>
          <p:cNvSpPr txBox="1"/>
          <p:nvPr/>
        </p:nvSpPr>
        <p:spPr>
          <a:xfrm>
            <a:off x="6269641" y="2981191"/>
            <a:ext cx="736175" cy="276999"/>
          </a:xfrm>
          <a:prstGeom prst="rect">
            <a:avLst/>
          </a:prstGeom>
          <a:noFill/>
        </p:spPr>
        <p:txBody>
          <a:bodyPr wrap="square">
            <a:spAutoFit/>
          </a:bodyPr>
          <a:lstStyle/>
          <a:p>
            <a:r>
              <a:rPr lang="en-US" altLang="ko-KR" sz="1200" dirty="0">
                <a:latin typeface="Arial" panose="020B0604020202020204" pitchFamily="34" charset="0"/>
                <a:cs typeface="Arial" panose="020B0604020202020204" pitchFamily="34" charset="0"/>
              </a:rPr>
              <a:t>ERNIE</a:t>
            </a:r>
            <a:endParaRPr lang="ko-KR" altLang="en-US" sz="1200"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035FEE93-52E6-74C6-EEB2-66314D8B9B95}"/>
              </a:ext>
            </a:extLst>
          </p:cNvPr>
          <p:cNvPicPr>
            <a:picLocks noChangeAspect="1"/>
          </p:cNvPicPr>
          <p:nvPr/>
        </p:nvPicPr>
        <p:blipFill>
          <a:blip r:embed="rId5"/>
          <a:stretch>
            <a:fillRect/>
          </a:stretch>
        </p:blipFill>
        <p:spPr>
          <a:xfrm>
            <a:off x="5262899" y="4694472"/>
            <a:ext cx="6907421" cy="882000"/>
          </a:xfrm>
          <a:prstGeom prst="rect">
            <a:avLst/>
          </a:prstGeom>
        </p:spPr>
      </p:pic>
      <p:pic>
        <p:nvPicPr>
          <p:cNvPr id="18" name="그림 17">
            <a:hlinkClick r:id="rId6" action="ppaction://hlinksldjump"/>
            <a:extLst>
              <a:ext uri="{FF2B5EF4-FFF2-40B4-BE49-F238E27FC236}">
                <a16:creationId xmlns:a16="http://schemas.microsoft.com/office/drawing/2014/main" id="{62C29C05-F308-C932-E5FB-EBD4645FBD15}"/>
              </a:ext>
            </a:extLst>
          </p:cNvPr>
          <p:cNvPicPr>
            <a:picLocks noChangeAspect="1"/>
          </p:cNvPicPr>
          <p:nvPr/>
        </p:nvPicPr>
        <p:blipFill>
          <a:blip r:embed="rId7"/>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4268306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ERNIE: Enhanced Representation through </a:t>
            </a:r>
            <a:br>
              <a:rPr lang="en-US" altLang="ko-KR" sz="2400" dirty="0">
                <a:latin typeface="나눔고딕 ExtraBold" panose="020D0904000000000000" pitchFamily="50" charset="-127"/>
                <a:ea typeface="나눔고딕 ExtraBold" panose="020D0904000000000000" pitchFamily="50" charset="-127"/>
                <a:cs typeface="+mn-cs"/>
              </a:rPr>
            </a:br>
            <a:r>
              <a:rPr lang="en-US" altLang="ko-KR" sz="2400" dirty="0">
                <a:latin typeface="나눔고딕 ExtraBold" panose="020D0904000000000000" pitchFamily="50" charset="-127"/>
                <a:ea typeface="나눔고딕 ExtraBold" panose="020D0904000000000000" pitchFamily="50" charset="-127"/>
                <a:cs typeface="+mn-cs"/>
              </a:rPr>
              <a:t>Knowledge Integration, 2019</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altLang="ko-KR" sz="1800" dirty="0">
                <a:latin typeface="Calibri" panose="020F0502020204030204" pitchFamily="34" charset="0"/>
                <a:cs typeface="Calibri" panose="020F0502020204030204" pitchFamily="34" charset="0"/>
              </a:rPr>
              <a:t>3. Summaries of Papers</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71</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3369085434"/>
              </p:ext>
            </p:extLst>
          </p:nvPr>
        </p:nvGraphicFramePr>
        <p:xfrm>
          <a:off x="0" y="949672"/>
          <a:ext cx="12199301" cy="5604872"/>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ERNIE was chosen to have the same model size as BERT-base for comparison purposes.</a:t>
                      </a:r>
                    </a:p>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12 encoder layers, 768 hidden units and 12 attention heads</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285750" indent="-285750" latinLnBrk="1">
                        <a:buFont typeface="Arial" panose="020B0604020202020204" pitchFamily="34" charset="0"/>
                        <a:buChar char="•"/>
                      </a:pPr>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latinLnBrk="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Mixed corpus: Chinese </a:t>
                      </a:r>
                      <a:r>
                        <a:rPr lang="en-US" altLang="ko-KR" sz="1200" kern="1200" dirty="0" err="1">
                          <a:solidFill>
                            <a:schemeClr val="tx1"/>
                          </a:solidFill>
                          <a:latin typeface="Arial" panose="020B0604020202020204" pitchFamily="34" charset="0"/>
                          <a:ea typeface="+mn-ea"/>
                          <a:cs typeface="Arial" panose="020B0604020202020204" pitchFamily="34" charset="0"/>
                        </a:rPr>
                        <a:t>Wikepedia</a:t>
                      </a:r>
                      <a:r>
                        <a:rPr lang="en-US" altLang="ko-KR" sz="1200" kern="1200" dirty="0">
                          <a:solidFill>
                            <a:schemeClr val="tx1"/>
                          </a:solidFill>
                          <a:latin typeface="Arial" panose="020B0604020202020204" pitchFamily="34" charset="0"/>
                          <a:ea typeface="+mn-ea"/>
                          <a:cs typeface="Arial" panose="020B0604020202020204" pitchFamily="34" charset="0"/>
                        </a:rPr>
                        <a:t> (21M), Baidu </a:t>
                      </a:r>
                      <a:r>
                        <a:rPr lang="en-US" altLang="ko-KR" sz="1200" kern="1200" dirty="0" err="1">
                          <a:solidFill>
                            <a:schemeClr val="tx1"/>
                          </a:solidFill>
                          <a:latin typeface="Arial" panose="020B0604020202020204" pitchFamily="34" charset="0"/>
                          <a:ea typeface="+mn-ea"/>
                          <a:cs typeface="Arial" panose="020B0604020202020204" pitchFamily="34" charset="0"/>
                        </a:rPr>
                        <a:t>Baike</a:t>
                      </a:r>
                      <a:r>
                        <a:rPr lang="en-US" altLang="ko-KR" sz="1200" kern="1200" dirty="0">
                          <a:solidFill>
                            <a:schemeClr val="tx1"/>
                          </a:solidFill>
                          <a:latin typeface="Arial" panose="020B0604020202020204" pitchFamily="34" charset="0"/>
                          <a:ea typeface="+mn-ea"/>
                          <a:cs typeface="Arial" panose="020B0604020202020204" pitchFamily="34" charset="0"/>
                        </a:rPr>
                        <a:t>(51M), Baidu news(47M), Baidu </a:t>
                      </a:r>
                      <a:r>
                        <a:rPr lang="en-US" altLang="ko-KR" sz="1200" kern="1200" dirty="0" err="1">
                          <a:solidFill>
                            <a:schemeClr val="tx1"/>
                          </a:solidFill>
                          <a:latin typeface="Arial" panose="020B0604020202020204" pitchFamily="34" charset="0"/>
                          <a:ea typeface="+mn-ea"/>
                          <a:cs typeface="Arial" panose="020B0604020202020204" pitchFamily="34" charset="0"/>
                        </a:rPr>
                        <a:t>Tieba</a:t>
                      </a:r>
                      <a:r>
                        <a:rPr lang="en-US" altLang="ko-KR" sz="1200" kern="1200" dirty="0">
                          <a:solidFill>
                            <a:schemeClr val="tx1"/>
                          </a:solidFill>
                          <a:latin typeface="Arial" panose="020B0604020202020204" pitchFamily="34" charset="0"/>
                          <a:ea typeface="+mn-ea"/>
                          <a:cs typeface="Arial" panose="020B0604020202020204" pitchFamily="34" charset="0"/>
                        </a:rPr>
                        <a:t>(54M)</a:t>
                      </a:r>
                    </a:p>
                    <a:p>
                      <a:pPr marL="171450" indent="-171450" latinLnBrk="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Baidu </a:t>
                      </a:r>
                      <a:r>
                        <a:rPr lang="en-US" altLang="ko-KR" sz="1200" kern="1200" dirty="0" err="1">
                          <a:solidFill>
                            <a:schemeClr val="tx1"/>
                          </a:solidFill>
                          <a:latin typeface="Arial" panose="020B0604020202020204" pitchFamily="34" charset="0"/>
                          <a:ea typeface="+mn-ea"/>
                          <a:cs typeface="Arial" panose="020B0604020202020204" pitchFamily="34" charset="0"/>
                        </a:rPr>
                        <a:t>Baike</a:t>
                      </a:r>
                      <a:r>
                        <a:rPr lang="en-US" altLang="ko-KR" sz="1200" kern="1200" dirty="0">
                          <a:solidFill>
                            <a:schemeClr val="tx1"/>
                          </a:solidFill>
                          <a:latin typeface="Arial" panose="020B0604020202020204" pitchFamily="34" charset="0"/>
                          <a:ea typeface="+mn-ea"/>
                          <a:cs typeface="Arial" panose="020B0604020202020204" pitchFamily="34" charset="0"/>
                        </a:rPr>
                        <a:t> contains encyclopedia articles written in formal languages,</a:t>
                      </a:r>
                    </a:p>
                    <a:p>
                      <a:pPr marL="171450" indent="-171450" latinLnBrk="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Baidu news provides the latest information about movie names, actor names, football team names, etc.</a:t>
                      </a:r>
                    </a:p>
                    <a:p>
                      <a:pPr marL="171450" indent="-171450" latinLnBrk="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Baidu </a:t>
                      </a:r>
                      <a:r>
                        <a:rPr lang="en-US" altLang="ko-KR" sz="1200" kern="1200" dirty="0" err="1">
                          <a:solidFill>
                            <a:schemeClr val="tx1"/>
                          </a:solidFill>
                          <a:latin typeface="Arial" panose="020B0604020202020204" pitchFamily="34" charset="0"/>
                          <a:ea typeface="+mn-ea"/>
                          <a:cs typeface="Arial" panose="020B0604020202020204" pitchFamily="34" charset="0"/>
                        </a:rPr>
                        <a:t>Tieba</a:t>
                      </a:r>
                      <a:r>
                        <a:rPr lang="en-US" altLang="ko-KR" sz="1200" kern="1200" dirty="0">
                          <a:solidFill>
                            <a:schemeClr val="tx1"/>
                          </a:solidFill>
                          <a:latin typeface="Arial" panose="020B0604020202020204" pitchFamily="34" charset="0"/>
                          <a:ea typeface="+mn-ea"/>
                          <a:cs typeface="Arial" panose="020B0604020202020204" pitchFamily="34" charset="0"/>
                        </a:rPr>
                        <a:t> (for DLM) is an open discussion forum like </a:t>
                      </a:r>
                      <a:r>
                        <a:rPr lang="en-US" altLang="ko-KR" sz="1200" kern="1200" dirty="0" err="1">
                          <a:solidFill>
                            <a:schemeClr val="tx1"/>
                          </a:solidFill>
                          <a:latin typeface="Arial" panose="020B0604020202020204" pitchFamily="34" charset="0"/>
                          <a:ea typeface="+mn-ea"/>
                          <a:cs typeface="Arial" panose="020B0604020202020204" pitchFamily="34" charset="0"/>
                        </a:rPr>
                        <a:t>Reddits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b="1" kern="1200" dirty="0">
                          <a:solidFill>
                            <a:srgbClr val="FF0000"/>
                          </a:solidFill>
                          <a:latin typeface="Arial" panose="020B0604020202020204" pitchFamily="34" charset="0"/>
                          <a:ea typeface="+mn-ea"/>
                          <a:cs typeface="Arial" panose="020B0604020202020204" pitchFamily="34" charset="0"/>
                        </a:rPr>
                        <a:t>DLM (Dialogue Language Model)</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 introducing </a:t>
                      </a:r>
                      <a:r>
                        <a:rPr lang="en-US" altLang="ko-KR" sz="1200" b="1" kern="1200" dirty="0">
                          <a:solidFill>
                            <a:schemeClr val="tx1"/>
                          </a:solidFill>
                          <a:latin typeface="Arial" panose="020B0604020202020204" pitchFamily="34" charset="0"/>
                          <a:ea typeface="+mn-ea"/>
                          <a:cs typeface="Arial" panose="020B0604020202020204" pitchFamily="34" charset="0"/>
                        </a:rPr>
                        <a:t>dialogue embedding </a:t>
                      </a:r>
                      <a:r>
                        <a:rPr lang="en-US" altLang="ko-KR" sz="1200" kern="1200" dirty="0">
                          <a:solidFill>
                            <a:schemeClr val="tx1"/>
                          </a:solidFill>
                          <a:latin typeface="Arial" panose="020B0604020202020204" pitchFamily="34" charset="0"/>
                          <a:ea typeface="+mn-ea"/>
                          <a:cs typeface="Arial" panose="020B0604020202020204" pitchFamily="34" charset="0"/>
                        </a:rPr>
                        <a:t>to identify the roles in the dialogue</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 ERNIE’s dialogue embedding plays the same roles as token type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  embedding in BERT, except that </a:t>
                      </a:r>
                      <a:r>
                        <a:rPr lang="en-US" altLang="ko-KR" sz="1200" kern="1200" dirty="0">
                          <a:solidFill>
                            <a:srgbClr val="FF0000"/>
                          </a:solidFill>
                          <a:latin typeface="Arial" panose="020B0604020202020204" pitchFamily="34" charset="0"/>
                          <a:ea typeface="+mn-ea"/>
                          <a:cs typeface="Arial" panose="020B0604020202020204" pitchFamily="34" charset="0"/>
                        </a:rPr>
                        <a:t>ERNIE can also represent multi-turn </a:t>
                      </a:r>
                      <a:br>
                        <a:rPr lang="en-US" altLang="ko-KR" sz="1200" kern="1200" dirty="0">
                          <a:solidFill>
                            <a:srgbClr val="FF0000"/>
                          </a:solidFill>
                          <a:latin typeface="Arial" panose="020B0604020202020204" pitchFamily="34" charset="0"/>
                          <a:ea typeface="+mn-ea"/>
                          <a:cs typeface="Arial" panose="020B0604020202020204" pitchFamily="34" charset="0"/>
                        </a:rPr>
                      </a:br>
                      <a:r>
                        <a:rPr lang="en-US" altLang="ko-KR" sz="1200" kern="1200" dirty="0">
                          <a:solidFill>
                            <a:srgbClr val="FF0000"/>
                          </a:solidFill>
                          <a:latin typeface="Arial" panose="020B0604020202020204" pitchFamily="34" charset="0"/>
                          <a:ea typeface="+mn-ea"/>
                          <a:cs typeface="Arial" panose="020B0604020202020204" pitchFamily="34" charset="0"/>
                        </a:rPr>
                        <a:t>  conversations (e.g., QRQ, QRR, QQR, Q for ”Query”, R ”Response”).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 Like MLM in BERT, masks are applied to enforce the model to predict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  missing words conditioned on both query and response.</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 The model architecture of DLM task is compatible with that of the MLM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  task, thus it is pre-trained alternatively with the MLM task.</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285750" indent="-285750" latinLnBrk="1">
                        <a:buFont typeface="Arial" panose="020B0604020202020204" pitchFamily="34" charset="0"/>
                        <a:buChar char="•"/>
                      </a:pPr>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2318792">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test results on 5 Chinese NLP tasks can be seen that ERNIE outperforms BERT on all tasks, creating new state-of-the-art results on these Chinese NLP tasks.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Ablation Studies: Adding phrase-level mask to the baseline word-level mask can improve the performance of the mode, 0.7%/1.0% of improvement in develop/test accuracy is achieved on this DLM task</a:t>
                      </a:r>
                    </a:p>
                    <a:p>
                      <a:pPr marL="0" indent="0" algn="l" defTabSz="914400" rtl="0" eaLnBrk="1" latinLnBrk="1" hangingPunct="1">
                        <a:buFont typeface="Arial" panose="020B0604020202020204" pitchFamily="34" charset="0"/>
                        <a:buNone/>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r h="360000">
                <a:tc>
                  <a:txBody>
                    <a:bodyPr/>
                    <a:lstStyle/>
                    <a:p>
                      <a:pPr latinLnBrk="1"/>
                      <a:endParaRPr lang="ko-KR" altLang="en-US" sz="16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From the paper: </a:t>
                      </a:r>
                      <a:r>
                        <a:rPr lang="en-US" altLang="ko-KR" sz="1200" kern="1200" dirty="0">
                          <a:solidFill>
                            <a:schemeClr val="tx1"/>
                          </a:solidFill>
                          <a:latin typeface="Arial" panose="020B0604020202020204" pitchFamily="34" charset="0"/>
                          <a:ea typeface="+mn-ea"/>
                          <a:cs typeface="Arial" panose="020B0604020202020204" pitchFamily="34" charset="0"/>
                          <a:hlinkClick r:id="rId3"/>
                        </a:rPr>
                        <a:t>https://github.com/PaddlePaddle/ERNIE</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0822008"/>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4"/>
              </a:rPr>
              <a:t>https://arxiv.org/abs/1904.09223</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Dataset</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9527C151-9986-F87E-445C-5BCDE7BB92DD}"/>
              </a:ext>
            </a:extLst>
          </p:cNvPr>
          <p:cNvSpPr/>
          <p:nvPr/>
        </p:nvSpPr>
        <p:spPr>
          <a:xfrm>
            <a:off x="6874" y="217320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p>
          <a:p>
            <a:pPr algn="ctr"/>
            <a:r>
              <a:rPr lang="en-US" altLang="ko-KR" sz="1100" b="1" i="1" dirty="0">
                <a:solidFill>
                  <a:schemeClr val="tx1"/>
                </a:solidFill>
                <a:latin typeface="Arial" panose="020B0604020202020204" pitchFamily="34" charset="0"/>
                <a:cs typeface="Arial" panose="020B0604020202020204" pitchFamily="34" charset="0"/>
              </a:rPr>
              <a:t>(DLM)</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ED4485D1-2F4F-394A-9CCA-FFC669DE83B2}"/>
              </a:ext>
            </a:extLst>
          </p:cNvPr>
          <p:cNvPicPr>
            <a:picLocks noChangeAspect="1"/>
          </p:cNvPicPr>
          <p:nvPr/>
        </p:nvPicPr>
        <p:blipFill>
          <a:blip r:embed="rId5"/>
          <a:stretch>
            <a:fillRect/>
          </a:stretch>
        </p:blipFill>
        <p:spPr>
          <a:xfrm>
            <a:off x="6302250" y="2152582"/>
            <a:ext cx="5514435" cy="1710000"/>
          </a:xfrm>
          <a:prstGeom prst="rect">
            <a:avLst/>
          </a:prstGeom>
        </p:spPr>
      </p:pic>
      <p:sp>
        <p:nvSpPr>
          <p:cNvPr id="14" name="직사각형 13">
            <a:extLst>
              <a:ext uri="{FF2B5EF4-FFF2-40B4-BE49-F238E27FC236}">
                <a16:creationId xmlns:a16="http://schemas.microsoft.com/office/drawing/2014/main" id="{892322A6-1280-A853-754D-AC4FCCBE11A6}"/>
              </a:ext>
            </a:extLst>
          </p:cNvPr>
          <p:cNvSpPr/>
          <p:nvPr/>
        </p:nvSpPr>
        <p:spPr>
          <a:xfrm>
            <a:off x="-1" y="3886822"/>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Results</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C3179654-A7F2-D994-F00D-4D6D48E4329A}"/>
              </a:ext>
            </a:extLst>
          </p:cNvPr>
          <p:cNvPicPr>
            <a:picLocks noChangeAspect="1"/>
          </p:cNvPicPr>
          <p:nvPr/>
        </p:nvPicPr>
        <p:blipFill>
          <a:blip r:embed="rId6"/>
          <a:stretch>
            <a:fillRect/>
          </a:stretch>
        </p:blipFill>
        <p:spPr>
          <a:xfrm>
            <a:off x="1040745" y="4511512"/>
            <a:ext cx="4395908" cy="1620000"/>
          </a:xfrm>
          <a:prstGeom prst="rect">
            <a:avLst/>
          </a:prstGeom>
        </p:spPr>
      </p:pic>
      <p:pic>
        <p:nvPicPr>
          <p:cNvPr id="13" name="그림 12">
            <a:extLst>
              <a:ext uri="{FF2B5EF4-FFF2-40B4-BE49-F238E27FC236}">
                <a16:creationId xmlns:a16="http://schemas.microsoft.com/office/drawing/2014/main" id="{41DA7D79-9BFB-24FF-BAF6-996BBF4672BB}"/>
              </a:ext>
            </a:extLst>
          </p:cNvPr>
          <p:cNvPicPr>
            <a:picLocks noChangeAspect="1"/>
          </p:cNvPicPr>
          <p:nvPr/>
        </p:nvPicPr>
        <p:blipFill>
          <a:blip r:embed="rId7"/>
          <a:stretch>
            <a:fillRect/>
          </a:stretch>
        </p:blipFill>
        <p:spPr>
          <a:xfrm>
            <a:off x="6944569" y="4467622"/>
            <a:ext cx="5172204" cy="1044000"/>
          </a:xfrm>
          <a:prstGeom prst="rect">
            <a:avLst/>
          </a:prstGeom>
        </p:spPr>
      </p:pic>
      <p:pic>
        <p:nvPicPr>
          <p:cNvPr id="16" name="그림 15">
            <a:extLst>
              <a:ext uri="{FF2B5EF4-FFF2-40B4-BE49-F238E27FC236}">
                <a16:creationId xmlns:a16="http://schemas.microsoft.com/office/drawing/2014/main" id="{6C5560B1-84E4-BB25-333B-FEE2008EED2B}"/>
              </a:ext>
            </a:extLst>
          </p:cNvPr>
          <p:cNvPicPr>
            <a:picLocks noChangeAspect="1"/>
          </p:cNvPicPr>
          <p:nvPr/>
        </p:nvPicPr>
        <p:blipFill>
          <a:blip r:embed="rId8"/>
          <a:stretch>
            <a:fillRect/>
          </a:stretch>
        </p:blipFill>
        <p:spPr>
          <a:xfrm>
            <a:off x="6944569" y="5601000"/>
            <a:ext cx="4596744" cy="828000"/>
          </a:xfrm>
          <a:prstGeom prst="rect">
            <a:avLst/>
          </a:prstGeom>
        </p:spPr>
      </p:pic>
      <p:sp>
        <p:nvSpPr>
          <p:cNvPr id="22" name="직사각형 21">
            <a:extLst>
              <a:ext uri="{FF2B5EF4-FFF2-40B4-BE49-F238E27FC236}">
                <a16:creationId xmlns:a16="http://schemas.microsoft.com/office/drawing/2014/main" id="{B1DC65DE-D881-30D8-D78F-636B98CBCFE8}"/>
              </a:ext>
            </a:extLst>
          </p:cNvPr>
          <p:cNvSpPr/>
          <p:nvPr/>
        </p:nvSpPr>
        <p:spPr>
          <a:xfrm>
            <a:off x="-1" y="6228429"/>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Code</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18" name="그림 17">
            <a:hlinkClick r:id="rId9" action="ppaction://hlinksldjump"/>
            <a:extLst>
              <a:ext uri="{FF2B5EF4-FFF2-40B4-BE49-F238E27FC236}">
                <a16:creationId xmlns:a16="http://schemas.microsoft.com/office/drawing/2014/main" id="{DFF77E32-FBBC-8AA4-4A4C-51F775C7F128}"/>
              </a:ext>
            </a:extLst>
          </p:cNvPr>
          <p:cNvPicPr>
            <a:picLocks noChangeAspect="1"/>
          </p:cNvPicPr>
          <p:nvPr/>
        </p:nvPicPr>
        <p:blipFill>
          <a:blip r:embed="rId10"/>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384439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ERNIE 2.0: A Continual Pre-training Framework for Language </a:t>
            </a:r>
            <a:br>
              <a:rPr lang="en-US" altLang="ko-KR" sz="2400" dirty="0">
                <a:latin typeface="나눔고딕 ExtraBold" panose="020D0904000000000000" pitchFamily="50" charset="-127"/>
                <a:ea typeface="나눔고딕 ExtraBold" panose="020D0904000000000000" pitchFamily="50" charset="-127"/>
                <a:cs typeface="+mn-cs"/>
              </a:rPr>
            </a:br>
            <a:r>
              <a:rPr lang="en-US" altLang="ko-KR" sz="2400" dirty="0">
                <a:latin typeface="나눔고딕 ExtraBold" panose="020D0904000000000000" pitchFamily="50" charset="-127"/>
                <a:ea typeface="나눔고딕 ExtraBold" panose="020D0904000000000000" pitchFamily="50" charset="-127"/>
                <a:cs typeface="+mn-cs"/>
              </a:rPr>
              <a:t>Understanding, 2019</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altLang="ko-KR" sz="1800" dirty="0">
                <a:latin typeface="Calibri" panose="020F0502020204030204" pitchFamily="34" charset="0"/>
                <a:cs typeface="Calibri" panose="020F0502020204030204" pitchFamily="34" charset="0"/>
              </a:rPr>
              <a:t>3. Summaries of Papers</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72</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428101717"/>
              </p:ext>
            </p:extLst>
          </p:nvPr>
        </p:nvGraphicFramePr>
        <p:xfrm>
          <a:off x="0" y="949672"/>
          <a:ext cx="12199301" cy="542880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66559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latinLnBrk="1">
                        <a:buFont typeface="Arial" panose="020B0604020202020204" pitchFamily="34" charset="0"/>
                        <a:buNone/>
                      </a:pPr>
                      <a:r>
                        <a:rPr lang="en-US" altLang="ko-KR" sz="1200" kern="1200" dirty="0">
                          <a:solidFill>
                            <a:schemeClr val="tx1"/>
                          </a:solidFill>
                          <a:latin typeface="Arial" panose="020B0604020202020204" pitchFamily="34" charset="0"/>
                          <a:ea typeface="+mn-ea"/>
                          <a:cs typeface="Arial" panose="020B0604020202020204" pitchFamily="34" charset="0"/>
                        </a:rPr>
                        <a:t>Current pre-training procedures usually focus on training the model with several simple tasks to grasp the co-occurrence of words or sentences. However, besides co-occurring information, there exists other valuable lexical, syntactic and semantic information in training corpora.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Arial" panose="020B0604020202020204" pitchFamily="34" charset="0"/>
                          <a:ea typeface="+mn-ea"/>
                          <a:cs typeface="Arial" panose="020B0604020202020204" pitchFamily="34" charset="0"/>
                        </a:rPr>
                        <a:t>ERNIE 2.0, Continual pre-training framework,</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Continual multi-task learning, </a:t>
                      </a:r>
                      <a:r>
                        <a:rPr lang="en-US" altLang="ko-KR" sz="1200" dirty="0"/>
                        <a:t>Continual learning</a:t>
                      </a:r>
                      <a:r>
                        <a:rPr lang="en-US" altLang="ko-KR" sz="1200" kern="1200" dirty="0">
                          <a:solidFill>
                            <a:schemeClr val="tx1"/>
                          </a:solidFill>
                          <a:latin typeface="Arial" panose="020B0604020202020204" pitchFamily="34" charset="0"/>
                          <a:ea typeface="+mn-ea"/>
                          <a:cs typeface="Arial" panose="020B0604020202020204" pitchFamily="34" charset="0"/>
                        </a:rPr>
                        <a:t>,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864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continual pre-training framework named ERNIE 2.0 which incrementally builds pre-training tasks and then learn pre-trained models on these constructed tasks via </a:t>
                      </a:r>
                      <a:r>
                        <a:rPr lang="en-US" altLang="ko-KR" sz="1200" b="1" kern="1200" dirty="0">
                          <a:solidFill>
                            <a:srgbClr val="FF0000"/>
                          </a:solidFill>
                          <a:latin typeface="Arial" panose="020B0604020202020204" pitchFamily="34" charset="0"/>
                          <a:ea typeface="+mn-ea"/>
                          <a:cs typeface="Arial" panose="020B0604020202020204" pitchFamily="34" charset="0"/>
                        </a:rPr>
                        <a:t>continual multi-task learning</a:t>
                      </a:r>
                      <a:r>
                        <a:rPr lang="en-US" altLang="ko-KR" sz="1200" kern="1200" dirty="0">
                          <a:solidFill>
                            <a:schemeClr val="tx1"/>
                          </a:solidFill>
                          <a:latin typeface="Arial" panose="020B0604020202020204" pitchFamily="34" charset="0"/>
                          <a:ea typeface="+mn-ea"/>
                          <a:cs typeface="Arial" panose="020B0604020202020204" pitchFamily="34" charset="0"/>
                        </a:rPr>
                        <a:t>.</a:t>
                      </a:r>
                    </a:p>
                    <a:p>
                      <a:pPr marL="171450" indent="-171450" algn="l" defTabSz="914400" rtl="0" eaLnBrk="1" latinLnBrk="1" hangingPunct="1">
                        <a:buFont typeface="Arial" panose="020B0604020202020204" pitchFamily="34" charset="0"/>
                        <a:buChar char="•"/>
                      </a:pPr>
                      <a:r>
                        <a:rPr lang="en-US" altLang="ko-KR" sz="1200" kern="1200" dirty="0">
                          <a:solidFill>
                            <a:srgbClr val="FF0000"/>
                          </a:solidFill>
                          <a:latin typeface="Arial" panose="020B0604020202020204" pitchFamily="34" charset="0"/>
                          <a:ea typeface="+mn-ea"/>
                          <a:cs typeface="Arial" panose="020B0604020202020204" pitchFamily="34" charset="0"/>
                        </a:rPr>
                        <a:t>ERNIE 2.0 model is to capture lexical, syntactic and semantic aspects of information in the training data</a:t>
                      </a:r>
                      <a:r>
                        <a:rPr lang="en-US" altLang="ko-KR" sz="1200" kern="1200" dirty="0">
                          <a:solidFill>
                            <a:schemeClr val="tx1"/>
                          </a:solidFill>
                          <a:latin typeface="Arial" panose="020B0604020202020204" pitchFamily="34" charset="0"/>
                          <a:ea typeface="+mn-ea"/>
                          <a:cs typeface="Arial" panose="020B0604020202020204" pitchFamily="34" charset="0"/>
                        </a:rPr>
                        <a:t>.</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3600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ERNIE 2.0: instead of training with a small number of pre-training objectives, it could </a:t>
                      </a:r>
                      <a:r>
                        <a:rPr lang="en-US" altLang="ko-KR" sz="1200" kern="1200" dirty="0">
                          <a:solidFill>
                            <a:srgbClr val="FF0000"/>
                          </a:solidFill>
                          <a:latin typeface="Arial" panose="020B0604020202020204" pitchFamily="34" charset="0"/>
                          <a:ea typeface="+mn-ea"/>
                          <a:cs typeface="Arial" panose="020B0604020202020204" pitchFamily="34" charset="0"/>
                        </a:rPr>
                        <a:t>constantly introduce a large variety of pre-training tasks to help the model efficiently learn the lexical, syntactic and semantic  representations</a:t>
                      </a:r>
                    </a:p>
                    <a:p>
                      <a:pPr marL="171450" indent="-171450" algn="l" defTabSz="914400" rtl="0" eaLnBrk="1" latinLnBrk="1" hangingPunct="1">
                        <a:buFont typeface="Arial" panose="020B0604020202020204" pitchFamily="34" charset="0"/>
                        <a:buChar char="•"/>
                      </a:pPr>
                      <a:r>
                        <a:rPr lang="en-US" altLang="ko-KR" sz="1200" kern="1200" dirty="0">
                          <a:solidFill>
                            <a:srgbClr val="FF0000"/>
                          </a:solidFill>
                          <a:latin typeface="Arial" panose="020B0604020202020204" pitchFamily="34" charset="0"/>
                          <a:ea typeface="+mn-ea"/>
                          <a:cs typeface="Arial" panose="020B0604020202020204" pitchFamily="34" charset="0"/>
                        </a:rPr>
                        <a:t>Continual Pre-training</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(1) Pre-training Tasks Construction: Constructing different kinds of tasks at each time that the learned parameters encodes the previously learned knowledge, Allocating each task N training iterations</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(2) the architecture of continual multi-task learning in each stage contains a series of </a:t>
                      </a:r>
                      <a:r>
                        <a:rPr lang="en-US" altLang="ko-KR" sz="1200" b="1" kern="1200" dirty="0">
                          <a:solidFill>
                            <a:srgbClr val="FF0000"/>
                          </a:solidFill>
                          <a:latin typeface="Arial" panose="020B0604020202020204" pitchFamily="34" charset="0"/>
                          <a:ea typeface="+mn-ea"/>
                          <a:cs typeface="Arial" panose="020B0604020202020204" pitchFamily="34" charset="0"/>
                        </a:rPr>
                        <a:t>shared text encoding layers </a:t>
                      </a:r>
                      <a:r>
                        <a:rPr lang="en-US" altLang="ko-KR" sz="1200" kern="1200" dirty="0">
                          <a:solidFill>
                            <a:schemeClr val="tx1"/>
                          </a:solidFill>
                          <a:latin typeface="Arial" panose="020B0604020202020204" pitchFamily="34" charset="0"/>
                          <a:ea typeface="+mn-ea"/>
                          <a:cs typeface="Arial" panose="020B0604020202020204" pitchFamily="34" charset="0"/>
                        </a:rPr>
                        <a:t>to encode contextual information, which can be customized by using recurrent neural networks or a deep Transformer consisting of stacked self-attention layers</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(3) Loss functions: </a:t>
                      </a:r>
                      <a:r>
                        <a:rPr lang="en-US" altLang="ko-KR" sz="1200" kern="1200" dirty="0">
                          <a:solidFill>
                            <a:srgbClr val="FF0000"/>
                          </a:solidFill>
                          <a:latin typeface="Arial" panose="020B0604020202020204" pitchFamily="34" charset="0"/>
                          <a:ea typeface="+mn-ea"/>
                          <a:cs typeface="Arial" panose="020B0604020202020204" pitchFamily="34" charset="0"/>
                        </a:rPr>
                        <a:t>Token-level loss, Sentence-level loss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Fine-tuning for Application Tasks</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 the pre-trained model can be adapted to different language understanding tasks, such as </a:t>
                      </a:r>
                      <a:r>
                        <a:rPr lang="en-US" altLang="ko-KR" sz="1200" kern="1200" dirty="0">
                          <a:solidFill>
                            <a:srgbClr val="FF0000"/>
                          </a:solidFill>
                          <a:latin typeface="Arial" panose="020B0604020202020204" pitchFamily="34" charset="0"/>
                          <a:ea typeface="+mn-ea"/>
                          <a:cs typeface="Arial" panose="020B0604020202020204" pitchFamily="34" charset="0"/>
                        </a:rPr>
                        <a:t>question answering, natural language inference</a:t>
                      </a:r>
                      <a:endParaRPr lang="ko-KR" altLang="en-US" sz="1200" kern="1200" dirty="0">
                        <a:solidFill>
                          <a:srgbClr val="FF0000"/>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3"/>
              </a:rPr>
              <a:t>https://arxiv.org/abs/1907.12412</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Motive</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Keywords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1996737F-110D-42CC-A0E4-2C38DC6CF238}"/>
              </a:ext>
            </a:extLst>
          </p:cNvPr>
          <p:cNvSpPr/>
          <p:nvPr/>
        </p:nvSpPr>
        <p:spPr>
          <a:xfrm>
            <a:off x="-1" y="1795073"/>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Introduction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4039BBAC-A31A-AF25-09CE-314884142EF8}"/>
              </a:ext>
            </a:extLst>
          </p:cNvPr>
          <p:cNvSpPr/>
          <p:nvPr/>
        </p:nvSpPr>
        <p:spPr>
          <a:xfrm>
            <a:off x="-1" y="2798145"/>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5FDEEDA9-D7C9-2932-D744-5C9718EA9636}"/>
              </a:ext>
            </a:extLst>
          </p:cNvPr>
          <p:cNvPicPr>
            <a:picLocks noChangeAspect="1"/>
          </p:cNvPicPr>
          <p:nvPr/>
        </p:nvPicPr>
        <p:blipFill>
          <a:blip r:embed="rId4"/>
          <a:stretch>
            <a:fillRect/>
          </a:stretch>
        </p:blipFill>
        <p:spPr>
          <a:xfrm>
            <a:off x="6421977" y="1795073"/>
            <a:ext cx="5724347" cy="2412000"/>
          </a:xfrm>
          <a:prstGeom prst="rect">
            <a:avLst/>
          </a:prstGeom>
        </p:spPr>
      </p:pic>
      <p:pic>
        <p:nvPicPr>
          <p:cNvPr id="7" name="그림 6">
            <a:extLst>
              <a:ext uri="{FF2B5EF4-FFF2-40B4-BE49-F238E27FC236}">
                <a16:creationId xmlns:a16="http://schemas.microsoft.com/office/drawing/2014/main" id="{D829851A-02C0-2D1D-5391-B05904D718FB}"/>
              </a:ext>
            </a:extLst>
          </p:cNvPr>
          <p:cNvPicPr>
            <a:picLocks noChangeAspect="1"/>
          </p:cNvPicPr>
          <p:nvPr/>
        </p:nvPicPr>
        <p:blipFill>
          <a:blip r:embed="rId5"/>
          <a:stretch>
            <a:fillRect/>
          </a:stretch>
        </p:blipFill>
        <p:spPr>
          <a:xfrm>
            <a:off x="6421974" y="4307445"/>
            <a:ext cx="3232756" cy="1764000"/>
          </a:xfrm>
          <a:prstGeom prst="rect">
            <a:avLst/>
          </a:prstGeom>
        </p:spPr>
      </p:pic>
      <p:pic>
        <p:nvPicPr>
          <p:cNvPr id="14" name="그림 13">
            <a:extLst>
              <a:ext uri="{FF2B5EF4-FFF2-40B4-BE49-F238E27FC236}">
                <a16:creationId xmlns:a16="http://schemas.microsoft.com/office/drawing/2014/main" id="{71391FEC-BE87-F780-1F6F-45119804A609}"/>
              </a:ext>
            </a:extLst>
          </p:cNvPr>
          <p:cNvPicPr>
            <a:picLocks noChangeAspect="1"/>
          </p:cNvPicPr>
          <p:nvPr/>
        </p:nvPicPr>
        <p:blipFill>
          <a:blip r:embed="rId6"/>
          <a:stretch>
            <a:fillRect/>
          </a:stretch>
        </p:blipFill>
        <p:spPr>
          <a:xfrm>
            <a:off x="9927066" y="5279551"/>
            <a:ext cx="1999899" cy="1044000"/>
          </a:xfrm>
          <a:prstGeom prst="rect">
            <a:avLst/>
          </a:prstGeom>
        </p:spPr>
      </p:pic>
      <p:pic>
        <p:nvPicPr>
          <p:cNvPr id="16" name="그림 15">
            <a:extLst>
              <a:ext uri="{FF2B5EF4-FFF2-40B4-BE49-F238E27FC236}">
                <a16:creationId xmlns:a16="http://schemas.microsoft.com/office/drawing/2014/main" id="{DC9D00DB-AB1E-21BF-63C7-6E2745870F28}"/>
              </a:ext>
            </a:extLst>
          </p:cNvPr>
          <p:cNvPicPr>
            <a:picLocks noChangeAspect="1"/>
          </p:cNvPicPr>
          <p:nvPr/>
        </p:nvPicPr>
        <p:blipFill>
          <a:blip r:embed="rId7"/>
          <a:stretch>
            <a:fillRect/>
          </a:stretch>
        </p:blipFill>
        <p:spPr>
          <a:xfrm>
            <a:off x="9911892" y="4213066"/>
            <a:ext cx="2030246" cy="1044000"/>
          </a:xfrm>
          <a:prstGeom prst="rect">
            <a:avLst/>
          </a:prstGeom>
        </p:spPr>
      </p:pic>
      <p:sp>
        <p:nvSpPr>
          <p:cNvPr id="22" name="타원 21">
            <a:extLst>
              <a:ext uri="{FF2B5EF4-FFF2-40B4-BE49-F238E27FC236}">
                <a16:creationId xmlns:a16="http://schemas.microsoft.com/office/drawing/2014/main" id="{ECFDAC81-2791-4C1F-D95B-53A955E877CD}"/>
              </a:ext>
            </a:extLst>
          </p:cNvPr>
          <p:cNvSpPr/>
          <p:nvPr/>
        </p:nvSpPr>
        <p:spPr>
          <a:xfrm>
            <a:off x="9913316" y="2494192"/>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1</a:t>
            </a:r>
            <a:endParaRPr lang="ko-KR" altLang="en-US" sz="1200" dirty="0"/>
          </a:p>
        </p:txBody>
      </p:sp>
      <p:sp>
        <p:nvSpPr>
          <p:cNvPr id="26" name="타원 25">
            <a:extLst>
              <a:ext uri="{FF2B5EF4-FFF2-40B4-BE49-F238E27FC236}">
                <a16:creationId xmlns:a16="http://schemas.microsoft.com/office/drawing/2014/main" id="{5743EFCE-2EA6-4BDB-73AF-952304373575}"/>
              </a:ext>
            </a:extLst>
          </p:cNvPr>
          <p:cNvSpPr/>
          <p:nvPr/>
        </p:nvSpPr>
        <p:spPr>
          <a:xfrm>
            <a:off x="7508146" y="5424168"/>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2</a:t>
            </a:r>
            <a:endParaRPr lang="ko-KR" altLang="en-US" sz="1200" dirty="0"/>
          </a:p>
        </p:txBody>
      </p:sp>
      <p:pic>
        <p:nvPicPr>
          <p:cNvPr id="19" name="그림 18">
            <a:hlinkClick r:id="rId8" action="ppaction://hlinksldjump"/>
            <a:extLst>
              <a:ext uri="{FF2B5EF4-FFF2-40B4-BE49-F238E27FC236}">
                <a16:creationId xmlns:a16="http://schemas.microsoft.com/office/drawing/2014/main" id="{9CA9AFF0-D5B6-84DF-AE4D-40E226CD81F4}"/>
              </a:ext>
            </a:extLst>
          </p:cNvPr>
          <p:cNvPicPr>
            <a:picLocks noChangeAspect="1"/>
          </p:cNvPicPr>
          <p:nvPr/>
        </p:nvPicPr>
        <p:blipFill>
          <a:blip r:embed="rId9"/>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20334547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ERNIE 2.0: A Continual Pre-training Framework for Language </a:t>
            </a:r>
            <a:br>
              <a:rPr lang="en-US" altLang="ko-KR" sz="2400" dirty="0">
                <a:latin typeface="나눔고딕 ExtraBold" panose="020D0904000000000000" pitchFamily="50" charset="-127"/>
                <a:ea typeface="나눔고딕 ExtraBold" panose="020D0904000000000000" pitchFamily="50" charset="-127"/>
                <a:cs typeface="+mn-cs"/>
              </a:rPr>
            </a:br>
            <a:r>
              <a:rPr lang="en-US" altLang="ko-KR" sz="2400" dirty="0">
                <a:latin typeface="나눔고딕 ExtraBold" panose="020D0904000000000000" pitchFamily="50" charset="-127"/>
                <a:ea typeface="나눔고딕 ExtraBold" panose="020D0904000000000000" pitchFamily="50" charset="-127"/>
                <a:cs typeface="+mn-cs"/>
              </a:rPr>
              <a:t>Understanding, 2019</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altLang="ko-KR" sz="1800" dirty="0">
                <a:latin typeface="Calibri" panose="020F0502020204030204" pitchFamily="34" charset="0"/>
                <a:cs typeface="Calibri" panose="020F0502020204030204" pitchFamily="34" charset="0"/>
              </a:rPr>
              <a:t>3. Summaries of Papers</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73</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nvGraphicFramePr>
        <p:xfrm>
          <a:off x="0" y="949672"/>
          <a:ext cx="12199301" cy="5199236"/>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1200035">
                <a:tc>
                  <a:txBody>
                    <a:bodyPr/>
                    <a:lstStyle/>
                    <a:p>
                      <a:pPr marL="285750" indent="-285750" latinLnBrk="1">
                        <a:buFont typeface="Arial" panose="020B0604020202020204" pitchFamily="34" charset="0"/>
                        <a:buChar char="•"/>
                      </a:pPr>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Transformer Encoder: Using a multi-layer Transformer as the basic encoder like other pre-training models</a:t>
                      </a:r>
                    </a:p>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Task Embedding: The model feeds task embedding to represent the characteristic of different tasks with an id ranging from 0 to N.</a:t>
                      </a:r>
                    </a:p>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Using the same model settings of transformer as BERT</a:t>
                      </a:r>
                      <a:br>
                        <a:rPr lang="en-US" altLang="ko-KR" sz="1200" dirty="0">
                          <a:latin typeface="Arial" panose="020B0604020202020204" pitchFamily="34" charset="0"/>
                          <a:cs typeface="Arial" panose="020B0604020202020204" pitchFamily="34" charset="0"/>
                        </a:rPr>
                      </a:br>
                      <a:r>
                        <a:rPr lang="en-US" altLang="ko-KR" sz="1200" dirty="0">
                          <a:latin typeface="Arial" panose="020B0604020202020204" pitchFamily="34" charset="0"/>
                          <a:cs typeface="Arial" panose="020B0604020202020204" pitchFamily="34" charset="0"/>
                        </a:rPr>
                        <a:t>Base: 12 layers, 12 self-attention heads, 768-dimensional of hidden size</a:t>
                      </a:r>
                      <a:br>
                        <a:rPr lang="en-US" altLang="ko-KR" sz="1200" dirty="0">
                          <a:latin typeface="Arial" panose="020B0604020202020204" pitchFamily="34" charset="0"/>
                          <a:cs typeface="Arial" panose="020B0604020202020204" pitchFamily="34" charset="0"/>
                        </a:rPr>
                      </a:br>
                      <a:r>
                        <a:rPr lang="en-US" altLang="ko-KR" sz="1200" dirty="0">
                          <a:latin typeface="Arial" panose="020B0604020202020204" pitchFamily="34" charset="0"/>
                          <a:cs typeface="Arial" panose="020B0604020202020204" pitchFamily="34" charset="0"/>
                        </a:rPr>
                        <a:t>Large: 24 layers, 16 self-attention heads, 1024-dimensional of hidden size</a:t>
                      </a:r>
                      <a:endParaRPr lang="ko-KR" altLang="en-US" sz="1200" dirty="0">
                        <a:latin typeface="Arial" panose="020B0604020202020204" pitchFamily="34" charset="0"/>
                        <a:cs typeface="Arial" panose="020B0604020202020204" pitchFamily="34" charset="0"/>
                      </a:endParaRPr>
                    </a:p>
                  </a:txBody>
                  <a:tcPr marR="0">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285750" indent="-285750" latinLnBrk="1">
                        <a:buFont typeface="Arial" panose="020B0604020202020204" pitchFamily="34" charset="0"/>
                        <a:buChar char="•"/>
                      </a:pPr>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171450" indent="-171450" latinLnBrk="1">
                        <a:buFont typeface="Arial" panose="020B0604020202020204" pitchFamily="34" charset="0"/>
                        <a:buChar char="•"/>
                      </a:pPr>
                      <a:r>
                        <a:rPr lang="en-US" altLang="ko-KR" sz="1200" kern="1200" dirty="0">
                          <a:solidFill>
                            <a:schemeClr val="tx1"/>
                          </a:solidFill>
                          <a:latin typeface="+mn-lt"/>
                          <a:ea typeface="+mn-ea"/>
                          <a:cs typeface="+mn-cs"/>
                        </a:rPr>
                        <a:t>Pre-training</a:t>
                      </a:r>
                      <a:endParaRPr lang="ko-KR" altLang="en-US" sz="1200" kern="1200" dirty="0">
                        <a:solidFill>
                          <a:schemeClr val="tx1"/>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1185074">
                <a:tc rowSpan="2">
                  <a:txBody>
                    <a:bodyPr/>
                    <a:lstStyle/>
                    <a:p>
                      <a:pPr marL="285750" indent="-285750" latinLnBrk="1">
                        <a:buFont typeface="Arial" panose="020B0604020202020204" pitchFamily="34" charset="0"/>
                        <a:buChar char="•"/>
                      </a:pPr>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results on GLUE benchmark, where the results on dev set are the median of five runs and the results on test set are scored by the GLUE evaluation server</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ERNIE 2.0</a:t>
                      </a:r>
                      <a:r>
                        <a:rPr lang="en-US" altLang="ko-KR" sz="1200" kern="1200" baseline="-25000" dirty="0">
                          <a:solidFill>
                            <a:schemeClr val="tx1"/>
                          </a:solidFill>
                          <a:latin typeface="Arial" panose="020B0604020202020204" pitchFamily="34" charset="0"/>
                          <a:ea typeface="+mn-ea"/>
                          <a:cs typeface="Arial" panose="020B0604020202020204" pitchFamily="34" charset="0"/>
                        </a:rPr>
                        <a:t>BASE</a:t>
                      </a:r>
                      <a:r>
                        <a:rPr lang="en-US" altLang="ko-KR" sz="1200" kern="1200" dirty="0">
                          <a:solidFill>
                            <a:schemeClr val="tx1"/>
                          </a:solidFill>
                          <a:latin typeface="Arial" panose="020B0604020202020204" pitchFamily="34" charset="0"/>
                          <a:ea typeface="+mn-ea"/>
                          <a:cs typeface="Arial" panose="020B0604020202020204" pitchFamily="34" charset="0"/>
                        </a:rPr>
                        <a:t> outperforms BERT</a:t>
                      </a:r>
                      <a:r>
                        <a:rPr lang="en-US" altLang="ko-KR" sz="1200" kern="1200" baseline="-25000" dirty="0">
                          <a:solidFill>
                            <a:schemeClr val="tx1"/>
                          </a:solidFill>
                          <a:latin typeface="Arial" panose="020B0604020202020204" pitchFamily="34" charset="0"/>
                          <a:ea typeface="+mn-ea"/>
                          <a:cs typeface="Arial" panose="020B0604020202020204" pitchFamily="34" charset="0"/>
                        </a:rPr>
                        <a:t>BASE</a:t>
                      </a:r>
                      <a:r>
                        <a:rPr lang="en-US" altLang="ko-KR" sz="1200" kern="1200" dirty="0">
                          <a:solidFill>
                            <a:schemeClr val="tx1"/>
                          </a:solidFill>
                          <a:latin typeface="Arial" panose="020B0604020202020204" pitchFamily="34" charset="0"/>
                          <a:ea typeface="+mn-ea"/>
                          <a:cs typeface="Arial" panose="020B0604020202020204" pitchFamily="34" charset="0"/>
                        </a:rPr>
                        <a:t> on all of the 10 tasks and obtains a score of 80.6.</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ERNIE 2.0</a:t>
                      </a:r>
                      <a:r>
                        <a:rPr lang="en-US" altLang="ko-KR" sz="1200" kern="1200" baseline="-25000" dirty="0">
                          <a:solidFill>
                            <a:schemeClr val="tx1"/>
                          </a:solidFill>
                          <a:latin typeface="Arial" panose="020B0604020202020204" pitchFamily="34" charset="0"/>
                          <a:ea typeface="+mn-ea"/>
                          <a:cs typeface="Arial" panose="020B0604020202020204" pitchFamily="34" charset="0"/>
                        </a:rPr>
                        <a:t>LARGE</a:t>
                      </a:r>
                      <a:r>
                        <a:rPr lang="en-US" altLang="ko-KR" sz="1200" kern="1200" dirty="0">
                          <a:solidFill>
                            <a:schemeClr val="tx1"/>
                          </a:solidFill>
                          <a:latin typeface="Arial" panose="020B0604020202020204" pitchFamily="34" charset="0"/>
                          <a:ea typeface="+mn-ea"/>
                          <a:cs typeface="Arial" panose="020B0604020202020204" pitchFamily="34" charset="0"/>
                        </a:rPr>
                        <a:t> consistently outperforms BERT</a:t>
                      </a:r>
                      <a:r>
                        <a:rPr lang="en-US" altLang="ko-KR" sz="1200" kern="1200" baseline="-25000" dirty="0">
                          <a:solidFill>
                            <a:schemeClr val="tx1"/>
                          </a:solidFill>
                          <a:latin typeface="Arial" panose="020B0604020202020204" pitchFamily="34" charset="0"/>
                          <a:ea typeface="+mn-ea"/>
                          <a:cs typeface="Arial" panose="020B0604020202020204" pitchFamily="34" charset="0"/>
                        </a:rPr>
                        <a:t>LARGE</a:t>
                      </a:r>
                      <a:r>
                        <a:rPr lang="en-US" altLang="ko-KR" sz="1200" kern="1200" dirty="0">
                          <a:solidFill>
                            <a:schemeClr val="tx1"/>
                          </a:solidFill>
                          <a:latin typeface="Arial" panose="020B0604020202020204" pitchFamily="34" charset="0"/>
                          <a:ea typeface="+mn-ea"/>
                          <a:cs typeface="Arial" panose="020B0604020202020204" pitchFamily="34" charset="0"/>
                        </a:rPr>
                        <a:t> and </a:t>
                      </a:r>
                      <a:r>
                        <a:rPr lang="en-US" altLang="ko-KR" sz="1200" kern="1200" dirty="0" err="1">
                          <a:solidFill>
                            <a:schemeClr val="tx1"/>
                          </a:solidFill>
                          <a:latin typeface="Arial" panose="020B0604020202020204" pitchFamily="34" charset="0"/>
                          <a:ea typeface="+mn-ea"/>
                          <a:cs typeface="Arial" panose="020B0604020202020204" pitchFamily="34" charset="0"/>
                        </a:rPr>
                        <a:t>XLNet</a:t>
                      </a:r>
                      <a:r>
                        <a:rPr lang="en-US" altLang="ko-KR" sz="1200" kern="1200" baseline="-25000" dirty="0" err="1">
                          <a:solidFill>
                            <a:schemeClr val="tx1"/>
                          </a:solidFill>
                          <a:latin typeface="Arial" panose="020B0604020202020204" pitchFamily="34" charset="0"/>
                          <a:ea typeface="+mn-ea"/>
                          <a:cs typeface="Arial" panose="020B0604020202020204" pitchFamily="34" charset="0"/>
                        </a:rPr>
                        <a:t>LARGE</a:t>
                      </a:r>
                      <a:r>
                        <a:rPr lang="en-US" altLang="ko-KR" sz="1200" kern="1200" dirty="0">
                          <a:solidFill>
                            <a:schemeClr val="tx1"/>
                          </a:solidFill>
                          <a:latin typeface="Arial" panose="020B0604020202020204" pitchFamily="34" charset="0"/>
                          <a:ea typeface="+mn-ea"/>
                          <a:cs typeface="Arial" panose="020B0604020202020204" pitchFamily="34" charset="0"/>
                        </a:rPr>
                        <a:t> on most of the tasks except MNLI-m.</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285750" indent="-285750" latinLnBrk="1">
                        <a:buFont typeface="Arial" panose="020B0604020202020204" pitchFamily="34" charset="0"/>
                        <a:buChar char="•"/>
                      </a:pPr>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228256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rowSpan="2">
                  <a:txBody>
                    <a:bodyPr/>
                    <a:lstStyle/>
                    <a:p>
                      <a:pPr marL="171450" indent="-171450" latinLnBrk="1">
                        <a:buFont typeface="Arial" panose="020B0604020202020204" pitchFamily="34" charset="0"/>
                        <a:buChar char="•"/>
                      </a:pPr>
                      <a:r>
                        <a:rPr lang="en-US" altLang="ko-KR" sz="1200" kern="1200" dirty="0">
                          <a:solidFill>
                            <a:schemeClr val="tx1"/>
                          </a:solidFill>
                          <a:latin typeface="+mn-lt"/>
                          <a:ea typeface="+mn-ea"/>
                          <a:cs typeface="+mn-cs"/>
                        </a:rPr>
                        <a:t>Fine-tuning: GLUE dataset for English (Left), Chinese task (Right)</a:t>
                      </a:r>
                      <a:endParaRPr lang="ko-KR" altLang="en-US" sz="1200" kern="1200" dirty="0">
                        <a:solidFill>
                          <a:schemeClr val="tx1"/>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8564290"/>
                  </a:ext>
                </a:extLst>
              </a:tr>
              <a:tr h="360000">
                <a:tc>
                  <a:txBody>
                    <a:bodyPr/>
                    <a:lstStyle/>
                    <a:p>
                      <a:pPr marL="285750" indent="-285750" latinLnBrk="1">
                        <a:buFont typeface="Arial" panose="020B0604020202020204" pitchFamily="34" charset="0"/>
                        <a:buChar char="•"/>
                      </a:pPr>
                      <a:endParaRPr lang="ko-KR" altLang="en-US" sz="16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From the paper: </a:t>
                      </a:r>
                      <a:r>
                        <a:rPr lang="en-US" altLang="ko-KR" sz="1200" kern="1200" dirty="0">
                          <a:solidFill>
                            <a:schemeClr val="tx1"/>
                          </a:solidFill>
                          <a:latin typeface="Arial" panose="020B0604020202020204" pitchFamily="34" charset="0"/>
                          <a:ea typeface="+mn-ea"/>
                          <a:cs typeface="Arial" panose="020B0604020202020204" pitchFamily="34" charset="0"/>
                          <a:hlinkClick r:id="rId3"/>
                        </a:rPr>
                        <a:t>https://github.com/PaddlePaddle/ERNIE</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4"/>
              </a:rPr>
              <a:t>https://arxiv.org/abs/1907.12412</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Dataset</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F1B1F7D8-569F-5D5C-B18D-4A2FD56E4D18}"/>
              </a:ext>
            </a:extLst>
          </p:cNvPr>
          <p:cNvPicPr>
            <a:picLocks noChangeAspect="1"/>
          </p:cNvPicPr>
          <p:nvPr/>
        </p:nvPicPr>
        <p:blipFill rotWithShape="1">
          <a:blip r:embed="rId5"/>
          <a:srcRect t="4098" b="2152"/>
          <a:stretch/>
        </p:blipFill>
        <p:spPr>
          <a:xfrm>
            <a:off x="6916810" y="1260375"/>
            <a:ext cx="5361815" cy="1080000"/>
          </a:xfrm>
          <a:prstGeom prst="rect">
            <a:avLst/>
          </a:prstGeom>
        </p:spPr>
      </p:pic>
      <p:pic>
        <p:nvPicPr>
          <p:cNvPr id="7" name="그림 6">
            <a:extLst>
              <a:ext uri="{FF2B5EF4-FFF2-40B4-BE49-F238E27FC236}">
                <a16:creationId xmlns:a16="http://schemas.microsoft.com/office/drawing/2014/main" id="{06148AD7-5C5F-5731-D1E2-38E9CB83B9DD}"/>
              </a:ext>
            </a:extLst>
          </p:cNvPr>
          <p:cNvPicPr>
            <a:picLocks noChangeAspect="1"/>
          </p:cNvPicPr>
          <p:nvPr/>
        </p:nvPicPr>
        <p:blipFill rotWithShape="1">
          <a:blip r:embed="rId6"/>
          <a:srcRect t="2265" b="1982"/>
          <a:stretch/>
        </p:blipFill>
        <p:spPr>
          <a:xfrm>
            <a:off x="6923685" y="2386766"/>
            <a:ext cx="3305899" cy="1034119"/>
          </a:xfrm>
          <a:prstGeom prst="rect">
            <a:avLst/>
          </a:prstGeom>
        </p:spPr>
      </p:pic>
      <p:sp>
        <p:nvSpPr>
          <p:cNvPr id="15" name="직사각형 14">
            <a:extLst>
              <a:ext uri="{FF2B5EF4-FFF2-40B4-BE49-F238E27FC236}">
                <a16:creationId xmlns:a16="http://schemas.microsoft.com/office/drawing/2014/main" id="{D0292AFB-F940-1822-949D-62E31F079C06}"/>
              </a:ext>
            </a:extLst>
          </p:cNvPr>
          <p:cNvSpPr/>
          <p:nvPr/>
        </p:nvSpPr>
        <p:spPr>
          <a:xfrm>
            <a:off x="-1" y="2346778"/>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Results</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12" name="그림 11">
            <a:extLst>
              <a:ext uri="{FF2B5EF4-FFF2-40B4-BE49-F238E27FC236}">
                <a16:creationId xmlns:a16="http://schemas.microsoft.com/office/drawing/2014/main" id="{59A75DAF-9585-1F70-D849-721B7FF14336}"/>
              </a:ext>
            </a:extLst>
          </p:cNvPr>
          <p:cNvPicPr>
            <a:picLocks noChangeAspect="1"/>
          </p:cNvPicPr>
          <p:nvPr/>
        </p:nvPicPr>
        <p:blipFill rotWithShape="1">
          <a:blip r:embed="rId7"/>
          <a:srcRect t="2200" r="43405" b="2091"/>
          <a:stretch/>
        </p:blipFill>
        <p:spPr>
          <a:xfrm>
            <a:off x="7112094" y="3814634"/>
            <a:ext cx="2004405" cy="1722742"/>
          </a:xfrm>
          <a:prstGeom prst="rect">
            <a:avLst/>
          </a:prstGeom>
        </p:spPr>
      </p:pic>
      <p:pic>
        <p:nvPicPr>
          <p:cNvPr id="14" name="그림 13">
            <a:extLst>
              <a:ext uri="{FF2B5EF4-FFF2-40B4-BE49-F238E27FC236}">
                <a16:creationId xmlns:a16="http://schemas.microsoft.com/office/drawing/2014/main" id="{EEBFBD92-1368-757C-6B75-BC07A06B8F0B}"/>
              </a:ext>
            </a:extLst>
          </p:cNvPr>
          <p:cNvPicPr>
            <a:picLocks noChangeAspect="1"/>
          </p:cNvPicPr>
          <p:nvPr/>
        </p:nvPicPr>
        <p:blipFill>
          <a:blip r:embed="rId8"/>
          <a:stretch>
            <a:fillRect/>
          </a:stretch>
        </p:blipFill>
        <p:spPr>
          <a:xfrm>
            <a:off x="9284151" y="3814634"/>
            <a:ext cx="2448392" cy="1728000"/>
          </a:xfrm>
          <a:prstGeom prst="rect">
            <a:avLst/>
          </a:prstGeom>
        </p:spPr>
      </p:pic>
      <p:sp>
        <p:nvSpPr>
          <p:cNvPr id="20" name="직사각형 19">
            <a:extLst>
              <a:ext uri="{FF2B5EF4-FFF2-40B4-BE49-F238E27FC236}">
                <a16:creationId xmlns:a16="http://schemas.microsoft.com/office/drawing/2014/main" id="{482FF16B-E434-2625-A241-9D06F3202F90}"/>
              </a:ext>
            </a:extLst>
          </p:cNvPr>
          <p:cNvSpPr/>
          <p:nvPr/>
        </p:nvSpPr>
        <p:spPr>
          <a:xfrm>
            <a:off x="-1" y="5815916"/>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Code</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17" name="그림 16">
            <a:extLst>
              <a:ext uri="{FF2B5EF4-FFF2-40B4-BE49-F238E27FC236}">
                <a16:creationId xmlns:a16="http://schemas.microsoft.com/office/drawing/2014/main" id="{8C5BD56F-8822-8115-D05F-32D505E3DB44}"/>
              </a:ext>
            </a:extLst>
          </p:cNvPr>
          <p:cNvPicPr>
            <a:picLocks noChangeAspect="1"/>
          </p:cNvPicPr>
          <p:nvPr/>
        </p:nvPicPr>
        <p:blipFill>
          <a:blip r:embed="rId9"/>
          <a:stretch>
            <a:fillRect/>
          </a:stretch>
        </p:blipFill>
        <p:spPr>
          <a:xfrm>
            <a:off x="119201" y="3725799"/>
            <a:ext cx="6745524" cy="2052000"/>
          </a:xfrm>
          <a:prstGeom prst="rect">
            <a:avLst/>
          </a:prstGeom>
        </p:spPr>
      </p:pic>
      <p:pic>
        <p:nvPicPr>
          <p:cNvPr id="18" name="그림 17">
            <a:hlinkClick r:id="rId10" action="ppaction://hlinksldjump"/>
            <a:extLst>
              <a:ext uri="{FF2B5EF4-FFF2-40B4-BE49-F238E27FC236}">
                <a16:creationId xmlns:a16="http://schemas.microsoft.com/office/drawing/2014/main" id="{07BDF66E-E3B2-40EF-6B87-943240C56814}"/>
              </a:ext>
            </a:extLst>
          </p:cNvPr>
          <p:cNvPicPr>
            <a:picLocks noChangeAspect="1"/>
          </p:cNvPicPr>
          <p:nvPr/>
        </p:nvPicPr>
        <p:blipFill>
          <a:blip r:embed="rId11"/>
          <a:stretch>
            <a:fillRect/>
          </a:stretch>
        </p:blipFill>
        <p:spPr>
          <a:xfrm flipH="1">
            <a:off x="9841145" y="84952"/>
            <a:ext cx="180679" cy="180000"/>
          </a:xfrm>
          <a:prstGeom prst="rect">
            <a:avLst/>
          </a:prstGeom>
        </p:spPr>
      </p:pic>
    </p:spTree>
    <p:extLst>
      <p:ext uri="{BB962C8B-B14F-4D97-AF65-F5344CB8AC3E}">
        <p14:creationId xmlns:p14="http://schemas.microsoft.com/office/powerpoint/2010/main" val="2122309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a:extLst>
              <a:ext uri="{FF2B5EF4-FFF2-40B4-BE49-F238E27FC236}">
                <a16:creationId xmlns:a16="http://schemas.microsoft.com/office/drawing/2014/main" id="{F51F4419-90DD-E73A-1181-DE7236CE5CDF}"/>
              </a:ext>
            </a:extLst>
          </p:cNvPr>
          <p:cNvSpPr>
            <a:spLocks noGrp="1"/>
          </p:cNvSpPr>
          <p:nvPr>
            <p:ph type="sldNum" sz="quarter" idx="4"/>
          </p:nvPr>
        </p:nvSpPr>
        <p:spPr/>
        <p:txBody>
          <a:bodyPr/>
          <a:lstStyle/>
          <a:p>
            <a:fld id="{294A09A9-5501-47C1-A89A-A340965A2BE2}" type="slidenum">
              <a:rPr lang="en-US" altLang="ko-KR" smtClean="0"/>
              <a:pPr/>
              <a:t>74</a:t>
            </a:fld>
            <a:endParaRPr lang="ko-KR" altLang="en-US">
              <a:latin typeface="맑은 고딕" panose="020B0503020000020004" pitchFamily="50" charset="-127"/>
            </a:endParaRPr>
          </a:p>
        </p:txBody>
      </p:sp>
      <p:sp>
        <p:nvSpPr>
          <p:cNvPr id="28" name="텍스트 개체 틀 24">
            <a:extLst>
              <a:ext uri="{FF2B5EF4-FFF2-40B4-BE49-F238E27FC236}">
                <a16:creationId xmlns:a16="http://schemas.microsoft.com/office/drawing/2014/main" id="{3F698AF5-0DF5-A27D-EA1B-69210EA3B15E}"/>
              </a:ext>
            </a:extLst>
          </p:cNvPr>
          <p:cNvSpPr txBox="1">
            <a:spLocks/>
          </p:cNvSpPr>
          <p:nvPr/>
        </p:nvSpPr>
        <p:spPr>
          <a:xfrm>
            <a:off x="761917" y="517972"/>
            <a:ext cx="2956560" cy="1333500"/>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8800" b="1" kern="1200">
                <a:solidFill>
                  <a:schemeClr val="bg1"/>
                </a:solidFill>
                <a:latin typeface="맑은 고딕" panose="020B0503020000020004" pitchFamily="50" charset="-127"/>
                <a:ea typeface="맑은 고딕" panose="020B0503020000020004" pitchFamily="50" charset="-127"/>
                <a:cs typeface="+mn-cs"/>
              </a:defRPr>
            </a:lvl1pPr>
            <a:lvl2pPr marL="685800" indent="-228600" algn="l" defTabSz="914400" rtl="0" eaLnBrk="1" latinLnBrk="1" hangingPunct="1">
              <a:lnSpc>
                <a:spcPct val="15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lnSpc>
                <a:spcPct val="15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8800" b="1" i="0" u="none" strike="noStrike" kern="1200" cap="none" spc="0" normalizeH="0" baseline="0" noProof="0" dirty="0">
                <a:ln>
                  <a:noFill/>
                </a:ln>
                <a:solidFill>
                  <a:sysClr val="window" lastClr="FFFFFF"/>
                </a:solidFill>
                <a:effectLst/>
                <a:uLnTx/>
                <a:uFillTx/>
                <a:latin typeface="맑은 고딕" panose="020B0503020000020004" pitchFamily="50" charset="-127"/>
                <a:ea typeface="맑은 고딕" panose="020B0503020000020004" pitchFamily="50" charset="-127"/>
                <a:cs typeface="+mn-cs"/>
              </a:rPr>
              <a:t>03</a:t>
            </a:r>
          </a:p>
        </p:txBody>
      </p:sp>
      <p:sp>
        <p:nvSpPr>
          <p:cNvPr id="29" name="제목 17">
            <a:extLst>
              <a:ext uri="{FF2B5EF4-FFF2-40B4-BE49-F238E27FC236}">
                <a16:creationId xmlns:a16="http://schemas.microsoft.com/office/drawing/2014/main" id="{C62CDB7A-CF00-CEB5-FC1E-BF6B66E1A5A4}"/>
              </a:ext>
            </a:extLst>
          </p:cNvPr>
          <p:cNvSpPr txBox="1">
            <a:spLocks/>
          </p:cNvSpPr>
          <p:nvPr/>
        </p:nvSpPr>
        <p:spPr>
          <a:xfrm>
            <a:off x="1396835" y="1184722"/>
            <a:ext cx="5407726" cy="191422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lang="en-US" sz="4400" kern="1200">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pPr rtl="0"/>
            <a: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Improving Computational Efficiency</a:t>
            </a:r>
          </a:p>
        </p:txBody>
      </p:sp>
      <p:pic>
        <p:nvPicPr>
          <p:cNvPr id="31" name="그림 개체 틀 26" descr="코코넛, 아바카도, 꿀 등 뷰티제품에서 흔히 볼 수 있는 음식입니다.&#10;">
            <a:extLst>
              <a:ext uri="{FF2B5EF4-FFF2-40B4-BE49-F238E27FC236}">
                <a16:creationId xmlns:a16="http://schemas.microsoft.com/office/drawing/2014/main" id="{BFCD7FDD-3B6A-E846-D006-D2D9169D98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096000" y="3140665"/>
            <a:ext cx="4953000" cy="3090862"/>
          </a:xfrm>
          <a:prstGeom prst="rect">
            <a:avLst/>
          </a:prstGeom>
        </p:spPr>
      </p:pic>
    </p:spTree>
    <p:extLst>
      <p:ext uri="{BB962C8B-B14F-4D97-AF65-F5344CB8AC3E}">
        <p14:creationId xmlns:p14="http://schemas.microsoft.com/office/powerpoint/2010/main" val="3600283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4AC273B-977D-D663-2071-2CF7FB31FD21}"/>
              </a:ext>
            </a:extLst>
          </p:cNvPr>
          <p:cNvSpPr>
            <a:spLocks noGrp="1"/>
          </p:cNvSpPr>
          <p:nvPr>
            <p:ph type="title"/>
          </p:nvPr>
        </p:nvSpPr>
        <p:spPr>
          <a:xfrm>
            <a:off x="838200" y="365125"/>
            <a:ext cx="10515600" cy="1325563"/>
          </a:xfrm>
        </p:spPr>
        <p:txBody>
          <a:bodyPr>
            <a:normAutofit/>
          </a:bodyPr>
          <a:lstStyle/>
          <a:p>
            <a:r>
              <a:rPr lang="en-US" altLang="ko-KR" sz="5400"/>
              <a:t>Improving computational efficiency</a:t>
            </a:r>
            <a:endParaRPr lang="ko-KR" altLang="en-US" sz="5400"/>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CACC39B5-4475-A7BD-F5E5-E6F78784082C}"/>
              </a:ext>
            </a:extLst>
          </p:cNvPr>
          <p:cNvSpPr>
            <a:spLocks noGrp="1"/>
          </p:cNvSpPr>
          <p:nvPr>
            <p:ph idx="1"/>
          </p:nvPr>
        </p:nvSpPr>
        <p:spPr>
          <a:xfrm>
            <a:off x="838200" y="1929384"/>
            <a:ext cx="10515600" cy="4251960"/>
          </a:xfrm>
        </p:spPr>
        <p:txBody>
          <a:bodyPr>
            <a:normAutofit/>
          </a:bodyPr>
          <a:lstStyle/>
          <a:p>
            <a:r>
              <a:rPr lang="en-US" altLang="ko-KR" sz="1700" dirty="0"/>
              <a:t>System-level optimization</a:t>
            </a:r>
          </a:p>
          <a:p>
            <a:pPr lvl="1"/>
            <a:r>
              <a:rPr lang="en-US" altLang="ko-KR" sz="1700" dirty="0">
                <a:solidFill>
                  <a:srgbClr val="FF0000"/>
                </a:solidFill>
              </a:rPr>
              <a:t>Megatron-LM</a:t>
            </a:r>
            <a:r>
              <a:rPr lang="en-US" altLang="ko-KR" sz="1700" dirty="0"/>
              <a:t>: Training Multi-Billion Parameter Language Models Using Model Parallelism</a:t>
            </a:r>
          </a:p>
          <a:p>
            <a:pPr lvl="1"/>
            <a:endParaRPr lang="en-US" altLang="ko-KR" sz="1700" dirty="0"/>
          </a:p>
          <a:p>
            <a:r>
              <a:rPr lang="en-US" altLang="ko-KR" sz="1700" dirty="0"/>
              <a:t>Efficient pre-training</a:t>
            </a:r>
          </a:p>
          <a:p>
            <a:pPr lvl="1"/>
            <a:r>
              <a:rPr lang="en-US" altLang="ko-KR" sz="1700" dirty="0"/>
              <a:t>Train No Evil: Selective Masking for Task-Guided Pre-Training</a:t>
            </a:r>
          </a:p>
          <a:p>
            <a:pPr lvl="1"/>
            <a:r>
              <a:rPr lang="en-US" altLang="ko-KR" sz="1700" dirty="0">
                <a:solidFill>
                  <a:srgbClr val="FF0000"/>
                </a:solidFill>
              </a:rPr>
              <a:t>Accelerating Training of Transformer-Based Language Models with Progressive Layer Dropp</a:t>
            </a:r>
            <a:r>
              <a:rPr lang="en-US" altLang="ko-KR" sz="1700" dirty="0"/>
              <a:t>ing</a:t>
            </a:r>
          </a:p>
          <a:p>
            <a:pPr lvl="1"/>
            <a:endParaRPr lang="en-US" altLang="ko-KR" sz="1700" dirty="0"/>
          </a:p>
          <a:p>
            <a:r>
              <a:rPr lang="en-US" altLang="ko-KR" sz="1700" dirty="0"/>
              <a:t>Model compression</a:t>
            </a:r>
          </a:p>
          <a:p>
            <a:pPr lvl="1"/>
            <a:r>
              <a:rPr lang="en-US" altLang="ko-KR" sz="1700" dirty="0">
                <a:solidFill>
                  <a:srgbClr val="FF0000"/>
                </a:solidFill>
              </a:rPr>
              <a:t>ALBERT</a:t>
            </a:r>
            <a:r>
              <a:rPr lang="en-US" altLang="ko-KR" sz="1700" dirty="0"/>
              <a:t>: A Lite BERT for Self-supervised Learning of Language Representations</a:t>
            </a:r>
          </a:p>
          <a:p>
            <a:pPr lvl="1"/>
            <a:r>
              <a:rPr lang="en-US" altLang="ko-KR" sz="1700" dirty="0">
                <a:solidFill>
                  <a:srgbClr val="FF0000"/>
                </a:solidFill>
              </a:rPr>
              <a:t>Compressing BERT</a:t>
            </a:r>
            <a:r>
              <a:rPr lang="en-US" altLang="ko-KR" sz="1700" dirty="0"/>
              <a:t>: Studying the Effects of Weight Pruning on Transfer Learning</a:t>
            </a:r>
          </a:p>
          <a:p>
            <a:pPr lvl="1"/>
            <a:r>
              <a:rPr lang="en-US" altLang="ko-KR" sz="1700" dirty="0"/>
              <a:t>Knowledge Distillation: A Survey</a:t>
            </a:r>
          </a:p>
          <a:p>
            <a:pPr lvl="1"/>
            <a:r>
              <a:rPr lang="en-US" altLang="ko-KR" sz="1700" dirty="0" err="1">
                <a:solidFill>
                  <a:srgbClr val="FF0000"/>
                </a:solidFill>
              </a:rPr>
              <a:t>DistilBERT</a:t>
            </a:r>
            <a:r>
              <a:rPr lang="en-US" altLang="ko-KR" sz="1700" dirty="0"/>
              <a:t>, a distilled version of BERT: smaller, faster, cheaper and lighter</a:t>
            </a:r>
          </a:p>
          <a:p>
            <a:pPr lvl="1"/>
            <a:r>
              <a:rPr lang="en-US" altLang="ko-KR" sz="1700" dirty="0">
                <a:solidFill>
                  <a:srgbClr val="FF0000"/>
                </a:solidFill>
              </a:rPr>
              <a:t>MINILM:</a:t>
            </a:r>
            <a:r>
              <a:rPr lang="en-US" altLang="ko-KR" sz="1700" dirty="0"/>
              <a:t> Deep Self-Attention Distillation for Task-Agnostic Compression of Pre-Trained Transformers</a:t>
            </a:r>
          </a:p>
        </p:txBody>
      </p:sp>
      <p:sp>
        <p:nvSpPr>
          <p:cNvPr id="5" name="바닥글 개체 틀 4">
            <a:extLst>
              <a:ext uri="{FF2B5EF4-FFF2-40B4-BE49-F238E27FC236}">
                <a16:creationId xmlns:a16="http://schemas.microsoft.com/office/drawing/2014/main" id="{18E54413-92F2-2432-14DC-21C736900C19}"/>
              </a:ext>
            </a:extLst>
          </p:cNvPr>
          <p:cNvSpPr>
            <a:spLocks noGrp="1"/>
          </p:cNvSpPr>
          <p:nvPr>
            <p:ph type="ftr" sz="quarter" idx="11"/>
          </p:nvPr>
        </p:nvSpPr>
        <p:spPr>
          <a:xfrm>
            <a:off x="4038600" y="6356350"/>
            <a:ext cx="4114800" cy="365125"/>
          </a:xfrm>
        </p:spPr>
        <p:txBody>
          <a:bodyPr>
            <a:normAutofit/>
          </a:bodyPr>
          <a:lstStyle/>
          <a:p>
            <a:pPr>
              <a:spcAft>
                <a:spcPts val="600"/>
              </a:spcAft>
            </a:pPr>
            <a:r>
              <a:rPr kumimoji="1" lang="ko-KR" altLang="en-US" sz="1100"/>
              <a:t>자연어처리의 최신동향</a:t>
            </a:r>
            <a:r>
              <a:rPr kumimoji="1" lang="en-US" altLang="ko-KR" sz="1100"/>
              <a:t>-3: </a:t>
            </a:r>
            <a:r>
              <a:rPr kumimoji="1" lang="en" altLang="ko-KR" sz="1100"/>
              <a:t>Transformer</a:t>
            </a:r>
            <a:r>
              <a:rPr kumimoji="1" lang="ko-KR" altLang="en-US" sz="1100"/>
              <a:t>기반의 사전학습모델들 </a:t>
            </a:r>
            <a:endParaRPr kumimoji="1" lang="ko-Kore-KR" altLang="en-US" sz="1100"/>
          </a:p>
        </p:txBody>
      </p:sp>
      <p:sp>
        <p:nvSpPr>
          <p:cNvPr id="4" name="슬라이드 번호 개체 틀 3">
            <a:extLst>
              <a:ext uri="{FF2B5EF4-FFF2-40B4-BE49-F238E27FC236}">
                <a16:creationId xmlns:a16="http://schemas.microsoft.com/office/drawing/2014/main" id="{0678D6F5-A2AD-0BA7-C84E-D49D06BEA9F9}"/>
              </a:ext>
            </a:extLst>
          </p:cNvPr>
          <p:cNvSpPr>
            <a:spLocks noGrp="1"/>
          </p:cNvSpPr>
          <p:nvPr>
            <p:ph type="sldNum" sz="quarter" idx="12"/>
          </p:nvPr>
        </p:nvSpPr>
        <p:spPr>
          <a:xfrm>
            <a:off x="8610600" y="6356350"/>
            <a:ext cx="2743200" cy="365125"/>
          </a:xfrm>
        </p:spPr>
        <p:txBody>
          <a:bodyPr>
            <a:normAutofit/>
          </a:bodyPr>
          <a:lstStyle/>
          <a:p>
            <a:pPr>
              <a:spcAft>
                <a:spcPts val="600"/>
              </a:spcAft>
            </a:pPr>
            <a:fld id="{8967D654-9F61-43EA-8344-FB63D58665B5}" type="slidenum">
              <a:rPr lang="ko-KR" altLang="en-US" smtClean="0"/>
              <a:pPr>
                <a:spcAft>
                  <a:spcPts val="600"/>
                </a:spcAft>
              </a:pPr>
              <a:t>75</a:t>
            </a:fld>
            <a:endParaRPr lang="ko-KR" altLang="en-US"/>
          </a:p>
        </p:txBody>
      </p:sp>
    </p:spTree>
    <p:extLst>
      <p:ext uri="{BB962C8B-B14F-4D97-AF65-F5344CB8AC3E}">
        <p14:creationId xmlns:p14="http://schemas.microsoft.com/office/powerpoint/2010/main" val="22101096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CBD99B42-B0F6-0234-39C6-9E98E8363B22}"/>
              </a:ext>
            </a:extLst>
          </p:cNvPr>
          <p:cNvSpPr/>
          <p:nvPr/>
        </p:nvSpPr>
        <p:spPr>
          <a:xfrm>
            <a:off x="-1" y="1432556"/>
            <a:ext cx="12192001" cy="5304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76</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1003161" y="0"/>
            <a:ext cx="10499725" cy="1355724"/>
          </a:xfrm>
        </p:spPr>
        <p:txBody>
          <a:bodyPr>
            <a:normAutofit fontScale="90000"/>
          </a:bodyPr>
          <a:lstStyle/>
          <a:p>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System-Level Optimization</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Megatron-LM</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Training Multi Billion Parameter</a:t>
            </a:r>
            <a:b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Language Models</a:t>
            </a:r>
            <a: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Using </a:t>
            </a:r>
            <a:r>
              <a:rPr lang="en-US" altLang="ko-KR" sz="31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Model Parallelism </a:t>
            </a:r>
          </a:p>
        </p:txBody>
      </p:sp>
      <p:pic>
        <p:nvPicPr>
          <p:cNvPr id="8" name="그림 7">
            <a:extLst>
              <a:ext uri="{FF2B5EF4-FFF2-40B4-BE49-F238E27FC236}">
                <a16:creationId xmlns:a16="http://schemas.microsoft.com/office/drawing/2014/main" id="{9B63AE6F-D9EF-AA52-70C7-29EA74086FE5}"/>
              </a:ext>
            </a:extLst>
          </p:cNvPr>
          <p:cNvPicPr>
            <a:picLocks noChangeAspect="1"/>
          </p:cNvPicPr>
          <p:nvPr/>
        </p:nvPicPr>
        <p:blipFill>
          <a:blip r:embed="rId3"/>
          <a:stretch>
            <a:fillRect/>
          </a:stretch>
        </p:blipFill>
        <p:spPr>
          <a:xfrm>
            <a:off x="367358" y="1736981"/>
            <a:ext cx="3324678" cy="1988714"/>
          </a:xfrm>
          <a:prstGeom prst="rect">
            <a:avLst/>
          </a:prstGeom>
        </p:spPr>
      </p:pic>
      <p:pic>
        <p:nvPicPr>
          <p:cNvPr id="12" name="그림 11">
            <a:extLst>
              <a:ext uri="{FF2B5EF4-FFF2-40B4-BE49-F238E27FC236}">
                <a16:creationId xmlns:a16="http://schemas.microsoft.com/office/drawing/2014/main" id="{730F5546-D482-9831-ED52-BD5751F68277}"/>
              </a:ext>
            </a:extLst>
          </p:cNvPr>
          <p:cNvPicPr>
            <a:picLocks noChangeAspect="1"/>
          </p:cNvPicPr>
          <p:nvPr/>
        </p:nvPicPr>
        <p:blipFill>
          <a:blip r:embed="rId4"/>
          <a:stretch>
            <a:fillRect/>
          </a:stretch>
        </p:blipFill>
        <p:spPr>
          <a:xfrm>
            <a:off x="3792192" y="1736981"/>
            <a:ext cx="2147869" cy="4987669"/>
          </a:xfrm>
          <a:prstGeom prst="rect">
            <a:avLst/>
          </a:prstGeom>
        </p:spPr>
      </p:pic>
      <p:pic>
        <p:nvPicPr>
          <p:cNvPr id="14" name="그림 13">
            <a:extLst>
              <a:ext uri="{FF2B5EF4-FFF2-40B4-BE49-F238E27FC236}">
                <a16:creationId xmlns:a16="http://schemas.microsoft.com/office/drawing/2014/main" id="{4176C883-EC56-0403-182A-ED5DED7F9D3A}"/>
              </a:ext>
            </a:extLst>
          </p:cNvPr>
          <p:cNvPicPr>
            <a:picLocks noChangeAspect="1"/>
          </p:cNvPicPr>
          <p:nvPr/>
        </p:nvPicPr>
        <p:blipFill>
          <a:blip r:embed="rId5"/>
          <a:stretch>
            <a:fillRect/>
          </a:stretch>
        </p:blipFill>
        <p:spPr>
          <a:xfrm>
            <a:off x="6251941" y="2023793"/>
            <a:ext cx="4696287" cy="2079565"/>
          </a:xfrm>
          <a:prstGeom prst="rect">
            <a:avLst/>
          </a:prstGeom>
        </p:spPr>
      </p:pic>
      <p:pic>
        <p:nvPicPr>
          <p:cNvPr id="16" name="그림 15">
            <a:extLst>
              <a:ext uri="{FF2B5EF4-FFF2-40B4-BE49-F238E27FC236}">
                <a16:creationId xmlns:a16="http://schemas.microsoft.com/office/drawing/2014/main" id="{B421C218-D9F7-71E5-31C2-5E3811C3C6D1}"/>
              </a:ext>
            </a:extLst>
          </p:cNvPr>
          <p:cNvPicPr>
            <a:picLocks noChangeAspect="1"/>
          </p:cNvPicPr>
          <p:nvPr/>
        </p:nvPicPr>
        <p:blipFill>
          <a:blip r:embed="rId6"/>
          <a:stretch>
            <a:fillRect/>
          </a:stretch>
        </p:blipFill>
        <p:spPr>
          <a:xfrm>
            <a:off x="6251941" y="4230815"/>
            <a:ext cx="4676866" cy="2493835"/>
          </a:xfrm>
          <a:prstGeom prst="rect">
            <a:avLst/>
          </a:prstGeom>
        </p:spPr>
      </p:pic>
      <p:cxnSp>
        <p:nvCxnSpPr>
          <p:cNvPr id="20" name="직선 연결선 19">
            <a:extLst>
              <a:ext uri="{FF2B5EF4-FFF2-40B4-BE49-F238E27FC236}">
                <a16:creationId xmlns:a16="http://schemas.microsoft.com/office/drawing/2014/main" id="{63E598FE-75DA-A4B6-75DB-15F1CD1F75DC}"/>
              </a:ext>
            </a:extLst>
          </p:cNvPr>
          <p:cNvCxnSpPr>
            <a:cxnSpLocks/>
          </p:cNvCxnSpPr>
          <p:nvPr/>
        </p:nvCxnSpPr>
        <p:spPr>
          <a:xfrm flipV="1">
            <a:off x="5496339" y="2132984"/>
            <a:ext cx="914400" cy="818938"/>
          </a:xfrm>
          <a:prstGeom prst="line">
            <a:avLst/>
          </a:prstGeom>
        </p:spPr>
        <p:style>
          <a:lnRef idx="1">
            <a:schemeClr val="accent4"/>
          </a:lnRef>
          <a:fillRef idx="0">
            <a:schemeClr val="accent4"/>
          </a:fillRef>
          <a:effectRef idx="0">
            <a:schemeClr val="accent4"/>
          </a:effectRef>
          <a:fontRef idx="minor">
            <a:schemeClr val="tx1"/>
          </a:fontRef>
        </p:style>
      </p:cxnSp>
      <p:cxnSp>
        <p:nvCxnSpPr>
          <p:cNvPr id="22" name="직선 연결선 21">
            <a:extLst>
              <a:ext uri="{FF2B5EF4-FFF2-40B4-BE49-F238E27FC236}">
                <a16:creationId xmlns:a16="http://schemas.microsoft.com/office/drawing/2014/main" id="{4ACEE2FA-B9B3-782A-E9C6-03722F8FCC5A}"/>
              </a:ext>
            </a:extLst>
          </p:cNvPr>
          <p:cNvCxnSpPr>
            <a:cxnSpLocks/>
          </p:cNvCxnSpPr>
          <p:nvPr/>
        </p:nvCxnSpPr>
        <p:spPr>
          <a:xfrm flipV="1">
            <a:off x="5426765" y="3846237"/>
            <a:ext cx="983974" cy="276999"/>
          </a:xfrm>
          <a:prstGeom prst="line">
            <a:avLst/>
          </a:prstGeom>
        </p:spPr>
        <p:style>
          <a:lnRef idx="1">
            <a:schemeClr val="accent4"/>
          </a:lnRef>
          <a:fillRef idx="0">
            <a:schemeClr val="accent4"/>
          </a:fillRef>
          <a:effectRef idx="0">
            <a:schemeClr val="accent4"/>
          </a:effectRef>
          <a:fontRef idx="minor">
            <a:schemeClr val="tx1"/>
          </a:fontRef>
        </p:style>
      </p:cxnSp>
      <p:cxnSp>
        <p:nvCxnSpPr>
          <p:cNvPr id="28" name="직선 연결선 27">
            <a:extLst>
              <a:ext uri="{FF2B5EF4-FFF2-40B4-BE49-F238E27FC236}">
                <a16:creationId xmlns:a16="http://schemas.microsoft.com/office/drawing/2014/main" id="{EC0F1931-E8D2-8361-6749-D086DD1D4B40}"/>
              </a:ext>
            </a:extLst>
          </p:cNvPr>
          <p:cNvCxnSpPr>
            <a:cxnSpLocks/>
          </p:cNvCxnSpPr>
          <p:nvPr/>
        </p:nvCxnSpPr>
        <p:spPr>
          <a:xfrm flipV="1">
            <a:off x="5471262" y="4307646"/>
            <a:ext cx="1108442" cy="554458"/>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직선 연결선 29">
            <a:extLst>
              <a:ext uri="{FF2B5EF4-FFF2-40B4-BE49-F238E27FC236}">
                <a16:creationId xmlns:a16="http://schemas.microsoft.com/office/drawing/2014/main" id="{9672CF19-4AF7-6FC2-71A8-86C971134602}"/>
              </a:ext>
            </a:extLst>
          </p:cNvPr>
          <p:cNvCxnSpPr>
            <a:cxnSpLocks/>
          </p:cNvCxnSpPr>
          <p:nvPr/>
        </p:nvCxnSpPr>
        <p:spPr>
          <a:xfrm>
            <a:off x="5471262" y="5620850"/>
            <a:ext cx="1009051" cy="888642"/>
          </a:xfrm>
          <a:prstGeom prst="line">
            <a:avLst/>
          </a:prstGeom>
        </p:spPr>
        <p:style>
          <a:lnRef idx="1">
            <a:schemeClr val="accent4"/>
          </a:lnRef>
          <a:fillRef idx="0">
            <a:schemeClr val="accent4"/>
          </a:fillRef>
          <a:effectRef idx="0">
            <a:schemeClr val="accent4"/>
          </a:effectRef>
          <a:fontRef idx="minor">
            <a:schemeClr val="tx1"/>
          </a:fontRef>
        </p:style>
      </p:cxnSp>
      <p:pic>
        <p:nvPicPr>
          <p:cNvPr id="33" name="그림 32">
            <a:extLst>
              <a:ext uri="{FF2B5EF4-FFF2-40B4-BE49-F238E27FC236}">
                <a16:creationId xmlns:a16="http://schemas.microsoft.com/office/drawing/2014/main" id="{70C9E9DA-3F71-E84A-3EF1-2FD3B21FE743}"/>
              </a:ext>
            </a:extLst>
          </p:cNvPr>
          <p:cNvPicPr>
            <a:picLocks noChangeAspect="1"/>
          </p:cNvPicPr>
          <p:nvPr/>
        </p:nvPicPr>
        <p:blipFill>
          <a:blip r:embed="rId7"/>
          <a:stretch>
            <a:fillRect/>
          </a:stretch>
        </p:blipFill>
        <p:spPr>
          <a:xfrm>
            <a:off x="98868" y="4323522"/>
            <a:ext cx="3730418" cy="2401128"/>
          </a:xfrm>
          <a:prstGeom prst="rect">
            <a:avLst/>
          </a:prstGeom>
        </p:spPr>
      </p:pic>
      <p:sp>
        <p:nvSpPr>
          <p:cNvPr id="39" name="사각형: 둥근 모서리 38">
            <a:extLst>
              <a:ext uri="{FF2B5EF4-FFF2-40B4-BE49-F238E27FC236}">
                <a16:creationId xmlns:a16="http://schemas.microsoft.com/office/drawing/2014/main" id="{9331CFC5-037D-2F20-2FFC-D3C9C294EB98}"/>
              </a:ext>
            </a:extLst>
          </p:cNvPr>
          <p:cNvSpPr/>
          <p:nvPr/>
        </p:nvSpPr>
        <p:spPr>
          <a:xfrm>
            <a:off x="237067" y="1614311"/>
            <a:ext cx="1975555" cy="2111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7681142A-F21B-02A0-E510-9548D2EE3ACB}"/>
              </a:ext>
            </a:extLst>
          </p:cNvPr>
          <p:cNvSpPr txBox="1"/>
          <p:nvPr/>
        </p:nvSpPr>
        <p:spPr>
          <a:xfrm>
            <a:off x="97039" y="3735003"/>
            <a:ext cx="4041169" cy="707886"/>
          </a:xfrm>
          <a:prstGeom prst="rect">
            <a:avLst/>
          </a:prstGeom>
          <a:noFill/>
        </p:spPr>
        <p:txBody>
          <a:bodyPr wrap="square">
            <a:spAutoFit/>
          </a:bodyPr>
          <a:lstStyle/>
          <a:p>
            <a:r>
              <a:rPr lang="en-US" altLang="ko-KR" sz="1000" dirty="0"/>
              <a:t>layer</a:t>
            </a:r>
            <a:r>
              <a:rPr lang="ko-KR" altLang="en-US" sz="1000" dirty="0"/>
              <a:t>를 넘어가면서 데이터 통신이 필요 </a:t>
            </a:r>
            <a:endParaRPr lang="en-US" altLang="ko-KR" sz="1000" dirty="0"/>
          </a:p>
          <a:p>
            <a:r>
              <a:rPr lang="en-US" altLang="ko-KR" sz="1000" dirty="0"/>
              <a:t>=&gt; </a:t>
            </a:r>
            <a:r>
              <a:rPr lang="ko-KR" altLang="en-US" sz="1000" dirty="0"/>
              <a:t>모델을 어떻게 자르는 것에 따라 통신 </a:t>
            </a:r>
            <a:r>
              <a:rPr lang="en-US" altLang="ko-KR" sz="1000" dirty="0"/>
              <a:t>overhead</a:t>
            </a:r>
            <a:r>
              <a:rPr lang="ko-KR" altLang="en-US" sz="1000" dirty="0"/>
              <a:t>가 많을 수도 있음</a:t>
            </a:r>
            <a:endParaRPr lang="en-US" altLang="ko-KR" sz="1000" dirty="0"/>
          </a:p>
          <a:p>
            <a:r>
              <a:rPr lang="ko-KR" altLang="en-US" sz="1000" dirty="0"/>
              <a:t>초거대 모델 </a:t>
            </a:r>
            <a:r>
              <a:rPr lang="en-US" altLang="ko-KR" sz="1000" dirty="0"/>
              <a:t>ex. GPT3(param</a:t>
            </a:r>
            <a:r>
              <a:rPr lang="ko-KR" altLang="en-US" sz="1000" dirty="0"/>
              <a:t>수가 많아지면 성능이 좋아진다</a:t>
            </a:r>
            <a:r>
              <a:rPr lang="en-US" altLang="ko-KR" sz="1000" dirty="0"/>
              <a:t>) </a:t>
            </a:r>
            <a:r>
              <a:rPr lang="ko-KR" altLang="en-US" sz="1000" dirty="0"/>
              <a:t>추세</a:t>
            </a:r>
            <a:endParaRPr lang="en-US" altLang="ko-KR" sz="1000" dirty="0"/>
          </a:p>
          <a:p>
            <a:r>
              <a:rPr lang="en-US" altLang="ko-KR" sz="1000" dirty="0"/>
              <a:t>=&gt; </a:t>
            </a:r>
            <a:r>
              <a:rPr lang="ko-KR" altLang="en-US" sz="1000" dirty="0"/>
              <a:t>그러나 </a:t>
            </a:r>
            <a:r>
              <a:rPr lang="en-US" altLang="ko-KR" sz="1000" dirty="0"/>
              <a:t> </a:t>
            </a:r>
            <a:r>
              <a:rPr lang="en-US" altLang="ko-KR" sz="1000" dirty="0" err="1"/>
              <a:t>gpu</a:t>
            </a:r>
            <a:r>
              <a:rPr lang="ko-KR" altLang="en-US" sz="1000" dirty="0"/>
              <a:t> 메모리 부족</a:t>
            </a:r>
            <a:r>
              <a:rPr lang="en-US" altLang="ko-KR" sz="1000" dirty="0"/>
              <a:t>!(</a:t>
            </a:r>
            <a:r>
              <a:rPr lang="en-US" altLang="ko-KR" sz="1000" dirty="0" err="1"/>
              <a:t>cpu</a:t>
            </a:r>
            <a:r>
              <a:rPr lang="ko-KR" altLang="en-US" sz="1000" dirty="0"/>
              <a:t>처럼 대응이 불가능</a:t>
            </a:r>
            <a:r>
              <a:rPr lang="en-US" altLang="ko-KR" sz="1000" dirty="0"/>
              <a:t>)</a:t>
            </a:r>
          </a:p>
        </p:txBody>
      </p:sp>
      <p:sp>
        <p:nvSpPr>
          <p:cNvPr id="43" name="TextBox 42">
            <a:extLst>
              <a:ext uri="{FF2B5EF4-FFF2-40B4-BE49-F238E27FC236}">
                <a16:creationId xmlns:a16="http://schemas.microsoft.com/office/drawing/2014/main" id="{3A30E478-5196-1C44-8733-8839B76AB93F}"/>
              </a:ext>
            </a:extLst>
          </p:cNvPr>
          <p:cNvSpPr txBox="1"/>
          <p:nvPr/>
        </p:nvSpPr>
        <p:spPr>
          <a:xfrm>
            <a:off x="2396864" y="1552536"/>
            <a:ext cx="1262045" cy="246221"/>
          </a:xfrm>
          <a:prstGeom prst="rect">
            <a:avLst/>
          </a:prstGeom>
          <a:noFill/>
        </p:spPr>
        <p:txBody>
          <a:bodyPr wrap="square">
            <a:spAutoFit/>
          </a:bodyPr>
          <a:lstStyle/>
          <a:p>
            <a:r>
              <a:rPr lang="en-US" altLang="ko-KR" sz="1000" b="0" i="0" u="none" strike="noStrike" baseline="0" dirty="0">
                <a:solidFill>
                  <a:srgbClr val="000000"/>
                </a:solidFill>
                <a:latin typeface="Calibri" panose="020F0502020204030204" pitchFamily="34" charset="0"/>
              </a:rPr>
              <a:t>Parameter sharing</a:t>
            </a:r>
          </a:p>
        </p:txBody>
      </p:sp>
      <p:pic>
        <p:nvPicPr>
          <p:cNvPr id="45" name="그림 44">
            <a:extLst>
              <a:ext uri="{FF2B5EF4-FFF2-40B4-BE49-F238E27FC236}">
                <a16:creationId xmlns:a16="http://schemas.microsoft.com/office/drawing/2014/main" id="{0550DCAC-694B-FEAD-326F-0972A225DC80}"/>
              </a:ext>
            </a:extLst>
          </p:cNvPr>
          <p:cNvPicPr>
            <a:picLocks noChangeAspect="1"/>
          </p:cNvPicPr>
          <p:nvPr/>
        </p:nvPicPr>
        <p:blipFill>
          <a:blip r:embed="rId8"/>
          <a:stretch>
            <a:fillRect/>
          </a:stretch>
        </p:blipFill>
        <p:spPr>
          <a:xfrm>
            <a:off x="7640847" y="1561886"/>
            <a:ext cx="1537066" cy="408118"/>
          </a:xfrm>
          <a:prstGeom prst="rect">
            <a:avLst/>
          </a:prstGeom>
        </p:spPr>
      </p:pic>
      <p:pic>
        <p:nvPicPr>
          <p:cNvPr id="47" name="그림 46">
            <a:extLst>
              <a:ext uri="{FF2B5EF4-FFF2-40B4-BE49-F238E27FC236}">
                <a16:creationId xmlns:a16="http://schemas.microsoft.com/office/drawing/2014/main" id="{9EC245F0-808F-8D54-C5A0-E88C33E09EB8}"/>
              </a:ext>
            </a:extLst>
          </p:cNvPr>
          <p:cNvPicPr>
            <a:picLocks noChangeAspect="1"/>
          </p:cNvPicPr>
          <p:nvPr/>
        </p:nvPicPr>
        <p:blipFill>
          <a:blip r:embed="rId9"/>
          <a:stretch>
            <a:fillRect/>
          </a:stretch>
        </p:blipFill>
        <p:spPr>
          <a:xfrm>
            <a:off x="9241696" y="1586205"/>
            <a:ext cx="2886521" cy="406615"/>
          </a:xfrm>
          <a:prstGeom prst="rect">
            <a:avLst/>
          </a:prstGeom>
        </p:spPr>
      </p:pic>
      <p:pic>
        <p:nvPicPr>
          <p:cNvPr id="49" name="그림 48">
            <a:extLst>
              <a:ext uri="{FF2B5EF4-FFF2-40B4-BE49-F238E27FC236}">
                <a16:creationId xmlns:a16="http://schemas.microsoft.com/office/drawing/2014/main" id="{5294DB39-CF15-F3AE-07F3-15CE8D312784}"/>
              </a:ext>
            </a:extLst>
          </p:cNvPr>
          <p:cNvPicPr>
            <a:picLocks noChangeAspect="1"/>
          </p:cNvPicPr>
          <p:nvPr/>
        </p:nvPicPr>
        <p:blipFill>
          <a:blip r:embed="rId10"/>
          <a:stretch>
            <a:fillRect/>
          </a:stretch>
        </p:blipFill>
        <p:spPr>
          <a:xfrm>
            <a:off x="6240652" y="1432555"/>
            <a:ext cx="1776827" cy="260447"/>
          </a:xfrm>
          <a:prstGeom prst="rect">
            <a:avLst/>
          </a:prstGeom>
        </p:spPr>
      </p:pic>
      <p:pic>
        <p:nvPicPr>
          <p:cNvPr id="51" name="그림 50">
            <a:extLst>
              <a:ext uri="{FF2B5EF4-FFF2-40B4-BE49-F238E27FC236}">
                <a16:creationId xmlns:a16="http://schemas.microsoft.com/office/drawing/2014/main" id="{D037EBF4-47AD-2FFA-A732-2CF08BFDEB15}"/>
              </a:ext>
            </a:extLst>
          </p:cNvPr>
          <p:cNvPicPr>
            <a:picLocks noChangeAspect="1"/>
          </p:cNvPicPr>
          <p:nvPr/>
        </p:nvPicPr>
        <p:blipFill>
          <a:blip r:embed="rId11"/>
          <a:stretch>
            <a:fillRect/>
          </a:stretch>
        </p:blipFill>
        <p:spPr>
          <a:xfrm>
            <a:off x="6362441" y="3929492"/>
            <a:ext cx="2953009" cy="270918"/>
          </a:xfrm>
          <a:prstGeom prst="rect">
            <a:avLst/>
          </a:prstGeom>
        </p:spPr>
      </p:pic>
      <p:sp>
        <p:nvSpPr>
          <p:cNvPr id="53" name="TextBox 52">
            <a:extLst>
              <a:ext uri="{FF2B5EF4-FFF2-40B4-BE49-F238E27FC236}">
                <a16:creationId xmlns:a16="http://schemas.microsoft.com/office/drawing/2014/main" id="{B59F0B60-8E3D-4F2E-91C3-8E477C9FC222}"/>
              </a:ext>
            </a:extLst>
          </p:cNvPr>
          <p:cNvSpPr txBox="1"/>
          <p:nvPr/>
        </p:nvSpPr>
        <p:spPr>
          <a:xfrm>
            <a:off x="6333068" y="3487099"/>
            <a:ext cx="1907821" cy="276999"/>
          </a:xfrm>
          <a:prstGeom prst="rect">
            <a:avLst/>
          </a:prstGeom>
          <a:noFill/>
        </p:spPr>
        <p:txBody>
          <a:bodyPr wrap="square">
            <a:spAutoFit/>
          </a:bodyPr>
          <a:lstStyle/>
          <a:p>
            <a:r>
              <a:rPr lang="en-US" altLang="ko-KR" sz="1200" b="0" i="0" u="none" strike="noStrike" baseline="0" dirty="0">
                <a:solidFill>
                  <a:srgbClr val="000000"/>
                </a:solidFill>
                <a:latin typeface="Calibri" panose="020F0502020204030204" pitchFamily="34" charset="0"/>
              </a:rPr>
              <a:t>2) Split A along its columns</a:t>
            </a:r>
            <a:endParaRPr lang="ko-KR" altLang="en-US" sz="1200" dirty="0"/>
          </a:p>
        </p:txBody>
      </p:sp>
      <p:sp>
        <p:nvSpPr>
          <p:cNvPr id="54" name="직사각형 53">
            <a:extLst>
              <a:ext uri="{FF2B5EF4-FFF2-40B4-BE49-F238E27FC236}">
                <a16:creationId xmlns:a16="http://schemas.microsoft.com/office/drawing/2014/main" id="{F2558570-0303-D522-2893-BD52F883C280}"/>
              </a:ext>
            </a:extLst>
          </p:cNvPr>
          <p:cNvSpPr/>
          <p:nvPr/>
        </p:nvSpPr>
        <p:spPr>
          <a:xfrm>
            <a:off x="6818489" y="2000409"/>
            <a:ext cx="1198990" cy="2269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6" name="그림 55">
            <a:extLst>
              <a:ext uri="{FF2B5EF4-FFF2-40B4-BE49-F238E27FC236}">
                <a16:creationId xmlns:a16="http://schemas.microsoft.com/office/drawing/2014/main" id="{6252463C-6E72-7113-6BA8-5E3AE51DD92B}"/>
              </a:ext>
            </a:extLst>
          </p:cNvPr>
          <p:cNvPicPr>
            <a:picLocks noChangeAspect="1"/>
          </p:cNvPicPr>
          <p:nvPr/>
        </p:nvPicPr>
        <p:blipFill>
          <a:blip r:embed="rId12"/>
          <a:stretch>
            <a:fillRect/>
          </a:stretch>
        </p:blipFill>
        <p:spPr>
          <a:xfrm>
            <a:off x="9543332" y="4021958"/>
            <a:ext cx="2648668" cy="454057"/>
          </a:xfrm>
          <a:prstGeom prst="rect">
            <a:avLst/>
          </a:prstGeom>
        </p:spPr>
      </p:pic>
      <p:sp>
        <p:nvSpPr>
          <p:cNvPr id="57" name="직사각형 56">
            <a:extLst>
              <a:ext uri="{FF2B5EF4-FFF2-40B4-BE49-F238E27FC236}">
                <a16:creationId xmlns:a16="http://schemas.microsoft.com/office/drawing/2014/main" id="{C6F8BCB6-1446-6149-CED0-9CC4B2D506F6}"/>
              </a:ext>
            </a:extLst>
          </p:cNvPr>
          <p:cNvSpPr/>
          <p:nvPr/>
        </p:nvSpPr>
        <p:spPr>
          <a:xfrm>
            <a:off x="9776178" y="2321901"/>
            <a:ext cx="180621" cy="12462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F0977AFC-833C-5C32-3A90-3CC3E1E5838C}"/>
              </a:ext>
            </a:extLst>
          </p:cNvPr>
          <p:cNvSpPr/>
          <p:nvPr/>
        </p:nvSpPr>
        <p:spPr>
          <a:xfrm>
            <a:off x="9911644" y="4793233"/>
            <a:ext cx="214489" cy="10649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21242915-9995-CCBD-EDB1-B8C31D25F6DA}"/>
              </a:ext>
            </a:extLst>
          </p:cNvPr>
          <p:cNvSpPr/>
          <p:nvPr/>
        </p:nvSpPr>
        <p:spPr>
          <a:xfrm>
            <a:off x="6761693" y="2310612"/>
            <a:ext cx="180621" cy="12410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C9C29FD1-A1AA-1344-1931-75242FCA8E8C}"/>
              </a:ext>
            </a:extLst>
          </p:cNvPr>
          <p:cNvSpPr/>
          <p:nvPr/>
        </p:nvSpPr>
        <p:spPr>
          <a:xfrm>
            <a:off x="6761693" y="4584875"/>
            <a:ext cx="180621" cy="1521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84D0ED77-5753-BFC4-B3FC-F6E40EECBA3F}"/>
              </a:ext>
            </a:extLst>
          </p:cNvPr>
          <p:cNvCxnSpPr>
            <a:cxnSpLocks/>
            <a:stCxn id="54" idx="2"/>
          </p:cNvCxnSpPr>
          <p:nvPr/>
        </p:nvCxnSpPr>
        <p:spPr>
          <a:xfrm flipH="1">
            <a:off x="7100711" y="2227357"/>
            <a:ext cx="317273" cy="13408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5" name="TextBox 64">
            <a:extLst>
              <a:ext uri="{FF2B5EF4-FFF2-40B4-BE49-F238E27FC236}">
                <a16:creationId xmlns:a16="http://schemas.microsoft.com/office/drawing/2014/main" id="{5E831ECB-0B45-481D-C29D-DF1F1D91967D}"/>
              </a:ext>
            </a:extLst>
          </p:cNvPr>
          <p:cNvSpPr txBox="1"/>
          <p:nvPr/>
        </p:nvSpPr>
        <p:spPr>
          <a:xfrm>
            <a:off x="10713201" y="1953186"/>
            <a:ext cx="1459243" cy="553998"/>
          </a:xfrm>
          <a:prstGeom prst="rect">
            <a:avLst/>
          </a:prstGeom>
          <a:noFill/>
        </p:spPr>
        <p:txBody>
          <a:bodyPr wrap="square">
            <a:spAutoFit/>
          </a:bodyPr>
          <a:lstStyle/>
          <a:p>
            <a:r>
              <a:rPr lang="en-US" altLang="ko-KR" sz="1000" dirty="0"/>
              <a:t>Row </a:t>
            </a:r>
            <a:r>
              <a:rPr lang="ko-KR" altLang="en-US" sz="1000" dirty="0"/>
              <a:t>단위로 하면 양립 불가이기 때문에 논문에선 </a:t>
            </a:r>
            <a:r>
              <a:rPr lang="en-US" altLang="ko-KR" sz="1000" dirty="0" err="1"/>
              <a:t>concat</a:t>
            </a:r>
            <a:r>
              <a:rPr lang="ko-KR" altLang="en-US" sz="1000" dirty="0"/>
              <a:t> </a:t>
            </a:r>
            <a:r>
              <a:rPr lang="en-US" altLang="ko-KR" sz="1000" dirty="0"/>
              <a:t>(2)</a:t>
            </a:r>
          </a:p>
        </p:txBody>
      </p:sp>
      <p:sp>
        <p:nvSpPr>
          <p:cNvPr id="68" name="TextBox 67">
            <a:extLst>
              <a:ext uri="{FF2B5EF4-FFF2-40B4-BE49-F238E27FC236}">
                <a16:creationId xmlns:a16="http://schemas.microsoft.com/office/drawing/2014/main" id="{A0112CA7-64E0-E505-7309-6E283372AF56}"/>
              </a:ext>
            </a:extLst>
          </p:cNvPr>
          <p:cNvSpPr txBox="1"/>
          <p:nvPr/>
        </p:nvSpPr>
        <p:spPr>
          <a:xfrm>
            <a:off x="10467528" y="4439290"/>
            <a:ext cx="1695390" cy="707886"/>
          </a:xfrm>
          <a:prstGeom prst="rect">
            <a:avLst/>
          </a:prstGeom>
          <a:noFill/>
        </p:spPr>
        <p:txBody>
          <a:bodyPr wrap="square">
            <a:spAutoFit/>
          </a:bodyPr>
          <a:lstStyle/>
          <a:p>
            <a:r>
              <a:rPr lang="ko-KR" altLang="en-US" sz="1000" dirty="0"/>
              <a:t>일종의 통신인데</a:t>
            </a:r>
            <a:r>
              <a:rPr lang="en-US" altLang="ko-KR" sz="1000" dirty="0"/>
              <a:t>, device</a:t>
            </a:r>
            <a:r>
              <a:rPr lang="ko-KR" altLang="en-US" sz="1000" dirty="0"/>
              <a:t>로 산재 되어 있는 데이터를 하나로 모아서 평균 내거나</a:t>
            </a:r>
            <a:r>
              <a:rPr lang="en-US" altLang="ko-KR" sz="1000" dirty="0"/>
              <a:t>, </a:t>
            </a:r>
            <a:r>
              <a:rPr lang="ko-KR" altLang="en-US" sz="1000" dirty="0"/>
              <a:t>하나로 더하여 넘긴다 </a:t>
            </a:r>
          </a:p>
        </p:txBody>
      </p:sp>
      <p:sp>
        <p:nvSpPr>
          <p:cNvPr id="69" name="직사각형 68">
            <a:extLst>
              <a:ext uri="{FF2B5EF4-FFF2-40B4-BE49-F238E27FC236}">
                <a16:creationId xmlns:a16="http://schemas.microsoft.com/office/drawing/2014/main" id="{A027CA9A-8B51-1368-2094-9441031CD77E}"/>
              </a:ext>
            </a:extLst>
          </p:cNvPr>
          <p:cNvSpPr/>
          <p:nvPr/>
        </p:nvSpPr>
        <p:spPr>
          <a:xfrm>
            <a:off x="10182975" y="4103358"/>
            <a:ext cx="654358" cy="33079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D7DEE8F4-2353-8818-F950-4328AA5F44A6}"/>
              </a:ext>
            </a:extLst>
          </p:cNvPr>
          <p:cNvSpPr/>
          <p:nvPr/>
        </p:nvSpPr>
        <p:spPr>
          <a:xfrm>
            <a:off x="4233333" y="2956329"/>
            <a:ext cx="1232288" cy="11781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6078B3F1-F83B-FA9E-19D2-878033588CB7}"/>
              </a:ext>
            </a:extLst>
          </p:cNvPr>
          <p:cNvSpPr/>
          <p:nvPr/>
        </p:nvSpPr>
        <p:spPr>
          <a:xfrm>
            <a:off x="4232209" y="4866389"/>
            <a:ext cx="1232288" cy="75446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TextBox 72">
            <a:extLst>
              <a:ext uri="{FF2B5EF4-FFF2-40B4-BE49-F238E27FC236}">
                <a16:creationId xmlns:a16="http://schemas.microsoft.com/office/drawing/2014/main" id="{80F5F41B-1CDD-20C2-AAC8-1AD5E5C4E7EF}"/>
              </a:ext>
            </a:extLst>
          </p:cNvPr>
          <p:cNvSpPr txBox="1"/>
          <p:nvPr/>
        </p:nvSpPr>
        <p:spPr>
          <a:xfrm>
            <a:off x="6625736" y="1807038"/>
            <a:ext cx="1783644" cy="246221"/>
          </a:xfrm>
          <a:prstGeom prst="rect">
            <a:avLst/>
          </a:prstGeom>
          <a:noFill/>
        </p:spPr>
        <p:txBody>
          <a:bodyPr wrap="square">
            <a:spAutoFit/>
          </a:bodyPr>
          <a:lstStyle/>
          <a:p>
            <a:r>
              <a:rPr lang="en-US" altLang="ko-KR" sz="1000" dirty="0"/>
              <a:t>Matrix </a:t>
            </a:r>
            <a:r>
              <a:rPr lang="ko-KR" altLang="en-US" sz="1000" dirty="0"/>
              <a:t>곱셈이 </a:t>
            </a:r>
            <a:r>
              <a:rPr lang="en-US" altLang="ko-KR" sz="1000" dirty="0"/>
              <a:t>parallelize</a:t>
            </a:r>
            <a:endParaRPr lang="ko-KR" altLang="en-US" sz="1000" dirty="0"/>
          </a:p>
        </p:txBody>
      </p:sp>
      <p:sp>
        <p:nvSpPr>
          <p:cNvPr id="77" name="TextBox 76">
            <a:extLst>
              <a:ext uri="{FF2B5EF4-FFF2-40B4-BE49-F238E27FC236}">
                <a16:creationId xmlns:a16="http://schemas.microsoft.com/office/drawing/2014/main" id="{A6B12EDB-C7BD-01BD-22D6-8DCDD281BC29}"/>
              </a:ext>
            </a:extLst>
          </p:cNvPr>
          <p:cNvSpPr txBox="1"/>
          <p:nvPr/>
        </p:nvSpPr>
        <p:spPr>
          <a:xfrm>
            <a:off x="5055306" y="3771160"/>
            <a:ext cx="1070515" cy="400110"/>
          </a:xfrm>
          <a:prstGeom prst="rect">
            <a:avLst/>
          </a:prstGeom>
          <a:noFill/>
        </p:spPr>
        <p:txBody>
          <a:bodyPr wrap="square">
            <a:spAutoFit/>
          </a:bodyPr>
          <a:lstStyle/>
          <a:p>
            <a:r>
              <a:rPr lang="en-US" altLang="ko-KR" sz="1000" dirty="0"/>
              <a:t>Dimension</a:t>
            </a:r>
            <a:r>
              <a:rPr lang="ko-KR" altLang="en-US" sz="1000" dirty="0"/>
              <a:t>을 </a:t>
            </a:r>
            <a:endParaRPr lang="en-US" altLang="ko-KR" sz="1000" dirty="0"/>
          </a:p>
          <a:p>
            <a:r>
              <a:rPr lang="en-US" altLang="ko-KR" sz="1000" dirty="0"/>
              <a:t>4</a:t>
            </a:r>
            <a:r>
              <a:rPr lang="ko-KR" altLang="en-US" sz="1000" dirty="0"/>
              <a:t>개로 늘렸다가</a:t>
            </a:r>
          </a:p>
        </p:txBody>
      </p:sp>
      <p:sp>
        <p:nvSpPr>
          <p:cNvPr id="78" name="TextBox 77">
            <a:extLst>
              <a:ext uri="{FF2B5EF4-FFF2-40B4-BE49-F238E27FC236}">
                <a16:creationId xmlns:a16="http://schemas.microsoft.com/office/drawing/2014/main" id="{BDFC6C7D-CB9E-3194-4621-54195E993424}"/>
              </a:ext>
            </a:extLst>
          </p:cNvPr>
          <p:cNvSpPr txBox="1"/>
          <p:nvPr/>
        </p:nvSpPr>
        <p:spPr>
          <a:xfrm>
            <a:off x="5092515" y="3380805"/>
            <a:ext cx="1070515" cy="246221"/>
          </a:xfrm>
          <a:prstGeom prst="rect">
            <a:avLst/>
          </a:prstGeom>
          <a:noFill/>
        </p:spPr>
        <p:txBody>
          <a:bodyPr wrap="square">
            <a:spAutoFit/>
          </a:bodyPr>
          <a:lstStyle/>
          <a:p>
            <a:r>
              <a:rPr lang="ko-KR" altLang="en-US" sz="1000"/>
              <a:t>다시 축소</a:t>
            </a:r>
            <a:endParaRPr lang="ko-KR" altLang="en-US" sz="1000" dirty="0"/>
          </a:p>
        </p:txBody>
      </p:sp>
      <p:sp>
        <p:nvSpPr>
          <p:cNvPr id="80" name="TextBox 79">
            <a:extLst>
              <a:ext uri="{FF2B5EF4-FFF2-40B4-BE49-F238E27FC236}">
                <a16:creationId xmlns:a16="http://schemas.microsoft.com/office/drawing/2014/main" id="{1EE7F54D-3F31-792D-924A-AEFB373A1109}"/>
              </a:ext>
            </a:extLst>
          </p:cNvPr>
          <p:cNvSpPr txBox="1"/>
          <p:nvPr/>
        </p:nvSpPr>
        <p:spPr>
          <a:xfrm>
            <a:off x="202129" y="5831839"/>
            <a:ext cx="1570075" cy="246221"/>
          </a:xfrm>
          <a:prstGeom prst="rect">
            <a:avLst/>
          </a:prstGeom>
          <a:noFill/>
        </p:spPr>
        <p:txBody>
          <a:bodyPr wrap="square">
            <a:spAutoFit/>
          </a:bodyPr>
          <a:lstStyle/>
          <a:p>
            <a:r>
              <a:rPr lang="en-US" altLang="ko-KR" sz="1000" b="1" dirty="0"/>
              <a:t>self</a:t>
            </a:r>
            <a:r>
              <a:rPr lang="ko-KR" altLang="en-US" sz="1000" b="1" dirty="0"/>
              <a:t> </a:t>
            </a:r>
            <a:r>
              <a:rPr lang="en-US" altLang="ko-KR" sz="1000" b="1" dirty="0"/>
              <a:t>attention block</a:t>
            </a:r>
            <a:endParaRPr lang="ko-KR" altLang="en-US" sz="1000" b="1" dirty="0"/>
          </a:p>
        </p:txBody>
      </p:sp>
      <p:sp>
        <p:nvSpPr>
          <p:cNvPr id="82" name="TextBox 81">
            <a:extLst>
              <a:ext uri="{FF2B5EF4-FFF2-40B4-BE49-F238E27FC236}">
                <a16:creationId xmlns:a16="http://schemas.microsoft.com/office/drawing/2014/main" id="{E58E96FC-2E49-D4D1-670D-E51C21111A54}"/>
              </a:ext>
            </a:extLst>
          </p:cNvPr>
          <p:cNvSpPr txBox="1"/>
          <p:nvPr/>
        </p:nvSpPr>
        <p:spPr>
          <a:xfrm>
            <a:off x="2154433" y="5843128"/>
            <a:ext cx="873453" cy="246221"/>
          </a:xfrm>
          <a:prstGeom prst="rect">
            <a:avLst/>
          </a:prstGeom>
          <a:noFill/>
        </p:spPr>
        <p:txBody>
          <a:bodyPr wrap="square">
            <a:spAutoFit/>
          </a:bodyPr>
          <a:lstStyle/>
          <a:p>
            <a:r>
              <a:rPr lang="en-US" altLang="ko-KR" sz="1000" b="1" dirty="0"/>
              <a:t>MLP block</a:t>
            </a:r>
            <a:endParaRPr lang="ko-KR" altLang="en-US" sz="1000" b="1" dirty="0"/>
          </a:p>
        </p:txBody>
      </p:sp>
      <p:sp>
        <p:nvSpPr>
          <p:cNvPr id="83" name="직사각형 82">
            <a:extLst>
              <a:ext uri="{FF2B5EF4-FFF2-40B4-BE49-F238E27FC236}">
                <a16:creationId xmlns:a16="http://schemas.microsoft.com/office/drawing/2014/main" id="{624E6CE6-925E-D46B-4069-53C98C1914DA}"/>
              </a:ext>
            </a:extLst>
          </p:cNvPr>
          <p:cNvSpPr/>
          <p:nvPr/>
        </p:nvSpPr>
        <p:spPr>
          <a:xfrm>
            <a:off x="700112" y="5650911"/>
            <a:ext cx="981306" cy="24622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직사각형 83">
            <a:extLst>
              <a:ext uri="{FF2B5EF4-FFF2-40B4-BE49-F238E27FC236}">
                <a16:creationId xmlns:a16="http://schemas.microsoft.com/office/drawing/2014/main" id="{ED2B2DEC-FFA3-C9C9-5706-A802C4914DAC}"/>
              </a:ext>
            </a:extLst>
          </p:cNvPr>
          <p:cNvSpPr/>
          <p:nvPr/>
        </p:nvSpPr>
        <p:spPr>
          <a:xfrm>
            <a:off x="1900623" y="5656902"/>
            <a:ext cx="981306" cy="24622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TextBox 85">
            <a:extLst>
              <a:ext uri="{FF2B5EF4-FFF2-40B4-BE49-F238E27FC236}">
                <a16:creationId xmlns:a16="http://schemas.microsoft.com/office/drawing/2014/main" id="{515B3DD1-2EC5-C356-B4F0-50ED3D0C3C6E}"/>
              </a:ext>
            </a:extLst>
          </p:cNvPr>
          <p:cNvSpPr txBox="1"/>
          <p:nvPr/>
        </p:nvSpPr>
        <p:spPr>
          <a:xfrm>
            <a:off x="8499321" y="6322005"/>
            <a:ext cx="3222416" cy="400110"/>
          </a:xfrm>
          <a:prstGeom prst="rect">
            <a:avLst/>
          </a:prstGeom>
          <a:noFill/>
        </p:spPr>
        <p:txBody>
          <a:bodyPr wrap="square">
            <a:spAutoFit/>
          </a:bodyPr>
          <a:lstStyle/>
          <a:p>
            <a:r>
              <a:rPr lang="en-US" altLang="ko-KR" sz="1000" dirty="0"/>
              <a:t>Multi-head self attention</a:t>
            </a:r>
            <a:r>
              <a:rPr lang="ko-KR" altLang="en-US" sz="1000" dirty="0"/>
              <a:t>의 경우</a:t>
            </a:r>
            <a:r>
              <a:rPr lang="en-US" altLang="ko-KR" sz="1000" dirty="0"/>
              <a:t>, </a:t>
            </a:r>
            <a:r>
              <a:rPr lang="ko-KR" altLang="en-US" sz="1000" dirty="0"/>
              <a:t>처음부터 자체가 </a:t>
            </a:r>
            <a:endParaRPr lang="en-US" altLang="ko-KR" sz="1000" dirty="0"/>
          </a:p>
          <a:p>
            <a:r>
              <a:rPr lang="en-US" altLang="ko-KR" sz="1000" dirty="0"/>
              <a:t>parallelizing</a:t>
            </a:r>
            <a:r>
              <a:rPr lang="ko-KR" altLang="en-US" sz="1000" dirty="0"/>
              <a:t>을 염두하고 만들어짐</a:t>
            </a:r>
          </a:p>
        </p:txBody>
      </p:sp>
      <p:sp>
        <p:nvSpPr>
          <p:cNvPr id="87" name="TextBox 86">
            <a:extLst>
              <a:ext uri="{FF2B5EF4-FFF2-40B4-BE49-F238E27FC236}">
                <a16:creationId xmlns:a16="http://schemas.microsoft.com/office/drawing/2014/main" id="{2DBAD4E1-16C4-820C-90FD-76C1C7FA9AC8}"/>
              </a:ext>
            </a:extLst>
          </p:cNvPr>
          <p:cNvSpPr txBox="1"/>
          <p:nvPr/>
        </p:nvSpPr>
        <p:spPr>
          <a:xfrm>
            <a:off x="3787613" y="1438615"/>
            <a:ext cx="2376357" cy="400110"/>
          </a:xfrm>
          <a:prstGeom prst="rect">
            <a:avLst/>
          </a:prstGeom>
          <a:noFill/>
        </p:spPr>
        <p:txBody>
          <a:bodyPr wrap="square">
            <a:spAutoFit/>
          </a:bodyPr>
          <a:lstStyle/>
          <a:p>
            <a:r>
              <a:rPr lang="en-US" altLang="ko-KR" sz="1000" b="1" dirty="0"/>
              <a:t>Self</a:t>
            </a:r>
            <a:r>
              <a:rPr lang="ko-KR" altLang="en-US" sz="1000" b="1" dirty="0"/>
              <a:t> </a:t>
            </a:r>
            <a:r>
              <a:rPr lang="en-US" altLang="ko-KR" sz="1000" b="1" dirty="0"/>
              <a:t>attention block </a:t>
            </a:r>
            <a:r>
              <a:rPr lang="ko-KR" altLang="en-US" sz="1000" b="1" dirty="0"/>
              <a:t>과 </a:t>
            </a:r>
            <a:r>
              <a:rPr lang="en-US" altLang="ko-KR" sz="1000" b="1" dirty="0"/>
              <a:t>MLP block</a:t>
            </a:r>
            <a:r>
              <a:rPr lang="ko-KR" altLang="en-US" sz="1000" b="1" dirty="0"/>
              <a:t>을 통해 </a:t>
            </a:r>
            <a:r>
              <a:rPr lang="en-US" altLang="ko-KR" sz="1000" b="1" dirty="0"/>
              <a:t>model parallelism </a:t>
            </a:r>
            <a:r>
              <a:rPr lang="ko-KR" altLang="en-US" sz="1000" b="1" dirty="0"/>
              <a:t>구현</a:t>
            </a:r>
          </a:p>
        </p:txBody>
      </p:sp>
    </p:spTree>
    <p:extLst>
      <p:ext uri="{BB962C8B-B14F-4D97-AF65-F5344CB8AC3E}">
        <p14:creationId xmlns:p14="http://schemas.microsoft.com/office/powerpoint/2010/main" val="13282906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77</a:t>
            </a:fld>
            <a:endParaRPr lang="ko-KR" altLang="en-US" dirty="0">
              <a:latin typeface="맑은 고딕" panose="020B0503020000020004" pitchFamily="50" charset="-127"/>
            </a:endParaRPr>
          </a:p>
        </p:txBody>
      </p:sp>
      <p:sp>
        <p:nvSpPr>
          <p:cNvPr id="6" name="제목 4">
            <a:extLst>
              <a:ext uri="{FF2B5EF4-FFF2-40B4-BE49-F238E27FC236}">
                <a16:creationId xmlns:a16="http://schemas.microsoft.com/office/drawing/2014/main" id="{C40D8C23-4A31-CAB8-5E52-F9EF5A4F2F6B}"/>
              </a:ext>
            </a:extLst>
          </p:cNvPr>
          <p:cNvSpPr>
            <a:spLocks noGrp="1"/>
          </p:cNvSpPr>
          <p:nvPr>
            <p:ph type="title"/>
          </p:nvPr>
        </p:nvSpPr>
        <p:spPr>
          <a:xfrm>
            <a:off x="0" y="41862"/>
            <a:ext cx="12192000" cy="912891"/>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Efficient Pre-Training: </a:t>
            </a:r>
            <a:r>
              <a:rPr lang="en-US" altLang="ko-KR" sz="40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Progressive layer dropout</a:t>
            </a:r>
            <a:endPar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endParaRPr>
          </a:p>
        </p:txBody>
      </p:sp>
      <p:pic>
        <p:nvPicPr>
          <p:cNvPr id="12" name="그림 11">
            <a:extLst>
              <a:ext uri="{FF2B5EF4-FFF2-40B4-BE49-F238E27FC236}">
                <a16:creationId xmlns:a16="http://schemas.microsoft.com/office/drawing/2014/main" id="{61FD019F-2B24-939E-30EC-BF36BC6F798E}"/>
              </a:ext>
            </a:extLst>
          </p:cNvPr>
          <p:cNvPicPr>
            <a:picLocks noChangeAspect="1"/>
          </p:cNvPicPr>
          <p:nvPr/>
        </p:nvPicPr>
        <p:blipFill>
          <a:blip r:embed="rId3"/>
          <a:stretch>
            <a:fillRect/>
          </a:stretch>
        </p:blipFill>
        <p:spPr>
          <a:xfrm>
            <a:off x="439490" y="1350131"/>
            <a:ext cx="4431090" cy="2918035"/>
          </a:xfrm>
          <a:prstGeom prst="rect">
            <a:avLst/>
          </a:prstGeom>
        </p:spPr>
      </p:pic>
      <p:pic>
        <p:nvPicPr>
          <p:cNvPr id="14" name="그림 13">
            <a:extLst>
              <a:ext uri="{FF2B5EF4-FFF2-40B4-BE49-F238E27FC236}">
                <a16:creationId xmlns:a16="http://schemas.microsoft.com/office/drawing/2014/main" id="{5A181E7F-EDAB-839A-CEE5-089C9411B6E8}"/>
              </a:ext>
            </a:extLst>
          </p:cNvPr>
          <p:cNvPicPr>
            <a:picLocks noChangeAspect="1"/>
          </p:cNvPicPr>
          <p:nvPr/>
        </p:nvPicPr>
        <p:blipFill>
          <a:blip r:embed="rId4"/>
          <a:stretch>
            <a:fillRect/>
          </a:stretch>
        </p:blipFill>
        <p:spPr>
          <a:xfrm>
            <a:off x="439490" y="4244104"/>
            <a:ext cx="5224090" cy="2613896"/>
          </a:xfrm>
          <a:prstGeom prst="rect">
            <a:avLst/>
          </a:prstGeom>
        </p:spPr>
      </p:pic>
      <p:sp>
        <p:nvSpPr>
          <p:cNvPr id="20" name="TextBox 19">
            <a:extLst>
              <a:ext uri="{FF2B5EF4-FFF2-40B4-BE49-F238E27FC236}">
                <a16:creationId xmlns:a16="http://schemas.microsoft.com/office/drawing/2014/main" id="{09FCBBD9-285B-CC9F-3D3B-34C9B2EAEDBF}"/>
              </a:ext>
            </a:extLst>
          </p:cNvPr>
          <p:cNvSpPr txBox="1"/>
          <p:nvPr/>
        </p:nvSpPr>
        <p:spPr>
          <a:xfrm>
            <a:off x="855011" y="1300098"/>
            <a:ext cx="851418" cy="369332"/>
          </a:xfrm>
          <a:prstGeom prst="rect">
            <a:avLst/>
          </a:prstGeom>
          <a:noFill/>
        </p:spPr>
        <p:txBody>
          <a:bodyPr wrap="square">
            <a:spAutoFit/>
          </a:bodyPr>
          <a:lstStyle/>
          <a:p>
            <a:r>
              <a:rPr lang="en-US" altLang="ko-KR" sz="1800" b="0" i="0" u="none" strike="noStrike" baseline="0">
                <a:solidFill>
                  <a:srgbClr val="000000"/>
                </a:solidFill>
                <a:latin typeface="RARRYD+HelveticaNeue"/>
              </a:rPr>
              <a:t>PostLN </a:t>
            </a:r>
            <a:endParaRPr lang="ko-KR" altLang="en-US" dirty="0"/>
          </a:p>
        </p:txBody>
      </p:sp>
      <p:sp>
        <p:nvSpPr>
          <p:cNvPr id="22" name="TextBox 21">
            <a:extLst>
              <a:ext uri="{FF2B5EF4-FFF2-40B4-BE49-F238E27FC236}">
                <a16:creationId xmlns:a16="http://schemas.microsoft.com/office/drawing/2014/main" id="{65A07243-728D-90D7-AFD3-DF78523A9A68}"/>
              </a:ext>
            </a:extLst>
          </p:cNvPr>
          <p:cNvSpPr txBox="1"/>
          <p:nvPr/>
        </p:nvSpPr>
        <p:spPr>
          <a:xfrm>
            <a:off x="2121950" y="1293297"/>
            <a:ext cx="832757" cy="369332"/>
          </a:xfrm>
          <a:prstGeom prst="rect">
            <a:avLst/>
          </a:prstGeom>
          <a:noFill/>
        </p:spPr>
        <p:txBody>
          <a:bodyPr wrap="square">
            <a:spAutoFit/>
          </a:bodyPr>
          <a:lstStyle/>
          <a:p>
            <a:r>
              <a:rPr lang="en-US" altLang="ko-KR" sz="1800" b="0" i="0" u="none" strike="noStrike" baseline="0" dirty="0" err="1">
                <a:solidFill>
                  <a:srgbClr val="000000"/>
                </a:solidFill>
                <a:latin typeface="RARRYD+HelveticaNeue"/>
              </a:rPr>
              <a:t>PreLN</a:t>
            </a:r>
            <a:r>
              <a:rPr lang="en-US" altLang="ko-KR" sz="1800" b="0" i="0" u="none" strike="noStrike" baseline="0" dirty="0">
                <a:solidFill>
                  <a:srgbClr val="000000"/>
                </a:solidFill>
                <a:latin typeface="RARRYD+HelveticaNeue"/>
              </a:rPr>
              <a:t> </a:t>
            </a:r>
            <a:endParaRPr lang="ko-KR" altLang="en-US" dirty="0"/>
          </a:p>
        </p:txBody>
      </p:sp>
      <p:sp>
        <p:nvSpPr>
          <p:cNvPr id="26" name="TextBox 25">
            <a:extLst>
              <a:ext uri="{FF2B5EF4-FFF2-40B4-BE49-F238E27FC236}">
                <a16:creationId xmlns:a16="http://schemas.microsoft.com/office/drawing/2014/main" id="{A43C7588-96D3-E27E-346F-D5114EF9DD9C}"/>
              </a:ext>
            </a:extLst>
          </p:cNvPr>
          <p:cNvSpPr txBox="1"/>
          <p:nvPr/>
        </p:nvSpPr>
        <p:spPr>
          <a:xfrm>
            <a:off x="0" y="789679"/>
            <a:ext cx="12192000" cy="523220"/>
          </a:xfrm>
          <a:prstGeom prst="rect">
            <a:avLst/>
          </a:prstGeom>
          <a:noFill/>
        </p:spPr>
        <p:txBody>
          <a:bodyPr wrap="square">
            <a:spAutoFit/>
          </a:bodyPr>
          <a:lstStyle/>
          <a:p>
            <a:pPr algn="ctr"/>
            <a:r>
              <a:rPr lang="en-US" altLang="ko-KR" sz="1400" b="0" i="0" u="none" strike="noStrike" baseline="0" dirty="0">
                <a:solidFill>
                  <a:srgbClr val="000000"/>
                </a:solidFill>
                <a:latin typeface="RARRYD+HelveticaNeue"/>
              </a:rPr>
              <a:t>Training the </a:t>
            </a:r>
            <a:r>
              <a:rPr lang="en-US" altLang="ko-KR" sz="1400" b="1" i="0" u="none" strike="noStrike" baseline="0" dirty="0">
                <a:solidFill>
                  <a:srgbClr val="000000"/>
                </a:solidFill>
                <a:latin typeface="RARRYD+HelveticaNeue"/>
              </a:rPr>
              <a:t>transformer-based language models</a:t>
            </a:r>
            <a:r>
              <a:rPr lang="en-US" altLang="ko-KR" sz="1400" b="0" i="0" u="none" strike="noStrike" baseline="0" dirty="0">
                <a:solidFill>
                  <a:srgbClr val="000000"/>
                </a:solidFill>
                <a:latin typeface="RARRYD+HelveticaNeue"/>
              </a:rPr>
              <a:t> is expensive (in terms of training time/memory/cost). </a:t>
            </a:r>
            <a:r>
              <a:rPr lang="en-US" altLang="ko-KR" sz="1200" b="0" i="0" u="none" strike="noStrike" baseline="0" dirty="0">
                <a:solidFill>
                  <a:srgbClr val="000000"/>
                </a:solidFill>
                <a:latin typeface="RARRYD+HelveticaNeue"/>
              </a:rPr>
              <a:t>Ex. Batch </a:t>
            </a:r>
            <a:r>
              <a:rPr lang="ko-KR" altLang="en-US" sz="1200" b="0" i="0" u="none" strike="noStrike" baseline="0" dirty="0">
                <a:solidFill>
                  <a:srgbClr val="000000"/>
                </a:solidFill>
                <a:latin typeface="RARRYD+HelveticaNeue"/>
              </a:rPr>
              <a:t>사이즈를 키우면 </a:t>
            </a:r>
            <a:r>
              <a:rPr lang="en-US" altLang="ko-KR" sz="1200" b="0" i="0" u="none" strike="noStrike" baseline="0" dirty="0">
                <a:solidFill>
                  <a:srgbClr val="000000"/>
                </a:solidFill>
                <a:latin typeface="RARRYD+HelveticaNeue"/>
              </a:rPr>
              <a:t>memory cost</a:t>
            </a:r>
            <a:r>
              <a:rPr lang="ko-KR" altLang="en-US" sz="1200" b="0" i="0" u="none" strike="noStrike" baseline="0" dirty="0">
                <a:solidFill>
                  <a:srgbClr val="000000"/>
                </a:solidFill>
                <a:latin typeface="RARRYD+HelveticaNeue"/>
              </a:rPr>
              <a:t>가 </a:t>
            </a:r>
            <a:r>
              <a:rPr lang="ko-KR" altLang="en-US" sz="1200" dirty="0">
                <a:solidFill>
                  <a:srgbClr val="000000"/>
                </a:solidFill>
                <a:latin typeface="RARRYD+HelveticaNeue"/>
              </a:rPr>
              <a:t>크다</a:t>
            </a:r>
            <a:r>
              <a:rPr lang="en-US" altLang="ko-KR" sz="1200" b="0" i="0" u="none" strike="noStrike" baseline="0" dirty="0">
                <a:solidFill>
                  <a:srgbClr val="000000"/>
                </a:solidFill>
                <a:latin typeface="RARRYD+HelveticaNeue"/>
              </a:rPr>
              <a:t> </a:t>
            </a:r>
            <a:endParaRPr lang="en-US" altLang="ko-KR" sz="1400" b="0" i="0" u="none" strike="noStrike" baseline="0" dirty="0">
              <a:solidFill>
                <a:srgbClr val="000000"/>
              </a:solidFill>
              <a:latin typeface="RARRYD+HelveticaNeue"/>
            </a:endParaRPr>
          </a:p>
          <a:p>
            <a:pPr algn="ctr"/>
            <a:r>
              <a:rPr lang="en-US" altLang="ko-KR" sz="1400" b="0" i="0" u="none" strike="noStrike" baseline="0" dirty="0">
                <a:solidFill>
                  <a:srgbClr val="000000"/>
                </a:solidFill>
                <a:latin typeface="RARRYD+HelveticaNeue"/>
              </a:rPr>
              <a:t>Progressive </a:t>
            </a:r>
            <a:r>
              <a:rPr lang="en-US" altLang="ko-KR" sz="1400" b="1" i="0" u="none" strike="noStrike" baseline="0" dirty="0">
                <a:solidFill>
                  <a:srgbClr val="000000"/>
                </a:solidFill>
                <a:latin typeface="RARRYD+HelveticaNeue"/>
              </a:rPr>
              <a:t>layer dropping </a:t>
            </a:r>
            <a:r>
              <a:rPr lang="en-US" altLang="ko-KR" sz="1400" b="0" i="0" u="none" strike="noStrike" baseline="0" dirty="0">
                <a:solidFill>
                  <a:srgbClr val="000000"/>
                </a:solidFill>
                <a:latin typeface="RARRYD+HelveticaNeue"/>
              </a:rPr>
              <a:t>(PLD) is proposed to </a:t>
            </a:r>
            <a:r>
              <a:rPr lang="en-US" altLang="ko-KR" sz="1400" b="1" i="0" u="none" strike="noStrike" baseline="0" dirty="0">
                <a:solidFill>
                  <a:srgbClr val="000000"/>
                </a:solidFill>
                <a:latin typeface="RARRYD+HelveticaNeue"/>
              </a:rPr>
              <a:t>reduce the training time</a:t>
            </a:r>
            <a:r>
              <a:rPr lang="en-US" altLang="ko-KR" sz="1400" b="0" i="0" u="none" strike="noStrike" baseline="0" dirty="0">
                <a:solidFill>
                  <a:srgbClr val="000000"/>
                </a:solidFill>
                <a:latin typeface="RARRYD+HelveticaNeue"/>
              </a:rPr>
              <a:t>. </a:t>
            </a:r>
            <a:endParaRPr lang="ko-KR" altLang="en-US" sz="1400" dirty="0"/>
          </a:p>
        </p:txBody>
      </p:sp>
      <p:sp>
        <p:nvSpPr>
          <p:cNvPr id="27" name="사각형: 둥근 모서리 26">
            <a:extLst>
              <a:ext uri="{FF2B5EF4-FFF2-40B4-BE49-F238E27FC236}">
                <a16:creationId xmlns:a16="http://schemas.microsoft.com/office/drawing/2014/main" id="{4051278D-9D44-E5F9-4208-51A4CA2D1533}"/>
              </a:ext>
            </a:extLst>
          </p:cNvPr>
          <p:cNvSpPr/>
          <p:nvPr/>
        </p:nvSpPr>
        <p:spPr>
          <a:xfrm>
            <a:off x="2905836" y="1312899"/>
            <a:ext cx="2121449" cy="2671488"/>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6C9ECC58-9C65-9025-EEDC-16729B8076C1}"/>
              </a:ext>
            </a:extLst>
          </p:cNvPr>
          <p:cNvSpPr/>
          <p:nvPr/>
        </p:nvSpPr>
        <p:spPr>
          <a:xfrm>
            <a:off x="3678363" y="2583671"/>
            <a:ext cx="193843" cy="1315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1599BFCF-C01C-B8E0-FC3D-0056AC22A94D}"/>
              </a:ext>
            </a:extLst>
          </p:cNvPr>
          <p:cNvSpPr/>
          <p:nvPr/>
        </p:nvSpPr>
        <p:spPr>
          <a:xfrm>
            <a:off x="3678363" y="1803222"/>
            <a:ext cx="193843" cy="1315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3D1A2D02-945D-8CC1-40EF-B0A979871742}"/>
              </a:ext>
            </a:extLst>
          </p:cNvPr>
          <p:cNvSpPr/>
          <p:nvPr/>
        </p:nvSpPr>
        <p:spPr>
          <a:xfrm>
            <a:off x="2258478" y="2281842"/>
            <a:ext cx="568698" cy="15344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AF8D06F1-FA5C-E5A3-3360-EDAEC6152037}"/>
              </a:ext>
            </a:extLst>
          </p:cNvPr>
          <p:cNvSpPr/>
          <p:nvPr/>
        </p:nvSpPr>
        <p:spPr>
          <a:xfrm>
            <a:off x="3504416" y="2301541"/>
            <a:ext cx="568698" cy="15344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B5C1DC4E-FDEF-F6F8-B4B7-BB75D94483EE}"/>
              </a:ext>
            </a:extLst>
          </p:cNvPr>
          <p:cNvSpPr/>
          <p:nvPr/>
        </p:nvSpPr>
        <p:spPr>
          <a:xfrm>
            <a:off x="2226842" y="3098544"/>
            <a:ext cx="568698" cy="15344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72A3242E-CCBE-0D81-3960-F424CB180A9E}"/>
              </a:ext>
            </a:extLst>
          </p:cNvPr>
          <p:cNvSpPr/>
          <p:nvPr/>
        </p:nvSpPr>
        <p:spPr>
          <a:xfrm>
            <a:off x="3490935" y="3119630"/>
            <a:ext cx="568698" cy="15344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F713C73B-C0AC-6982-CDB7-521F42826514}"/>
              </a:ext>
            </a:extLst>
          </p:cNvPr>
          <p:cNvSpPr/>
          <p:nvPr/>
        </p:nvSpPr>
        <p:spPr>
          <a:xfrm>
            <a:off x="523474" y="1821882"/>
            <a:ext cx="568698" cy="15344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78F8B900-E982-E433-8088-DEB7E1448F9C}"/>
              </a:ext>
            </a:extLst>
          </p:cNvPr>
          <p:cNvSpPr/>
          <p:nvPr/>
        </p:nvSpPr>
        <p:spPr>
          <a:xfrm>
            <a:off x="570662" y="2561768"/>
            <a:ext cx="568698" cy="15344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직선 화살표 연결선 41">
            <a:extLst>
              <a:ext uri="{FF2B5EF4-FFF2-40B4-BE49-F238E27FC236}">
                <a16:creationId xmlns:a16="http://schemas.microsoft.com/office/drawing/2014/main" id="{6CB254F6-FED5-BB75-3C7E-7677B16F1806}"/>
              </a:ext>
            </a:extLst>
          </p:cNvPr>
          <p:cNvCxnSpPr>
            <a:cxnSpLocks/>
          </p:cNvCxnSpPr>
          <p:nvPr/>
        </p:nvCxnSpPr>
        <p:spPr>
          <a:xfrm>
            <a:off x="1139360" y="2648643"/>
            <a:ext cx="1086639" cy="5477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 name="TextBox 39">
            <a:extLst>
              <a:ext uri="{FF2B5EF4-FFF2-40B4-BE49-F238E27FC236}">
                <a16:creationId xmlns:a16="http://schemas.microsoft.com/office/drawing/2014/main" id="{157182FB-D10A-06BF-7F17-87B897A93CD1}"/>
              </a:ext>
            </a:extLst>
          </p:cNvPr>
          <p:cNvSpPr txBox="1"/>
          <p:nvPr/>
        </p:nvSpPr>
        <p:spPr>
          <a:xfrm>
            <a:off x="1092172" y="2651831"/>
            <a:ext cx="1248278" cy="415498"/>
          </a:xfrm>
          <a:prstGeom prst="rect">
            <a:avLst/>
          </a:prstGeom>
          <a:noFill/>
        </p:spPr>
        <p:txBody>
          <a:bodyPr wrap="square">
            <a:spAutoFit/>
          </a:bodyPr>
          <a:lstStyle/>
          <a:p>
            <a:r>
              <a:rPr lang="en-US" altLang="ko-KR" sz="1050" b="1" dirty="0"/>
              <a:t>Drop out</a:t>
            </a:r>
            <a:r>
              <a:rPr lang="ko-KR" altLang="en-US" sz="1050" b="1" dirty="0"/>
              <a:t>을 하기가 용이 해진다 </a:t>
            </a:r>
            <a:endParaRPr lang="en-US" altLang="ko-KR" sz="1050" b="1" dirty="0"/>
          </a:p>
        </p:txBody>
      </p:sp>
      <p:sp>
        <p:nvSpPr>
          <p:cNvPr id="24" name="TextBox 23">
            <a:extLst>
              <a:ext uri="{FF2B5EF4-FFF2-40B4-BE49-F238E27FC236}">
                <a16:creationId xmlns:a16="http://schemas.microsoft.com/office/drawing/2014/main" id="{8A241F3D-5812-4494-1E3D-4C76965D6386}"/>
              </a:ext>
            </a:extLst>
          </p:cNvPr>
          <p:cNvSpPr txBox="1"/>
          <p:nvPr/>
        </p:nvSpPr>
        <p:spPr>
          <a:xfrm>
            <a:off x="3370228" y="1300098"/>
            <a:ext cx="1813762" cy="369332"/>
          </a:xfrm>
          <a:prstGeom prst="rect">
            <a:avLst/>
          </a:prstGeom>
          <a:noFill/>
        </p:spPr>
        <p:txBody>
          <a:bodyPr wrap="square">
            <a:spAutoFit/>
          </a:bodyPr>
          <a:lstStyle/>
          <a:p>
            <a:r>
              <a:rPr lang="en-US" altLang="ko-KR" sz="1800" b="0" i="0" u="none" strike="noStrike" baseline="0" dirty="0">
                <a:solidFill>
                  <a:srgbClr val="000000"/>
                </a:solidFill>
                <a:latin typeface="RARRYD+HelveticaNeue"/>
              </a:rPr>
              <a:t>Switchable gates </a:t>
            </a:r>
            <a:endParaRPr lang="ko-KR" altLang="en-US" dirty="0"/>
          </a:p>
        </p:txBody>
      </p:sp>
      <p:pic>
        <p:nvPicPr>
          <p:cNvPr id="49" name="그림 48">
            <a:extLst>
              <a:ext uri="{FF2B5EF4-FFF2-40B4-BE49-F238E27FC236}">
                <a16:creationId xmlns:a16="http://schemas.microsoft.com/office/drawing/2014/main" id="{306C4FFD-98D0-CC82-3FBF-9D981EB94DBE}"/>
              </a:ext>
            </a:extLst>
          </p:cNvPr>
          <p:cNvPicPr>
            <a:picLocks noChangeAspect="1"/>
          </p:cNvPicPr>
          <p:nvPr/>
        </p:nvPicPr>
        <p:blipFill>
          <a:blip r:embed="rId5"/>
          <a:stretch>
            <a:fillRect/>
          </a:stretch>
        </p:blipFill>
        <p:spPr>
          <a:xfrm>
            <a:off x="5210733" y="1350131"/>
            <a:ext cx="3927315" cy="1506190"/>
          </a:xfrm>
          <a:prstGeom prst="rect">
            <a:avLst/>
          </a:prstGeom>
        </p:spPr>
      </p:pic>
      <p:sp>
        <p:nvSpPr>
          <p:cNvPr id="32" name="TextBox 31">
            <a:extLst>
              <a:ext uri="{FF2B5EF4-FFF2-40B4-BE49-F238E27FC236}">
                <a16:creationId xmlns:a16="http://schemas.microsoft.com/office/drawing/2014/main" id="{C5324C97-7281-4EB7-A349-FEAB9E932FFB}"/>
              </a:ext>
            </a:extLst>
          </p:cNvPr>
          <p:cNvSpPr txBox="1"/>
          <p:nvPr/>
        </p:nvSpPr>
        <p:spPr>
          <a:xfrm>
            <a:off x="3869415" y="1658244"/>
            <a:ext cx="1813762" cy="400110"/>
          </a:xfrm>
          <a:prstGeom prst="rect">
            <a:avLst/>
          </a:prstGeom>
          <a:noFill/>
        </p:spPr>
        <p:txBody>
          <a:bodyPr wrap="square">
            <a:spAutoFit/>
          </a:bodyPr>
          <a:lstStyle/>
          <a:p>
            <a:r>
              <a:rPr lang="en-US" altLang="ko-KR" sz="1000" b="1" dirty="0"/>
              <a:t>Layer</a:t>
            </a:r>
            <a:r>
              <a:rPr lang="ko-KR" altLang="en-US" sz="1000" b="1" dirty="0"/>
              <a:t>를 통으로 없애 주는 </a:t>
            </a:r>
            <a:endParaRPr lang="en-US" altLang="ko-KR" sz="1000" b="1" dirty="0"/>
          </a:p>
          <a:p>
            <a:r>
              <a:rPr lang="ko-KR" altLang="en-US" sz="1000" b="1" dirty="0"/>
              <a:t>즉</a:t>
            </a:r>
            <a:r>
              <a:rPr lang="en-US" altLang="ko-KR" sz="1000" b="1" dirty="0"/>
              <a:t>, 0</a:t>
            </a:r>
            <a:r>
              <a:rPr lang="ko-KR" altLang="en-US" sz="1000" b="1" dirty="0"/>
              <a:t>을 곱해주는 </a:t>
            </a:r>
            <a:r>
              <a:rPr lang="en-US" altLang="ko-KR" sz="1000" b="1" dirty="0"/>
              <a:t>gate</a:t>
            </a:r>
            <a:endParaRPr lang="ko-KR" altLang="en-US" sz="1000" b="1" dirty="0"/>
          </a:p>
        </p:txBody>
      </p:sp>
      <p:sp>
        <p:nvSpPr>
          <p:cNvPr id="47" name="TextBox 46">
            <a:extLst>
              <a:ext uri="{FF2B5EF4-FFF2-40B4-BE49-F238E27FC236}">
                <a16:creationId xmlns:a16="http://schemas.microsoft.com/office/drawing/2014/main" id="{92B28BA1-2978-5899-7363-94257BB2C885}"/>
              </a:ext>
            </a:extLst>
          </p:cNvPr>
          <p:cNvSpPr txBox="1"/>
          <p:nvPr/>
        </p:nvSpPr>
        <p:spPr>
          <a:xfrm>
            <a:off x="9138899" y="1350131"/>
            <a:ext cx="2978555" cy="707886"/>
          </a:xfrm>
          <a:prstGeom prst="rect">
            <a:avLst/>
          </a:prstGeom>
          <a:solidFill>
            <a:schemeClr val="bg2"/>
          </a:solidFill>
        </p:spPr>
        <p:txBody>
          <a:bodyPr wrap="square">
            <a:spAutoFit/>
          </a:bodyPr>
          <a:lstStyle/>
          <a:p>
            <a:r>
              <a:rPr lang="en-US" altLang="ko-KR" sz="1000" b="1" i="0" u="none" strike="noStrike" baseline="0" dirty="0" err="1">
                <a:solidFill>
                  <a:srgbClr val="000000"/>
                </a:solidFill>
                <a:latin typeface="RARRYD+HelveticaNeue"/>
              </a:rPr>
              <a:t>PreLN</a:t>
            </a:r>
            <a:r>
              <a:rPr lang="en-US" altLang="ko-KR" sz="1000" b="0" i="0" u="none" strike="noStrike" baseline="0" dirty="0">
                <a:solidFill>
                  <a:srgbClr val="000000"/>
                </a:solidFill>
                <a:latin typeface="RARRYD+HelveticaNeue"/>
              </a:rPr>
              <a:t> preserves norm of representation &amp; gradient, more stable/robust for the random layer dropping.</a:t>
            </a:r>
          </a:p>
          <a:p>
            <a:r>
              <a:rPr lang="ko-KR" altLang="en-US" sz="1000" b="0" i="0" u="none" strike="noStrike" baseline="0" dirty="0">
                <a:solidFill>
                  <a:srgbClr val="000000"/>
                </a:solidFill>
                <a:latin typeface="RARRYD+HelveticaNeue"/>
              </a:rPr>
              <a:t>전체적으로 </a:t>
            </a:r>
            <a:r>
              <a:rPr lang="en-US" altLang="ko-KR" sz="1000" b="0" i="0" u="none" strike="noStrike" baseline="0" dirty="0">
                <a:solidFill>
                  <a:srgbClr val="000000"/>
                </a:solidFill>
                <a:latin typeface="RARRYD+HelveticaNeue"/>
              </a:rPr>
              <a:t>layer</a:t>
            </a:r>
            <a:r>
              <a:rPr lang="ko-KR" altLang="en-US" sz="1000" b="0" i="0" u="none" strike="noStrike" baseline="0" dirty="0">
                <a:solidFill>
                  <a:srgbClr val="000000"/>
                </a:solidFill>
                <a:latin typeface="RARRYD+HelveticaNeue"/>
              </a:rPr>
              <a:t>가 균일하게 </a:t>
            </a:r>
            <a:r>
              <a:rPr lang="en-US" altLang="ko-KR" sz="1000" b="0" i="0" u="none" strike="noStrike" baseline="0" dirty="0">
                <a:solidFill>
                  <a:srgbClr val="000000"/>
                </a:solidFill>
                <a:latin typeface="RARRYD+HelveticaNeue"/>
              </a:rPr>
              <a:t>weight </a:t>
            </a:r>
            <a:r>
              <a:rPr lang="ko-KR" altLang="en-US" sz="1000" b="0" i="0" u="none" strike="noStrike" baseline="0" dirty="0">
                <a:solidFill>
                  <a:srgbClr val="000000"/>
                </a:solidFill>
                <a:latin typeface="RARRYD+HelveticaNeue"/>
              </a:rPr>
              <a:t>증가 </a:t>
            </a:r>
            <a:endParaRPr lang="en-US" altLang="ko-KR" sz="1000" b="0" i="0" u="none" strike="noStrike" baseline="0" dirty="0">
              <a:solidFill>
                <a:srgbClr val="000000"/>
              </a:solidFill>
              <a:latin typeface="RARRYD+HelveticaNeue"/>
            </a:endParaRPr>
          </a:p>
          <a:p>
            <a:r>
              <a:rPr lang="en-US" altLang="ko-KR" sz="1000" b="0" i="0" u="none" strike="noStrike" baseline="0" dirty="0">
                <a:solidFill>
                  <a:srgbClr val="000000"/>
                </a:solidFill>
                <a:latin typeface="RARRYD+HelveticaNeue"/>
              </a:rPr>
              <a:t>=&gt; </a:t>
            </a:r>
            <a:r>
              <a:rPr lang="ko-KR" altLang="en-US" sz="1000" b="0" i="0" u="none" strike="noStrike" baseline="0" dirty="0">
                <a:solidFill>
                  <a:srgbClr val="000000"/>
                </a:solidFill>
                <a:latin typeface="RARRYD+HelveticaNeue"/>
              </a:rPr>
              <a:t>훈련 용이</a:t>
            </a:r>
            <a:r>
              <a:rPr lang="en-US" altLang="ko-KR" sz="1000" b="0" i="0" u="none" strike="noStrike" baseline="0" dirty="0">
                <a:solidFill>
                  <a:srgbClr val="000000"/>
                </a:solidFill>
                <a:latin typeface="RARRYD+HelveticaNeue"/>
              </a:rPr>
              <a:t> </a:t>
            </a:r>
            <a:endParaRPr lang="ko-KR" altLang="en-US" sz="1000" dirty="0"/>
          </a:p>
        </p:txBody>
      </p:sp>
      <p:pic>
        <p:nvPicPr>
          <p:cNvPr id="51" name="그림 50">
            <a:extLst>
              <a:ext uri="{FF2B5EF4-FFF2-40B4-BE49-F238E27FC236}">
                <a16:creationId xmlns:a16="http://schemas.microsoft.com/office/drawing/2014/main" id="{7641F20C-D84A-018C-AC75-A9E72260F859}"/>
              </a:ext>
            </a:extLst>
          </p:cNvPr>
          <p:cNvPicPr>
            <a:picLocks noChangeAspect="1"/>
          </p:cNvPicPr>
          <p:nvPr/>
        </p:nvPicPr>
        <p:blipFill>
          <a:blip r:embed="rId6"/>
          <a:stretch>
            <a:fillRect/>
          </a:stretch>
        </p:blipFill>
        <p:spPr>
          <a:xfrm>
            <a:off x="5051081" y="2918400"/>
            <a:ext cx="7091265" cy="1698119"/>
          </a:xfrm>
          <a:prstGeom prst="rect">
            <a:avLst/>
          </a:prstGeom>
        </p:spPr>
      </p:pic>
      <p:cxnSp>
        <p:nvCxnSpPr>
          <p:cNvPr id="52" name="직선 화살표 연결선 51">
            <a:extLst>
              <a:ext uri="{FF2B5EF4-FFF2-40B4-BE49-F238E27FC236}">
                <a16:creationId xmlns:a16="http://schemas.microsoft.com/office/drawing/2014/main" id="{12737478-196C-157C-744B-C91B7F20ADB5}"/>
              </a:ext>
            </a:extLst>
          </p:cNvPr>
          <p:cNvCxnSpPr>
            <a:cxnSpLocks/>
          </p:cNvCxnSpPr>
          <p:nvPr/>
        </p:nvCxnSpPr>
        <p:spPr>
          <a:xfrm>
            <a:off x="8008751" y="3074217"/>
            <a:ext cx="1251835" cy="0"/>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sp>
        <p:nvSpPr>
          <p:cNvPr id="56" name="사각형: 둥근 모서리 55">
            <a:extLst>
              <a:ext uri="{FF2B5EF4-FFF2-40B4-BE49-F238E27FC236}">
                <a16:creationId xmlns:a16="http://schemas.microsoft.com/office/drawing/2014/main" id="{7D35DC20-73F8-9310-25C1-0FB544714F26}"/>
              </a:ext>
            </a:extLst>
          </p:cNvPr>
          <p:cNvSpPr/>
          <p:nvPr/>
        </p:nvSpPr>
        <p:spPr>
          <a:xfrm>
            <a:off x="5061070" y="2908360"/>
            <a:ext cx="3512092" cy="1698118"/>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1D9F95A5-006A-E449-4F2D-55361D747C1A}"/>
              </a:ext>
            </a:extLst>
          </p:cNvPr>
          <p:cNvSpPr/>
          <p:nvPr/>
        </p:nvSpPr>
        <p:spPr>
          <a:xfrm>
            <a:off x="8671224" y="2908360"/>
            <a:ext cx="3481111" cy="1698118"/>
          </a:xfrm>
          <a:prstGeom prst="round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TextBox 59">
            <a:extLst>
              <a:ext uri="{FF2B5EF4-FFF2-40B4-BE49-F238E27FC236}">
                <a16:creationId xmlns:a16="http://schemas.microsoft.com/office/drawing/2014/main" id="{C4EEEDD9-18EA-E57A-B51D-443DD61BF10C}"/>
              </a:ext>
            </a:extLst>
          </p:cNvPr>
          <p:cNvSpPr txBox="1"/>
          <p:nvPr/>
        </p:nvSpPr>
        <p:spPr>
          <a:xfrm>
            <a:off x="5361905" y="4564754"/>
            <a:ext cx="6618637" cy="553998"/>
          </a:xfrm>
          <a:prstGeom prst="rect">
            <a:avLst/>
          </a:prstGeom>
          <a:solidFill>
            <a:schemeClr val="bg2"/>
          </a:solidFill>
        </p:spPr>
        <p:txBody>
          <a:bodyPr wrap="square">
            <a:spAutoFit/>
          </a:bodyPr>
          <a:lstStyle/>
          <a:p>
            <a:r>
              <a:rPr lang="en-US" altLang="ko-KR" sz="1000" dirty="0">
                <a:solidFill>
                  <a:srgbClr val="000000"/>
                </a:solidFill>
                <a:latin typeface="RARRYD+HelveticaNeue"/>
              </a:rPr>
              <a:t>Input</a:t>
            </a:r>
            <a:r>
              <a:rPr lang="ko-KR" altLang="en-US" sz="1000" dirty="0">
                <a:solidFill>
                  <a:srgbClr val="000000"/>
                </a:solidFill>
                <a:latin typeface="RARRYD+HelveticaNeue"/>
              </a:rPr>
              <a:t> </a:t>
            </a:r>
            <a:r>
              <a:rPr lang="en-US" altLang="ko-KR" sz="1000" dirty="0">
                <a:solidFill>
                  <a:srgbClr val="000000"/>
                </a:solidFill>
                <a:latin typeface="RARRYD+HelveticaNeue"/>
              </a:rPr>
              <a:t>and output embeddings for BERT(Input</a:t>
            </a:r>
            <a:r>
              <a:rPr lang="ko-KR" altLang="en-US" sz="1000" dirty="0">
                <a:solidFill>
                  <a:srgbClr val="000000"/>
                </a:solidFill>
                <a:latin typeface="RARRYD+HelveticaNeue"/>
              </a:rPr>
              <a:t>과 </a:t>
            </a:r>
            <a:r>
              <a:rPr lang="en-US" altLang="ko-KR" sz="1000" dirty="0">
                <a:solidFill>
                  <a:srgbClr val="000000"/>
                </a:solidFill>
                <a:latin typeface="RARRYD+HelveticaNeue"/>
              </a:rPr>
              <a:t>output</a:t>
            </a:r>
            <a:r>
              <a:rPr lang="ko-KR" altLang="en-US" sz="1000" dirty="0">
                <a:solidFill>
                  <a:srgbClr val="000000"/>
                </a:solidFill>
                <a:latin typeface="RARRYD+HelveticaNeue"/>
              </a:rPr>
              <a:t>을 차이가 어떻게 되는지를 표시</a:t>
            </a:r>
            <a:r>
              <a:rPr lang="en-US" altLang="ko-KR" sz="1000" dirty="0">
                <a:solidFill>
                  <a:srgbClr val="000000"/>
                </a:solidFill>
                <a:latin typeface="RARRYD+HelveticaNeue"/>
              </a:rPr>
              <a:t>)</a:t>
            </a:r>
          </a:p>
          <a:p>
            <a:r>
              <a:rPr lang="en-US" altLang="ko-KR" sz="1000" b="1" dirty="0" err="1">
                <a:solidFill>
                  <a:srgbClr val="000000"/>
                </a:solidFill>
                <a:latin typeface="RARRYD+HelveticaNeue"/>
              </a:rPr>
              <a:t>PreLN</a:t>
            </a:r>
            <a:r>
              <a:rPr lang="ko-KR" altLang="en-US" sz="1000" dirty="0">
                <a:solidFill>
                  <a:srgbClr val="000000"/>
                </a:solidFill>
                <a:latin typeface="RARRYD+HelveticaNeue"/>
              </a:rPr>
              <a:t>의 경우</a:t>
            </a:r>
            <a:r>
              <a:rPr lang="en-US" altLang="ko-KR" sz="1000" dirty="0">
                <a:solidFill>
                  <a:srgbClr val="000000"/>
                </a:solidFill>
                <a:latin typeface="RARRYD+HelveticaNeue"/>
              </a:rPr>
              <a:t>, step</a:t>
            </a:r>
            <a:r>
              <a:rPr lang="ko-KR" altLang="en-US" sz="1000" dirty="0">
                <a:solidFill>
                  <a:srgbClr val="000000"/>
                </a:solidFill>
                <a:latin typeface="RARRYD+HelveticaNeue"/>
              </a:rPr>
              <a:t>수 가 많아지면 </a:t>
            </a:r>
            <a:r>
              <a:rPr lang="en-US" altLang="ko-KR" sz="1000" dirty="0">
                <a:solidFill>
                  <a:srgbClr val="000000"/>
                </a:solidFill>
                <a:latin typeface="RARRYD+HelveticaNeue"/>
              </a:rPr>
              <a:t>Layer</a:t>
            </a:r>
            <a:r>
              <a:rPr lang="ko-KR" altLang="en-US" sz="1000" dirty="0">
                <a:solidFill>
                  <a:srgbClr val="000000"/>
                </a:solidFill>
                <a:latin typeface="RARRYD+HelveticaNeue"/>
              </a:rPr>
              <a:t>가 뒤로 가면 갈 수록 </a:t>
            </a:r>
            <a:r>
              <a:rPr lang="en-US" altLang="ko-KR" sz="1000" dirty="0">
                <a:solidFill>
                  <a:srgbClr val="000000"/>
                </a:solidFill>
                <a:latin typeface="RARRYD+HelveticaNeue"/>
              </a:rPr>
              <a:t>input</a:t>
            </a:r>
            <a:r>
              <a:rPr lang="ko-KR" altLang="en-US" sz="1000" dirty="0">
                <a:solidFill>
                  <a:srgbClr val="000000"/>
                </a:solidFill>
                <a:latin typeface="RARRYD+HelveticaNeue"/>
              </a:rPr>
              <a:t>을 바꾸는 정도가 적어진다</a:t>
            </a:r>
            <a:r>
              <a:rPr lang="en-US" altLang="ko-KR" sz="1000" dirty="0">
                <a:solidFill>
                  <a:srgbClr val="000000"/>
                </a:solidFill>
                <a:latin typeface="RARRYD+HelveticaNeue"/>
              </a:rPr>
              <a:t>(</a:t>
            </a:r>
            <a:r>
              <a:rPr lang="ko-KR" altLang="en-US" sz="1000" dirty="0">
                <a:solidFill>
                  <a:srgbClr val="000000"/>
                </a:solidFill>
                <a:latin typeface="RARRYD+HelveticaNeue"/>
              </a:rPr>
              <a:t>뒤로 갈수록 변화량이 크지 않다</a:t>
            </a:r>
            <a:r>
              <a:rPr lang="en-US" altLang="ko-KR" sz="1000" dirty="0">
                <a:solidFill>
                  <a:srgbClr val="000000"/>
                </a:solidFill>
                <a:latin typeface="RARRYD+HelveticaNeue"/>
              </a:rPr>
              <a:t>) =&gt; </a:t>
            </a:r>
            <a:r>
              <a:rPr lang="ko-KR" altLang="en-US" sz="1000" dirty="0">
                <a:solidFill>
                  <a:srgbClr val="000000"/>
                </a:solidFill>
                <a:latin typeface="RARRYD+HelveticaNeue"/>
              </a:rPr>
              <a:t>뒤쪽 </a:t>
            </a:r>
            <a:r>
              <a:rPr lang="en-US" altLang="ko-KR" sz="1000" dirty="0">
                <a:solidFill>
                  <a:srgbClr val="000000"/>
                </a:solidFill>
                <a:latin typeface="RARRYD+HelveticaNeue"/>
              </a:rPr>
              <a:t>layer dropout</a:t>
            </a:r>
            <a:r>
              <a:rPr lang="ko-KR" altLang="en-US" sz="1000" dirty="0">
                <a:solidFill>
                  <a:srgbClr val="000000"/>
                </a:solidFill>
                <a:latin typeface="RARRYD+HelveticaNeue"/>
              </a:rPr>
              <a:t>을 많이 해도 앞쪽 </a:t>
            </a:r>
            <a:r>
              <a:rPr lang="en-US" altLang="ko-KR" sz="1000" dirty="0">
                <a:solidFill>
                  <a:srgbClr val="000000"/>
                </a:solidFill>
                <a:latin typeface="RARRYD+HelveticaNeue"/>
              </a:rPr>
              <a:t>layer</a:t>
            </a:r>
            <a:r>
              <a:rPr lang="ko-KR" altLang="en-US" sz="1000" dirty="0">
                <a:solidFill>
                  <a:srgbClr val="000000"/>
                </a:solidFill>
                <a:latin typeface="RARRYD+HelveticaNeue"/>
              </a:rPr>
              <a:t>는 덜 </a:t>
            </a:r>
            <a:r>
              <a:rPr lang="en-US" altLang="ko-KR" sz="1000" dirty="0">
                <a:solidFill>
                  <a:srgbClr val="000000"/>
                </a:solidFill>
                <a:latin typeface="RARRYD+HelveticaNeue"/>
              </a:rPr>
              <a:t>damaging </a:t>
            </a:r>
            <a:r>
              <a:rPr lang="ko-KR" altLang="en-US" sz="1000" dirty="0">
                <a:solidFill>
                  <a:srgbClr val="000000"/>
                </a:solidFill>
                <a:latin typeface="RARRYD+HelveticaNeue"/>
              </a:rPr>
              <a:t>받는다</a:t>
            </a:r>
            <a:r>
              <a:rPr lang="en-US" altLang="ko-KR" sz="1000" dirty="0">
                <a:solidFill>
                  <a:srgbClr val="000000"/>
                </a:solidFill>
                <a:latin typeface="RARRYD+HelveticaNeue"/>
              </a:rPr>
              <a:t>. </a:t>
            </a:r>
          </a:p>
        </p:txBody>
      </p:sp>
      <p:sp>
        <p:nvSpPr>
          <p:cNvPr id="61" name="직사각형 60">
            <a:extLst>
              <a:ext uri="{FF2B5EF4-FFF2-40B4-BE49-F238E27FC236}">
                <a16:creationId xmlns:a16="http://schemas.microsoft.com/office/drawing/2014/main" id="{99ADE342-4B87-E2BC-C81D-15DA4B0631D0}"/>
              </a:ext>
            </a:extLst>
          </p:cNvPr>
          <p:cNvSpPr/>
          <p:nvPr/>
        </p:nvSpPr>
        <p:spPr>
          <a:xfrm>
            <a:off x="764700" y="4914020"/>
            <a:ext cx="1357250" cy="16183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7A79C612-847A-8C15-1397-FA6B708CCB14}"/>
              </a:ext>
            </a:extLst>
          </p:cNvPr>
          <p:cNvSpPr/>
          <p:nvPr/>
        </p:nvSpPr>
        <p:spPr>
          <a:xfrm>
            <a:off x="5477635" y="2254894"/>
            <a:ext cx="1686782" cy="28831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a:extLst>
              <a:ext uri="{FF2B5EF4-FFF2-40B4-BE49-F238E27FC236}">
                <a16:creationId xmlns:a16="http://schemas.microsoft.com/office/drawing/2014/main" id="{0EE5A521-EF1D-0A91-079C-B9BD85E71A98}"/>
              </a:ext>
            </a:extLst>
          </p:cNvPr>
          <p:cNvSpPr/>
          <p:nvPr/>
        </p:nvSpPr>
        <p:spPr>
          <a:xfrm>
            <a:off x="7526614" y="2406534"/>
            <a:ext cx="1553907" cy="29001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TextBox 64">
            <a:extLst>
              <a:ext uri="{FF2B5EF4-FFF2-40B4-BE49-F238E27FC236}">
                <a16:creationId xmlns:a16="http://schemas.microsoft.com/office/drawing/2014/main" id="{494DB278-A8EE-26B1-868A-0DE69DF3B239}"/>
              </a:ext>
            </a:extLst>
          </p:cNvPr>
          <p:cNvSpPr txBox="1"/>
          <p:nvPr/>
        </p:nvSpPr>
        <p:spPr>
          <a:xfrm>
            <a:off x="3869415" y="6225279"/>
            <a:ext cx="1693055" cy="400110"/>
          </a:xfrm>
          <a:prstGeom prst="rect">
            <a:avLst/>
          </a:prstGeom>
          <a:noFill/>
        </p:spPr>
        <p:txBody>
          <a:bodyPr wrap="square">
            <a:spAutoFit/>
          </a:bodyPr>
          <a:lstStyle/>
          <a:p>
            <a:r>
              <a:rPr lang="ko-KR" altLang="en-US" sz="1000" dirty="0"/>
              <a:t>약 </a:t>
            </a:r>
            <a:r>
              <a:rPr lang="en-US" altLang="ko-KR" sz="1000" dirty="0"/>
              <a:t>25% </a:t>
            </a:r>
            <a:r>
              <a:rPr lang="ko-KR" altLang="en-US" sz="1000" dirty="0" err="1"/>
              <a:t>연산량</a:t>
            </a:r>
            <a:r>
              <a:rPr lang="ko-KR" altLang="en-US" sz="1000" dirty="0"/>
              <a:t> 절약</a:t>
            </a:r>
            <a:r>
              <a:rPr lang="en-US" altLang="ko-KR" sz="1000" dirty="0"/>
              <a:t>(forward-backward)</a:t>
            </a:r>
            <a:endParaRPr lang="ko-KR" altLang="en-US" sz="1000" dirty="0"/>
          </a:p>
        </p:txBody>
      </p:sp>
      <p:sp>
        <p:nvSpPr>
          <p:cNvPr id="67" name="TextBox 66">
            <a:extLst>
              <a:ext uri="{FF2B5EF4-FFF2-40B4-BE49-F238E27FC236}">
                <a16:creationId xmlns:a16="http://schemas.microsoft.com/office/drawing/2014/main" id="{F74C740E-FA61-1B28-4BD3-FDDF1D6E7E9D}"/>
              </a:ext>
            </a:extLst>
          </p:cNvPr>
          <p:cNvSpPr txBox="1"/>
          <p:nvPr/>
        </p:nvSpPr>
        <p:spPr>
          <a:xfrm>
            <a:off x="3909294" y="5753815"/>
            <a:ext cx="1196651" cy="246221"/>
          </a:xfrm>
          <a:prstGeom prst="rect">
            <a:avLst/>
          </a:prstGeom>
          <a:noFill/>
        </p:spPr>
        <p:txBody>
          <a:bodyPr wrap="square">
            <a:spAutoFit/>
          </a:bodyPr>
          <a:lstStyle/>
          <a:p>
            <a:r>
              <a:rPr lang="ko-KR" altLang="en-US" sz="1000" dirty="0"/>
              <a:t>나중에 </a:t>
            </a:r>
            <a:r>
              <a:rPr lang="en-US" altLang="ko-KR" sz="1000" dirty="0"/>
              <a:t>0.5</a:t>
            </a:r>
            <a:r>
              <a:rPr lang="ko-KR" altLang="en-US" sz="1000" dirty="0"/>
              <a:t>로 수렴</a:t>
            </a:r>
          </a:p>
        </p:txBody>
      </p:sp>
      <p:sp>
        <p:nvSpPr>
          <p:cNvPr id="69" name="TextBox 68">
            <a:extLst>
              <a:ext uri="{FF2B5EF4-FFF2-40B4-BE49-F238E27FC236}">
                <a16:creationId xmlns:a16="http://schemas.microsoft.com/office/drawing/2014/main" id="{1122DEA8-D215-5691-F819-7D30DB7279F5}"/>
              </a:ext>
            </a:extLst>
          </p:cNvPr>
          <p:cNvSpPr txBox="1"/>
          <p:nvPr/>
        </p:nvSpPr>
        <p:spPr>
          <a:xfrm>
            <a:off x="2827176" y="5129207"/>
            <a:ext cx="2735294" cy="400110"/>
          </a:xfrm>
          <a:prstGeom prst="rect">
            <a:avLst/>
          </a:prstGeom>
          <a:noFill/>
        </p:spPr>
        <p:txBody>
          <a:bodyPr wrap="square">
            <a:spAutoFit/>
          </a:bodyPr>
          <a:lstStyle/>
          <a:p>
            <a:r>
              <a:rPr lang="en-US" altLang="ko-KR" sz="1000" dirty="0"/>
              <a:t>step</a:t>
            </a:r>
            <a:r>
              <a:rPr lang="ko-KR" altLang="en-US" sz="1000" dirty="0"/>
              <a:t>수가 많아질수록 뒤쪽 </a:t>
            </a:r>
            <a:r>
              <a:rPr lang="en-US" altLang="ko-KR" sz="1000" dirty="0"/>
              <a:t>layer dropout rate</a:t>
            </a:r>
            <a:r>
              <a:rPr lang="ko-KR" altLang="en-US" sz="1000" dirty="0"/>
              <a:t>를 높이는 방향</a:t>
            </a:r>
            <a:r>
              <a:rPr lang="en-US" altLang="ko-KR" sz="1000" dirty="0"/>
              <a:t>(progressive scheduling)</a:t>
            </a:r>
            <a:endParaRPr lang="ko-KR" altLang="en-US" sz="1000" dirty="0"/>
          </a:p>
        </p:txBody>
      </p:sp>
      <p:cxnSp>
        <p:nvCxnSpPr>
          <p:cNvPr id="71" name="직선 화살표 연결선 70">
            <a:extLst>
              <a:ext uri="{FF2B5EF4-FFF2-40B4-BE49-F238E27FC236}">
                <a16:creationId xmlns:a16="http://schemas.microsoft.com/office/drawing/2014/main" id="{C555070B-939A-96DF-E7EA-1155DE9D1AD7}"/>
              </a:ext>
            </a:extLst>
          </p:cNvPr>
          <p:cNvCxnSpPr>
            <a:cxnSpLocks/>
            <a:stCxn id="60" idx="1"/>
          </p:cNvCxnSpPr>
          <p:nvPr/>
        </p:nvCxnSpPr>
        <p:spPr>
          <a:xfrm flipH="1">
            <a:off x="4792472" y="4841753"/>
            <a:ext cx="569433" cy="319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447EFED-13B2-0F98-B955-1AC73453614A}"/>
              </a:ext>
            </a:extLst>
          </p:cNvPr>
          <p:cNvSpPr txBox="1"/>
          <p:nvPr/>
        </p:nvSpPr>
        <p:spPr>
          <a:xfrm>
            <a:off x="5737589" y="5261586"/>
            <a:ext cx="2350691" cy="1569660"/>
          </a:xfrm>
          <a:prstGeom prst="rect">
            <a:avLst/>
          </a:prstGeom>
          <a:solidFill>
            <a:schemeClr val="bg2"/>
          </a:solidFill>
        </p:spPr>
        <p:txBody>
          <a:bodyPr wrap="square">
            <a:spAutoFit/>
          </a:bodyPr>
          <a:lstStyle/>
          <a:p>
            <a:r>
              <a:rPr lang="en-US" altLang="ko-KR" sz="1200" b="1" i="0" u="none" strike="noStrike" baseline="0" dirty="0">
                <a:solidFill>
                  <a:srgbClr val="000000"/>
                </a:solidFill>
                <a:latin typeface="RARRYD+HelveticaNeue"/>
              </a:rPr>
              <a:t>PLD</a:t>
            </a:r>
            <a:r>
              <a:rPr lang="en-US" altLang="ko-KR" sz="1200" b="0" i="0" u="none" strike="noStrike" baseline="0" dirty="0">
                <a:solidFill>
                  <a:srgbClr val="000000"/>
                </a:solidFill>
                <a:latin typeface="RARRYD+HelveticaNeue"/>
              </a:rPr>
              <a:t> is </a:t>
            </a:r>
            <a:r>
              <a:rPr lang="en-US" altLang="ko-KR" sz="1200" b="1" i="0" u="none" strike="noStrike" baseline="0" dirty="0">
                <a:solidFill>
                  <a:srgbClr val="000000"/>
                </a:solidFill>
                <a:latin typeface="RARRYD+HelveticaNeue"/>
              </a:rPr>
              <a:t>robust to high learning rate</a:t>
            </a:r>
            <a:r>
              <a:rPr lang="en-US" altLang="ko-KR" sz="1200" b="0" i="0" u="none" strike="noStrike" baseline="0" dirty="0">
                <a:solidFill>
                  <a:srgbClr val="000000"/>
                </a:solidFill>
                <a:latin typeface="RARRYD+HelveticaNeue"/>
              </a:rPr>
              <a:t>, faster convergence (2.8x speedup) Ratio of retained layers 0.5~0.9 is appropriate. PLD also benefits downstream task (GLUE) performance &amp; training speed. PLD takes a more </a:t>
            </a:r>
            <a:r>
              <a:rPr lang="en-US" altLang="ko-KR" sz="1200" b="1" i="0" u="none" strike="noStrike" baseline="0" dirty="0">
                <a:solidFill>
                  <a:srgbClr val="000000"/>
                </a:solidFill>
                <a:latin typeface="RARRYD+HelveticaNeue"/>
              </a:rPr>
              <a:t>robust optimization path toward the optimum</a:t>
            </a:r>
            <a:r>
              <a:rPr lang="en-US" altLang="ko-KR" sz="1200" b="0" i="0" u="none" strike="noStrike" baseline="0" dirty="0">
                <a:solidFill>
                  <a:srgbClr val="000000"/>
                </a:solidFill>
                <a:latin typeface="RARRYD+HelveticaNeue"/>
              </a:rPr>
              <a:t>. </a:t>
            </a:r>
            <a:endParaRPr lang="ko-KR" altLang="en-US" sz="700" dirty="0"/>
          </a:p>
        </p:txBody>
      </p:sp>
      <p:sp>
        <p:nvSpPr>
          <p:cNvPr id="77" name="TextBox 76">
            <a:extLst>
              <a:ext uri="{FF2B5EF4-FFF2-40B4-BE49-F238E27FC236}">
                <a16:creationId xmlns:a16="http://schemas.microsoft.com/office/drawing/2014/main" id="{F8B98A8B-3C43-49E1-3191-1EE5BDA29048}"/>
              </a:ext>
            </a:extLst>
          </p:cNvPr>
          <p:cNvSpPr txBox="1"/>
          <p:nvPr/>
        </p:nvSpPr>
        <p:spPr>
          <a:xfrm>
            <a:off x="2741606" y="4419336"/>
            <a:ext cx="2989388" cy="276999"/>
          </a:xfrm>
          <a:prstGeom prst="rect">
            <a:avLst/>
          </a:prstGeom>
          <a:noFill/>
        </p:spPr>
        <p:txBody>
          <a:bodyPr wrap="square">
            <a:spAutoFit/>
          </a:bodyPr>
          <a:lstStyle/>
          <a:p>
            <a:r>
              <a:rPr lang="en-US" altLang="ko-KR" sz="1200" b="1" i="0" u="none" strike="noStrike" baseline="0" dirty="0">
                <a:solidFill>
                  <a:srgbClr val="000000"/>
                </a:solidFill>
                <a:latin typeface="RARRYD+HelveticaNeue"/>
              </a:rPr>
              <a:t>Schedule dropout (</a:t>
            </a:r>
            <a:r>
              <a:rPr lang="en-US" altLang="ko-KR" sz="1200" b="1" i="0" u="none" strike="noStrike" baseline="0" dirty="0" err="1">
                <a:solidFill>
                  <a:srgbClr val="000000"/>
                </a:solidFill>
                <a:latin typeface="RARRYD+HelveticaNeue"/>
              </a:rPr>
              <a:t>w.r.t.</a:t>
            </a:r>
            <a:r>
              <a:rPr lang="en-US" altLang="ko-KR" sz="1200" b="1" i="0" u="none" strike="noStrike" baseline="0" dirty="0">
                <a:solidFill>
                  <a:srgbClr val="000000"/>
                </a:solidFill>
                <a:latin typeface="RARRYD+HelveticaNeue"/>
              </a:rPr>
              <a:t> time and depth) </a:t>
            </a:r>
            <a:endParaRPr lang="ko-KR" altLang="en-US" sz="1200" b="1" dirty="0"/>
          </a:p>
        </p:txBody>
      </p:sp>
      <p:sp>
        <p:nvSpPr>
          <p:cNvPr id="79" name="TextBox 78">
            <a:extLst>
              <a:ext uri="{FF2B5EF4-FFF2-40B4-BE49-F238E27FC236}">
                <a16:creationId xmlns:a16="http://schemas.microsoft.com/office/drawing/2014/main" id="{77B6A4E5-87E1-B0ED-369F-2E53F3E689B2}"/>
              </a:ext>
            </a:extLst>
          </p:cNvPr>
          <p:cNvSpPr txBox="1"/>
          <p:nvPr/>
        </p:nvSpPr>
        <p:spPr>
          <a:xfrm>
            <a:off x="3440103" y="3722818"/>
            <a:ext cx="1743887" cy="246221"/>
          </a:xfrm>
          <a:prstGeom prst="rect">
            <a:avLst/>
          </a:prstGeom>
          <a:noFill/>
        </p:spPr>
        <p:txBody>
          <a:bodyPr wrap="square">
            <a:spAutoFit/>
          </a:bodyPr>
          <a:lstStyle/>
          <a:p>
            <a:r>
              <a:rPr lang="en-US" altLang="ko-KR" sz="1000" b="1" i="0" u="none" strike="noStrike" baseline="0" dirty="0">
                <a:solidFill>
                  <a:srgbClr val="000000"/>
                </a:solidFill>
                <a:latin typeface="RARRYD+HelveticaNeue"/>
              </a:rPr>
              <a:t>(BERT w/ stochastic depth )</a:t>
            </a:r>
            <a:endParaRPr lang="ko-KR" altLang="en-US" sz="1000" b="1" dirty="0"/>
          </a:p>
        </p:txBody>
      </p:sp>
      <p:pic>
        <p:nvPicPr>
          <p:cNvPr id="81" name="그림 80">
            <a:extLst>
              <a:ext uri="{FF2B5EF4-FFF2-40B4-BE49-F238E27FC236}">
                <a16:creationId xmlns:a16="http://schemas.microsoft.com/office/drawing/2014/main" id="{89F82776-D257-318F-1ECD-D8DA20CBE2AF}"/>
              </a:ext>
            </a:extLst>
          </p:cNvPr>
          <p:cNvPicPr>
            <a:picLocks noChangeAspect="1"/>
          </p:cNvPicPr>
          <p:nvPr/>
        </p:nvPicPr>
        <p:blipFill>
          <a:blip r:embed="rId7"/>
          <a:stretch>
            <a:fillRect/>
          </a:stretch>
        </p:blipFill>
        <p:spPr>
          <a:xfrm>
            <a:off x="8102132" y="5211059"/>
            <a:ext cx="1890654" cy="1618020"/>
          </a:xfrm>
          <a:prstGeom prst="rect">
            <a:avLst/>
          </a:prstGeom>
        </p:spPr>
      </p:pic>
      <p:pic>
        <p:nvPicPr>
          <p:cNvPr id="83" name="그림 82">
            <a:extLst>
              <a:ext uri="{FF2B5EF4-FFF2-40B4-BE49-F238E27FC236}">
                <a16:creationId xmlns:a16="http://schemas.microsoft.com/office/drawing/2014/main" id="{3D2D8900-D4F2-620B-C853-D4A295D3EB08}"/>
              </a:ext>
            </a:extLst>
          </p:cNvPr>
          <p:cNvPicPr>
            <a:picLocks noChangeAspect="1"/>
          </p:cNvPicPr>
          <p:nvPr/>
        </p:nvPicPr>
        <p:blipFill>
          <a:blip r:embed="rId8"/>
          <a:stretch>
            <a:fillRect/>
          </a:stretch>
        </p:blipFill>
        <p:spPr>
          <a:xfrm>
            <a:off x="10028752" y="5204314"/>
            <a:ext cx="1743518" cy="1624765"/>
          </a:xfrm>
          <a:prstGeom prst="rect">
            <a:avLst/>
          </a:prstGeom>
        </p:spPr>
      </p:pic>
      <p:sp>
        <p:nvSpPr>
          <p:cNvPr id="84" name="TextBox 83">
            <a:extLst>
              <a:ext uri="{FF2B5EF4-FFF2-40B4-BE49-F238E27FC236}">
                <a16:creationId xmlns:a16="http://schemas.microsoft.com/office/drawing/2014/main" id="{57FE393F-9DAF-9433-EC05-24D10776DBCE}"/>
              </a:ext>
            </a:extLst>
          </p:cNvPr>
          <p:cNvSpPr txBox="1"/>
          <p:nvPr/>
        </p:nvSpPr>
        <p:spPr>
          <a:xfrm>
            <a:off x="8086510" y="6374140"/>
            <a:ext cx="815209" cy="338554"/>
          </a:xfrm>
          <a:prstGeom prst="rect">
            <a:avLst/>
          </a:prstGeom>
          <a:noFill/>
        </p:spPr>
        <p:txBody>
          <a:bodyPr wrap="square">
            <a:spAutoFit/>
          </a:bodyPr>
          <a:lstStyle/>
          <a:p>
            <a:r>
              <a:rPr lang="en-US" altLang="ko-KR" sz="800" dirty="0"/>
              <a:t>Learning rate</a:t>
            </a:r>
            <a:endParaRPr lang="ko-KR" altLang="en-US" sz="800" dirty="0"/>
          </a:p>
        </p:txBody>
      </p:sp>
    </p:spTree>
    <p:extLst>
      <p:ext uri="{BB962C8B-B14F-4D97-AF65-F5344CB8AC3E}">
        <p14:creationId xmlns:p14="http://schemas.microsoft.com/office/powerpoint/2010/main" val="1937717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id="{EA7CD3FC-6F74-CF4D-00CD-171FB1A06E3E}"/>
              </a:ext>
            </a:extLst>
          </p:cNvPr>
          <p:cNvSpPr/>
          <p:nvPr/>
        </p:nvSpPr>
        <p:spPr>
          <a:xfrm>
            <a:off x="5130544" y="1196773"/>
            <a:ext cx="4396295" cy="2393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13F8172-E720-AF1D-D70D-4620E2AC6CDF}"/>
              </a:ext>
            </a:extLst>
          </p:cNvPr>
          <p:cNvSpPr/>
          <p:nvPr/>
        </p:nvSpPr>
        <p:spPr>
          <a:xfrm>
            <a:off x="102639" y="3674051"/>
            <a:ext cx="11956011" cy="30792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4E26047B-5879-04C6-264F-B6EECB5F0B49}"/>
              </a:ext>
            </a:extLst>
          </p:cNvPr>
          <p:cNvSpPr/>
          <p:nvPr/>
        </p:nvSpPr>
        <p:spPr>
          <a:xfrm>
            <a:off x="102640" y="1196773"/>
            <a:ext cx="4959595" cy="238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78</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0" y="-5073"/>
            <a:ext cx="12192000" cy="956753"/>
          </a:xfrm>
        </p:spPr>
        <p:txBody>
          <a:bodyPr>
            <a:normAutofit/>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Model Compression: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Compressing BERT</a:t>
            </a:r>
            <a:endPar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endParaRPr>
          </a:p>
        </p:txBody>
      </p:sp>
      <p:sp>
        <p:nvSpPr>
          <p:cNvPr id="6" name="TextBox 5">
            <a:extLst>
              <a:ext uri="{FF2B5EF4-FFF2-40B4-BE49-F238E27FC236}">
                <a16:creationId xmlns:a16="http://schemas.microsoft.com/office/drawing/2014/main" id="{6E2216AD-1CCF-19DC-2911-5D623764A62C}"/>
              </a:ext>
            </a:extLst>
          </p:cNvPr>
          <p:cNvSpPr txBox="1"/>
          <p:nvPr/>
        </p:nvSpPr>
        <p:spPr>
          <a:xfrm>
            <a:off x="479944" y="743269"/>
            <a:ext cx="11201400" cy="369332"/>
          </a:xfrm>
          <a:prstGeom prst="rect">
            <a:avLst/>
          </a:prstGeom>
          <a:noFill/>
        </p:spPr>
        <p:txBody>
          <a:bodyPr wrap="square">
            <a:spAutoFit/>
          </a:bodyPr>
          <a:lstStyle/>
          <a:p>
            <a:r>
              <a:rPr lang="en-US" altLang="ko-KR" b="0" i="0" dirty="0">
                <a:solidFill>
                  <a:srgbClr val="000000"/>
                </a:solidFill>
                <a:effectLst/>
                <a:latin typeface="Lucida Grande"/>
              </a:rPr>
              <a:t>Explore weight pruning for BERT and ask: how does compression during pre-training affect transfer learning? </a:t>
            </a:r>
            <a:endParaRPr lang="ko-KR" altLang="en-US" dirty="0"/>
          </a:p>
        </p:txBody>
      </p:sp>
      <p:pic>
        <p:nvPicPr>
          <p:cNvPr id="10" name="그림 9">
            <a:extLst>
              <a:ext uri="{FF2B5EF4-FFF2-40B4-BE49-F238E27FC236}">
                <a16:creationId xmlns:a16="http://schemas.microsoft.com/office/drawing/2014/main" id="{546C7508-90F9-8F3C-65FB-E33D61256EF9}"/>
              </a:ext>
            </a:extLst>
          </p:cNvPr>
          <p:cNvPicPr>
            <a:picLocks noChangeAspect="1"/>
          </p:cNvPicPr>
          <p:nvPr/>
        </p:nvPicPr>
        <p:blipFill>
          <a:blip r:embed="rId2"/>
          <a:stretch>
            <a:fillRect/>
          </a:stretch>
        </p:blipFill>
        <p:spPr>
          <a:xfrm>
            <a:off x="358674" y="1370345"/>
            <a:ext cx="3044952" cy="1982585"/>
          </a:xfrm>
          <a:prstGeom prst="rect">
            <a:avLst/>
          </a:prstGeom>
        </p:spPr>
      </p:pic>
      <p:sp>
        <p:nvSpPr>
          <p:cNvPr id="12" name="TextBox 11">
            <a:extLst>
              <a:ext uri="{FF2B5EF4-FFF2-40B4-BE49-F238E27FC236}">
                <a16:creationId xmlns:a16="http://schemas.microsoft.com/office/drawing/2014/main" id="{52BCF057-9FAB-2FB8-471B-875C8D7BAC9D}"/>
              </a:ext>
            </a:extLst>
          </p:cNvPr>
          <p:cNvSpPr txBox="1"/>
          <p:nvPr/>
        </p:nvSpPr>
        <p:spPr>
          <a:xfrm>
            <a:off x="2829839" y="1498168"/>
            <a:ext cx="2302441" cy="400110"/>
          </a:xfrm>
          <a:prstGeom prst="rect">
            <a:avLst/>
          </a:prstGeom>
          <a:noFill/>
        </p:spPr>
        <p:txBody>
          <a:bodyPr wrap="square">
            <a:spAutoFit/>
          </a:bodyPr>
          <a:lstStyle/>
          <a:p>
            <a:pPr algn="l"/>
            <a:r>
              <a:rPr lang="en-US" altLang="ko-KR" sz="1000" b="0" i="0" u="none" strike="noStrike" baseline="0" dirty="0">
                <a:latin typeface="BMJUAOTF"/>
              </a:rPr>
              <a:t>Two layers feed forward network : Accounts for </a:t>
            </a:r>
            <a:r>
              <a:rPr lang="en-US" altLang="ko-KR" sz="1000" b="1" i="0" u="none" strike="noStrike" baseline="0" dirty="0">
                <a:latin typeface="BMJUAOTF"/>
              </a:rPr>
              <a:t>50%</a:t>
            </a:r>
            <a:r>
              <a:rPr lang="en-US" altLang="ko-KR" sz="1000" b="0" i="0" u="none" strike="noStrike" baseline="0" dirty="0">
                <a:latin typeface="BMJUAOTF"/>
              </a:rPr>
              <a:t> of model memory</a:t>
            </a:r>
            <a:endParaRPr lang="ko-KR" altLang="en-US" sz="1000" dirty="0"/>
          </a:p>
        </p:txBody>
      </p:sp>
      <p:sp>
        <p:nvSpPr>
          <p:cNvPr id="14" name="TextBox 13">
            <a:extLst>
              <a:ext uri="{FF2B5EF4-FFF2-40B4-BE49-F238E27FC236}">
                <a16:creationId xmlns:a16="http://schemas.microsoft.com/office/drawing/2014/main" id="{9A52A1A8-EBA0-A512-7171-BAD9278DBA02}"/>
              </a:ext>
            </a:extLst>
          </p:cNvPr>
          <p:cNvSpPr txBox="1"/>
          <p:nvPr/>
        </p:nvSpPr>
        <p:spPr>
          <a:xfrm>
            <a:off x="3241319" y="2516151"/>
            <a:ext cx="1820916" cy="553998"/>
          </a:xfrm>
          <a:prstGeom prst="rect">
            <a:avLst/>
          </a:prstGeom>
          <a:noFill/>
        </p:spPr>
        <p:txBody>
          <a:bodyPr wrap="square">
            <a:spAutoFit/>
          </a:bodyPr>
          <a:lstStyle/>
          <a:p>
            <a:r>
              <a:rPr lang="en-US" altLang="ko-KR" sz="1000" b="0" i="0" u="none" strike="noStrike" baseline="0" dirty="0">
                <a:latin typeface="BMJUAOTF"/>
              </a:rPr>
              <a:t>Linear Projection Multi-Head Attention : Accounts for </a:t>
            </a:r>
            <a:r>
              <a:rPr lang="en-US" altLang="ko-KR" sz="1000" b="1" i="0" u="none" strike="noStrike" baseline="0" dirty="0">
                <a:latin typeface="BMJUAOTF"/>
              </a:rPr>
              <a:t>25%</a:t>
            </a:r>
            <a:r>
              <a:rPr lang="en-US" altLang="ko-KR" sz="1000" b="0" i="0" u="none" strike="noStrike" baseline="0" dirty="0">
                <a:latin typeface="BMJUAOTF"/>
              </a:rPr>
              <a:t> of model memory</a:t>
            </a:r>
          </a:p>
        </p:txBody>
      </p:sp>
      <p:sp>
        <p:nvSpPr>
          <p:cNvPr id="16" name="TextBox 15">
            <a:extLst>
              <a:ext uri="{FF2B5EF4-FFF2-40B4-BE49-F238E27FC236}">
                <a16:creationId xmlns:a16="http://schemas.microsoft.com/office/drawing/2014/main" id="{18D9CF0A-217D-5CC9-5B9B-F2F4387CB205}"/>
              </a:ext>
            </a:extLst>
          </p:cNvPr>
          <p:cNvSpPr txBox="1"/>
          <p:nvPr/>
        </p:nvSpPr>
        <p:spPr>
          <a:xfrm>
            <a:off x="102641" y="3015824"/>
            <a:ext cx="1820916" cy="553998"/>
          </a:xfrm>
          <a:prstGeom prst="rect">
            <a:avLst/>
          </a:prstGeom>
          <a:noFill/>
        </p:spPr>
        <p:txBody>
          <a:bodyPr wrap="square">
            <a:spAutoFit/>
          </a:bodyPr>
          <a:lstStyle/>
          <a:p>
            <a:r>
              <a:rPr lang="en-US" altLang="ko-KR" sz="1000" b="0" i="0" u="none" strike="noStrike" baseline="0" dirty="0">
                <a:latin typeface="BMJUAOTF"/>
              </a:rPr>
              <a:t>Word Embedding : Accounts for </a:t>
            </a:r>
            <a:r>
              <a:rPr lang="en-US" altLang="ko-KR" sz="1000" b="1" i="0" u="none" strike="noStrike" baseline="0" dirty="0">
                <a:latin typeface="BMJUAOTF"/>
              </a:rPr>
              <a:t>20% </a:t>
            </a:r>
            <a:r>
              <a:rPr lang="en-US" altLang="ko-KR" sz="1000" b="0" i="0" u="none" strike="noStrike" baseline="0" dirty="0">
                <a:latin typeface="BMJUAOTF"/>
              </a:rPr>
              <a:t>memory of model memory</a:t>
            </a:r>
            <a:endParaRPr lang="ko-KR" altLang="en-US" sz="1000" dirty="0"/>
          </a:p>
        </p:txBody>
      </p:sp>
      <p:pic>
        <p:nvPicPr>
          <p:cNvPr id="18" name="그림 17">
            <a:extLst>
              <a:ext uri="{FF2B5EF4-FFF2-40B4-BE49-F238E27FC236}">
                <a16:creationId xmlns:a16="http://schemas.microsoft.com/office/drawing/2014/main" id="{0AE1D4B1-D8E3-4EA4-F266-8EB7A2A55504}"/>
              </a:ext>
            </a:extLst>
          </p:cNvPr>
          <p:cNvPicPr>
            <a:picLocks noChangeAspect="1"/>
          </p:cNvPicPr>
          <p:nvPr/>
        </p:nvPicPr>
        <p:blipFill>
          <a:blip r:embed="rId3"/>
          <a:stretch>
            <a:fillRect/>
          </a:stretch>
        </p:blipFill>
        <p:spPr>
          <a:xfrm>
            <a:off x="5318127" y="2088207"/>
            <a:ext cx="4070357" cy="1479651"/>
          </a:xfrm>
          <a:prstGeom prst="rect">
            <a:avLst/>
          </a:prstGeom>
        </p:spPr>
      </p:pic>
      <p:sp>
        <p:nvSpPr>
          <p:cNvPr id="22" name="TextBox 21">
            <a:extLst>
              <a:ext uri="{FF2B5EF4-FFF2-40B4-BE49-F238E27FC236}">
                <a16:creationId xmlns:a16="http://schemas.microsoft.com/office/drawing/2014/main" id="{C70399C3-341E-5807-55E0-7AF17754C271}"/>
              </a:ext>
            </a:extLst>
          </p:cNvPr>
          <p:cNvSpPr txBox="1"/>
          <p:nvPr/>
        </p:nvSpPr>
        <p:spPr>
          <a:xfrm>
            <a:off x="102640" y="3703466"/>
            <a:ext cx="12039181" cy="1600438"/>
          </a:xfrm>
          <a:prstGeom prst="rect">
            <a:avLst/>
          </a:prstGeom>
          <a:noFill/>
        </p:spPr>
        <p:txBody>
          <a:bodyPr wrap="square">
            <a:spAutoFit/>
          </a:bodyPr>
          <a:lstStyle/>
          <a:p>
            <a:r>
              <a:rPr lang="en-US" altLang="ko-KR" sz="1400" b="0" i="0" u="none" strike="noStrike" baseline="0" dirty="0">
                <a:latin typeface="BMJUAOTF"/>
              </a:rPr>
              <a:t>Medium levels of pruning increase the pre-training loss and prevent useful pre-training information from being transferred to downstream tasks. </a:t>
            </a:r>
          </a:p>
          <a:p>
            <a:r>
              <a:rPr lang="en-US" altLang="ko-KR" sz="1400" b="1" i="0" u="none" strike="noStrike" baseline="0" dirty="0">
                <a:latin typeface="BMJUAOTF"/>
              </a:rPr>
              <a:t>Why does pruning affect transfer Learning?</a:t>
            </a:r>
          </a:p>
          <a:p>
            <a:pPr algn="l"/>
            <a:r>
              <a:rPr lang="en-US" altLang="ko-KR" sz="1400" b="0" i="0" u="none" strike="noStrike" baseline="0" dirty="0">
                <a:latin typeface="ArialMT"/>
              </a:rPr>
              <a:t>• </a:t>
            </a:r>
            <a:r>
              <a:rPr lang="ko-KR" altLang="en-US" sz="1400" b="0" i="0" u="none" strike="noStrike" baseline="0" dirty="0">
                <a:latin typeface="BMJUAOTF"/>
              </a:rPr>
              <a:t>가설</a:t>
            </a:r>
            <a:r>
              <a:rPr lang="en-US" altLang="ko-KR" sz="1400" b="0" i="0" u="none" strike="noStrike" baseline="0" dirty="0">
                <a:latin typeface="BMJUAOTF"/>
              </a:rPr>
              <a:t>1 : Regularization; </a:t>
            </a:r>
          </a:p>
          <a:p>
            <a:pPr algn="l"/>
            <a:r>
              <a:rPr lang="en-US" altLang="ko-KR" sz="1400" dirty="0">
                <a:latin typeface="BMJUAOTF"/>
              </a:rPr>
              <a:t>	</a:t>
            </a:r>
            <a:r>
              <a:rPr lang="en-US" altLang="ko-KR" sz="1400" b="0" i="0" u="none" strike="noStrike" baseline="0" dirty="0">
                <a:latin typeface="ArialMT"/>
              </a:rPr>
              <a:t> • </a:t>
            </a:r>
            <a:r>
              <a:rPr lang="en-US" altLang="ko-KR" sz="1400" b="0" i="0" u="none" strike="noStrike" baseline="0" dirty="0">
                <a:latin typeface="BMJUAOTF"/>
              </a:rPr>
              <a:t>Weight pruning prevents certain weights from changing during fine-tuning, preventing adaption</a:t>
            </a:r>
          </a:p>
          <a:p>
            <a:pPr algn="l"/>
            <a:r>
              <a:rPr lang="en-US" altLang="ko-KR" sz="1400" b="0" i="0" u="none" strike="noStrike" baseline="0" dirty="0">
                <a:latin typeface="ArialMT"/>
              </a:rPr>
              <a:t>• </a:t>
            </a:r>
            <a:r>
              <a:rPr lang="ko-KR" altLang="en-US" sz="1400" b="0" i="0" u="none" strike="noStrike" baseline="0" dirty="0">
                <a:latin typeface="BMJUAOTF"/>
              </a:rPr>
              <a:t>가설</a:t>
            </a:r>
            <a:r>
              <a:rPr lang="en-US" altLang="ko-KR" sz="1400" b="0" i="0" u="none" strike="noStrike" baseline="0" dirty="0">
                <a:latin typeface="BMJUAOTF"/>
              </a:rPr>
              <a:t>2 : Information Deletion</a:t>
            </a:r>
          </a:p>
          <a:p>
            <a:pPr algn="l"/>
            <a:r>
              <a:rPr lang="en-US" altLang="ko-KR" sz="1400" b="0" i="0" u="none" strike="noStrike" baseline="0" dirty="0">
                <a:latin typeface="ArialMT"/>
              </a:rPr>
              <a:t>	• </a:t>
            </a:r>
            <a:r>
              <a:rPr lang="en-US" altLang="ko-KR" sz="1400" b="0" i="0" u="none" strike="noStrike" baseline="0" dirty="0">
                <a:latin typeface="BMJUAOTF"/>
              </a:rPr>
              <a:t>Weight pruning deletes valuable information stored in the weights by setting them to 0</a:t>
            </a:r>
          </a:p>
          <a:p>
            <a:pPr algn="l"/>
            <a:r>
              <a:rPr lang="en-US" altLang="ko-KR" sz="1400" b="0" i="0" u="none" strike="noStrike" baseline="0" dirty="0">
                <a:latin typeface="ArialMT"/>
              </a:rPr>
              <a:t>	• </a:t>
            </a:r>
            <a:r>
              <a:rPr lang="en-US" altLang="ko-KR" sz="1400" b="0" i="0" u="none" strike="noStrike" baseline="0" dirty="0">
                <a:latin typeface="BMJUAOTF"/>
              </a:rPr>
              <a:t>This information could not be recovered by training on the downstream data alone</a:t>
            </a:r>
          </a:p>
        </p:txBody>
      </p:sp>
      <p:sp>
        <p:nvSpPr>
          <p:cNvPr id="28" name="TextBox 27">
            <a:extLst>
              <a:ext uri="{FF2B5EF4-FFF2-40B4-BE49-F238E27FC236}">
                <a16:creationId xmlns:a16="http://schemas.microsoft.com/office/drawing/2014/main" id="{3F27DC30-34D4-27B0-735F-056E9BD0CE38}"/>
              </a:ext>
            </a:extLst>
          </p:cNvPr>
          <p:cNvSpPr txBox="1"/>
          <p:nvPr/>
        </p:nvSpPr>
        <p:spPr>
          <a:xfrm>
            <a:off x="87010" y="5194769"/>
            <a:ext cx="7912358" cy="1600438"/>
          </a:xfrm>
          <a:prstGeom prst="rect">
            <a:avLst/>
          </a:prstGeom>
          <a:noFill/>
        </p:spPr>
        <p:txBody>
          <a:bodyPr wrap="square">
            <a:spAutoFit/>
          </a:bodyPr>
          <a:lstStyle/>
          <a:p>
            <a:pPr algn="l"/>
            <a:r>
              <a:rPr lang="en-US" altLang="ko-KR" sz="1400" b="0" i="0" u="sng" strike="noStrike" baseline="0" dirty="0">
                <a:latin typeface="BMJUAOTF"/>
              </a:rPr>
              <a:t>Re-initialize pruned weights to 0 then fine-tune.</a:t>
            </a:r>
            <a:r>
              <a:rPr lang="en-US" altLang="ko-KR" sz="1400" b="0" i="0" u="none" strike="noStrike" baseline="0" dirty="0">
                <a:latin typeface="BMJUAOTF"/>
              </a:rPr>
              <a:t> This will eliminate the regularizing effects of hypothesis. </a:t>
            </a:r>
          </a:p>
          <a:p>
            <a:pPr algn="l"/>
            <a:r>
              <a:rPr lang="en-US" altLang="ko-KR" sz="1400" b="0" i="0" u="none" strike="noStrike" baseline="0" dirty="0">
                <a:latin typeface="ArialMT"/>
              </a:rPr>
              <a:t>• </a:t>
            </a:r>
            <a:r>
              <a:rPr lang="en-US" altLang="ko-KR" sz="1400" b="0" i="0" u="none" strike="noStrike" baseline="0" dirty="0">
                <a:latin typeface="BMJUAOTF"/>
              </a:rPr>
              <a:t>Until 60% of sparsity, any decrease in performance can be attributed to information deletion.</a:t>
            </a:r>
          </a:p>
          <a:p>
            <a:pPr algn="l"/>
            <a:r>
              <a:rPr lang="en-US" altLang="ko-KR" sz="1400" b="0" i="0" u="none" strike="noStrike" baseline="0" dirty="0">
                <a:latin typeface="ArialMT"/>
              </a:rPr>
              <a:t>• </a:t>
            </a:r>
            <a:r>
              <a:rPr lang="en-US" altLang="ko-KR" sz="1400" b="0" i="0" u="none" strike="noStrike" baseline="0" dirty="0">
                <a:latin typeface="BMJUAOTF"/>
              </a:rPr>
              <a:t>Past the point(60%), an additional penalties encourage for over regularizing the model</a:t>
            </a:r>
          </a:p>
          <a:p>
            <a:r>
              <a:rPr lang="en-US" altLang="ko-KR" sz="1400" b="1" i="0" u="none" strike="noStrike" baseline="0" dirty="0">
                <a:latin typeface="BMJUAOTF"/>
              </a:rPr>
              <a:t>Is it better to prune before/after fine-tuning?</a:t>
            </a:r>
          </a:p>
          <a:p>
            <a:pPr algn="l"/>
            <a:r>
              <a:rPr lang="en-US" altLang="ko-KR" sz="1400" b="0" i="0" u="none" strike="noStrike" baseline="0" dirty="0">
                <a:latin typeface="BMJUAOTF"/>
              </a:rPr>
              <a:t>Fine tuning does not improve credibility when using magnitude weight Pruning. Even if it continues fine tuning for much longer, it will not change which magnitude weight pruning selects for pruning. </a:t>
            </a:r>
            <a:r>
              <a:rPr lang="en-US" altLang="ko-KR" sz="1400" dirty="0">
                <a:latin typeface="BMJUAOTF"/>
              </a:rPr>
              <a:t>Pruning before fine-tuning is fine. </a:t>
            </a:r>
            <a:endParaRPr lang="ko-KR" altLang="en-US" sz="1400" dirty="0"/>
          </a:p>
        </p:txBody>
      </p:sp>
      <p:pic>
        <p:nvPicPr>
          <p:cNvPr id="30" name="그림 29">
            <a:extLst>
              <a:ext uri="{FF2B5EF4-FFF2-40B4-BE49-F238E27FC236}">
                <a16:creationId xmlns:a16="http://schemas.microsoft.com/office/drawing/2014/main" id="{7D3F05B1-1720-B0BF-1990-C7EE72C1C677}"/>
              </a:ext>
            </a:extLst>
          </p:cNvPr>
          <p:cNvPicPr>
            <a:picLocks noChangeAspect="1"/>
          </p:cNvPicPr>
          <p:nvPr/>
        </p:nvPicPr>
        <p:blipFill>
          <a:blip r:embed="rId4"/>
          <a:stretch>
            <a:fillRect/>
          </a:stretch>
        </p:blipFill>
        <p:spPr>
          <a:xfrm>
            <a:off x="8458219" y="4020938"/>
            <a:ext cx="3430113" cy="2488766"/>
          </a:xfrm>
          <a:prstGeom prst="rect">
            <a:avLst/>
          </a:prstGeom>
        </p:spPr>
      </p:pic>
      <p:sp>
        <p:nvSpPr>
          <p:cNvPr id="32" name="TextBox 31">
            <a:extLst>
              <a:ext uri="{FF2B5EF4-FFF2-40B4-BE49-F238E27FC236}">
                <a16:creationId xmlns:a16="http://schemas.microsoft.com/office/drawing/2014/main" id="{114F423F-DDCB-1396-0C9F-E497426F517E}"/>
              </a:ext>
            </a:extLst>
          </p:cNvPr>
          <p:cNvSpPr txBox="1"/>
          <p:nvPr/>
        </p:nvSpPr>
        <p:spPr>
          <a:xfrm>
            <a:off x="9586158" y="2427649"/>
            <a:ext cx="2488121" cy="1277273"/>
          </a:xfrm>
          <a:prstGeom prst="rect">
            <a:avLst/>
          </a:prstGeom>
          <a:solidFill>
            <a:schemeClr val="bg2"/>
          </a:solidFill>
        </p:spPr>
        <p:txBody>
          <a:bodyPr wrap="square">
            <a:spAutoFit/>
          </a:bodyPr>
          <a:lstStyle/>
          <a:p>
            <a:r>
              <a:rPr lang="en-US" altLang="ko-KR" sz="1100" b="1" i="0" dirty="0">
                <a:solidFill>
                  <a:srgbClr val="000000"/>
                </a:solidFill>
                <a:effectLst/>
                <a:latin typeface="Lucida Grande"/>
              </a:rPr>
              <a:t>Low levels of pruning (30-40%) </a:t>
            </a:r>
            <a:r>
              <a:rPr lang="en-US" altLang="ko-KR" sz="1100" b="0" i="0" u="sng" dirty="0">
                <a:solidFill>
                  <a:srgbClr val="000000"/>
                </a:solidFill>
                <a:effectLst/>
                <a:latin typeface="Lucida Grande"/>
              </a:rPr>
              <a:t>do not affect pre-training loss or transfer to downstream tasks at all. </a:t>
            </a:r>
            <a:r>
              <a:rPr lang="en-US" altLang="ko-KR" sz="1100" b="0" i="0" dirty="0">
                <a:solidFill>
                  <a:srgbClr val="000000"/>
                </a:solidFill>
                <a:effectLst/>
                <a:latin typeface="Lucida Grande"/>
              </a:rPr>
              <a:t>(30</a:t>
            </a:r>
            <a:r>
              <a:rPr lang="ko-KR" altLang="en-US" sz="1100" b="0" i="0" dirty="0">
                <a:solidFill>
                  <a:srgbClr val="000000"/>
                </a:solidFill>
                <a:effectLst/>
                <a:latin typeface="Lucida Grande"/>
              </a:rPr>
              <a:t>퍼센트까지는 </a:t>
            </a:r>
            <a:r>
              <a:rPr lang="en-US" altLang="ko-KR" sz="1100" b="0" i="0" dirty="0">
                <a:solidFill>
                  <a:srgbClr val="000000"/>
                </a:solidFill>
                <a:effectLst/>
                <a:latin typeface="Lucida Grande"/>
              </a:rPr>
              <a:t>downstream task accuracy</a:t>
            </a:r>
            <a:r>
              <a:rPr lang="ko-KR" altLang="en-US" sz="1100" b="0" i="0" dirty="0">
                <a:solidFill>
                  <a:srgbClr val="000000"/>
                </a:solidFill>
                <a:effectLst/>
                <a:latin typeface="Lucida Grande"/>
              </a:rPr>
              <a:t>에 영향을 주지 않음을 알 수 있음</a:t>
            </a:r>
            <a:r>
              <a:rPr lang="en-US" altLang="ko-KR" sz="1100" b="0" i="0" dirty="0">
                <a:solidFill>
                  <a:srgbClr val="000000"/>
                </a:solidFill>
                <a:effectLst/>
                <a:latin typeface="Lucida Grande"/>
              </a:rPr>
              <a:t>. Pre-trained loss</a:t>
            </a:r>
            <a:r>
              <a:rPr lang="ko-KR" altLang="en-US" sz="1100" b="0" i="0" dirty="0">
                <a:solidFill>
                  <a:srgbClr val="000000"/>
                </a:solidFill>
                <a:effectLst/>
                <a:latin typeface="Lucida Grande"/>
              </a:rPr>
              <a:t>도 </a:t>
            </a:r>
            <a:r>
              <a:rPr lang="en-US" altLang="ko-KR" sz="1100" b="0" i="0" dirty="0">
                <a:solidFill>
                  <a:srgbClr val="000000"/>
                </a:solidFill>
                <a:effectLst/>
                <a:latin typeface="Lucida Grande"/>
              </a:rPr>
              <a:t>30</a:t>
            </a:r>
            <a:r>
              <a:rPr lang="ko-KR" altLang="en-US" sz="1100" b="0" i="0" dirty="0">
                <a:solidFill>
                  <a:srgbClr val="000000"/>
                </a:solidFill>
                <a:effectLst/>
                <a:latin typeface="Lucida Grande"/>
              </a:rPr>
              <a:t>퍼센트까지는 영향을 주지 않음</a:t>
            </a:r>
            <a:r>
              <a:rPr lang="en-US" altLang="ko-KR" sz="1100" b="0" i="0" dirty="0">
                <a:solidFill>
                  <a:srgbClr val="000000"/>
                </a:solidFill>
                <a:effectLst/>
                <a:latin typeface="Lucida Grande"/>
              </a:rPr>
              <a:t>. )</a:t>
            </a:r>
            <a:endParaRPr lang="ko-KR" altLang="en-US" sz="1100" dirty="0"/>
          </a:p>
        </p:txBody>
      </p:sp>
      <p:sp>
        <p:nvSpPr>
          <p:cNvPr id="34" name="TextBox 33">
            <a:extLst>
              <a:ext uri="{FF2B5EF4-FFF2-40B4-BE49-F238E27FC236}">
                <a16:creationId xmlns:a16="http://schemas.microsoft.com/office/drawing/2014/main" id="{F67F8F97-2D19-FB34-F26D-9EAA8C4A6A39}"/>
              </a:ext>
            </a:extLst>
          </p:cNvPr>
          <p:cNvSpPr txBox="1"/>
          <p:nvPr/>
        </p:nvSpPr>
        <p:spPr>
          <a:xfrm>
            <a:off x="9576067" y="1196773"/>
            <a:ext cx="2582687" cy="1169551"/>
          </a:xfrm>
          <a:prstGeom prst="rect">
            <a:avLst/>
          </a:prstGeom>
          <a:solidFill>
            <a:schemeClr val="accent1">
              <a:lumMod val="90000"/>
            </a:schemeClr>
          </a:solidFill>
        </p:spPr>
        <p:txBody>
          <a:bodyPr wrap="square">
            <a:spAutoFit/>
          </a:bodyPr>
          <a:lstStyle/>
          <a:p>
            <a:r>
              <a:rPr lang="en-US" altLang="ko-KR" sz="1400" b="0" i="0" dirty="0">
                <a:solidFill>
                  <a:srgbClr val="000000"/>
                </a:solidFill>
                <a:effectLst/>
                <a:latin typeface="Lucida Grande"/>
              </a:rPr>
              <a:t>We conclude that BERT can be </a:t>
            </a:r>
            <a:r>
              <a:rPr lang="en-US" altLang="ko-KR" sz="1400" b="1" i="0" dirty="0">
                <a:solidFill>
                  <a:srgbClr val="000000"/>
                </a:solidFill>
                <a:effectLst/>
                <a:latin typeface="Lucida Grande"/>
              </a:rPr>
              <a:t>pruned once during pre-training</a:t>
            </a:r>
            <a:r>
              <a:rPr lang="en-US" altLang="ko-KR" sz="1400" b="0" i="0" dirty="0">
                <a:solidFill>
                  <a:srgbClr val="000000"/>
                </a:solidFill>
                <a:effectLst/>
                <a:latin typeface="Lucida Grande"/>
              </a:rPr>
              <a:t> rather than separately for each task without affecting performance.</a:t>
            </a:r>
            <a:endParaRPr lang="ko-KR" altLang="en-US" sz="1400" dirty="0"/>
          </a:p>
        </p:txBody>
      </p:sp>
      <p:sp>
        <p:nvSpPr>
          <p:cNvPr id="37" name="직사각형 36">
            <a:extLst>
              <a:ext uri="{FF2B5EF4-FFF2-40B4-BE49-F238E27FC236}">
                <a16:creationId xmlns:a16="http://schemas.microsoft.com/office/drawing/2014/main" id="{F5691B53-368C-F4A4-FE2A-AEFD5B550368}"/>
              </a:ext>
            </a:extLst>
          </p:cNvPr>
          <p:cNvSpPr/>
          <p:nvPr/>
        </p:nvSpPr>
        <p:spPr>
          <a:xfrm>
            <a:off x="8845701" y="4167463"/>
            <a:ext cx="983551" cy="2437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1C1FF812-1C83-7C8D-B36F-865885A4F639}"/>
              </a:ext>
            </a:extLst>
          </p:cNvPr>
          <p:cNvSpPr/>
          <p:nvPr/>
        </p:nvSpPr>
        <p:spPr>
          <a:xfrm>
            <a:off x="8915114" y="5566664"/>
            <a:ext cx="1280446" cy="294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E5BCF8F1-2415-54FC-E9B7-999C182D49C2}"/>
              </a:ext>
            </a:extLst>
          </p:cNvPr>
          <p:cNvSpPr/>
          <p:nvPr/>
        </p:nvSpPr>
        <p:spPr>
          <a:xfrm>
            <a:off x="5775758" y="2605671"/>
            <a:ext cx="725723" cy="213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FA4A4633-42AA-AFB1-E2E0-E5CD3F0C79BD}"/>
              </a:ext>
            </a:extLst>
          </p:cNvPr>
          <p:cNvSpPr/>
          <p:nvPr/>
        </p:nvSpPr>
        <p:spPr>
          <a:xfrm>
            <a:off x="10687050" y="4233128"/>
            <a:ext cx="870966" cy="9616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 name="그림 46">
            <a:extLst>
              <a:ext uri="{FF2B5EF4-FFF2-40B4-BE49-F238E27FC236}">
                <a16:creationId xmlns:a16="http://schemas.microsoft.com/office/drawing/2014/main" id="{FAD4F5E6-7FA6-5761-D9E9-F7060C3DE607}"/>
              </a:ext>
            </a:extLst>
          </p:cNvPr>
          <p:cNvPicPr>
            <a:picLocks noChangeAspect="1"/>
          </p:cNvPicPr>
          <p:nvPr/>
        </p:nvPicPr>
        <p:blipFill>
          <a:blip r:embed="rId5"/>
          <a:stretch>
            <a:fillRect/>
          </a:stretch>
        </p:blipFill>
        <p:spPr>
          <a:xfrm>
            <a:off x="5161451" y="1344289"/>
            <a:ext cx="2210353" cy="1220835"/>
          </a:xfrm>
          <a:prstGeom prst="rect">
            <a:avLst/>
          </a:prstGeom>
        </p:spPr>
      </p:pic>
      <p:sp>
        <p:nvSpPr>
          <p:cNvPr id="45" name="TextBox 44">
            <a:extLst>
              <a:ext uri="{FF2B5EF4-FFF2-40B4-BE49-F238E27FC236}">
                <a16:creationId xmlns:a16="http://schemas.microsoft.com/office/drawing/2014/main" id="{5981B9F5-BD72-F14A-D2BD-A0D8B737D99A}"/>
              </a:ext>
            </a:extLst>
          </p:cNvPr>
          <p:cNvSpPr txBox="1"/>
          <p:nvPr/>
        </p:nvSpPr>
        <p:spPr>
          <a:xfrm>
            <a:off x="7302420" y="1180825"/>
            <a:ext cx="2526832" cy="307777"/>
          </a:xfrm>
          <a:prstGeom prst="rect">
            <a:avLst/>
          </a:prstGeom>
          <a:noFill/>
        </p:spPr>
        <p:txBody>
          <a:bodyPr wrap="square">
            <a:spAutoFit/>
          </a:bodyPr>
          <a:lstStyle/>
          <a:p>
            <a:r>
              <a:rPr lang="en-US" altLang="ko-KR" sz="1400" b="1" i="0" u="none" strike="noStrike" baseline="0" dirty="0">
                <a:latin typeface="BMJUAOTF"/>
              </a:rPr>
              <a:t>Magnitude Weight Pruning</a:t>
            </a:r>
            <a:endParaRPr lang="ko-KR" altLang="en-US" sz="1400" b="1" dirty="0"/>
          </a:p>
        </p:txBody>
      </p:sp>
      <p:sp>
        <p:nvSpPr>
          <p:cNvPr id="50" name="TextBox 49">
            <a:extLst>
              <a:ext uri="{FF2B5EF4-FFF2-40B4-BE49-F238E27FC236}">
                <a16:creationId xmlns:a16="http://schemas.microsoft.com/office/drawing/2014/main" id="{D798CCF8-E805-13CE-272A-DC0F75A2AF8C}"/>
              </a:ext>
            </a:extLst>
          </p:cNvPr>
          <p:cNvSpPr txBox="1"/>
          <p:nvPr/>
        </p:nvSpPr>
        <p:spPr>
          <a:xfrm>
            <a:off x="7421249" y="1461280"/>
            <a:ext cx="1940809" cy="553998"/>
          </a:xfrm>
          <a:prstGeom prst="rect">
            <a:avLst/>
          </a:prstGeom>
          <a:noFill/>
        </p:spPr>
        <p:txBody>
          <a:bodyPr wrap="square">
            <a:spAutoFit/>
          </a:bodyPr>
          <a:lstStyle/>
          <a:p>
            <a:r>
              <a:rPr lang="en-US" altLang="ko-KR" sz="1000" b="0" i="0" u="none" strike="noStrike" baseline="0" dirty="0">
                <a:latin typeface="BMJUAOTF"/>
              </a:rPr>
              <a:t>Weight Magnitude(</a:t>
            </a:r>
            <a:r>
              <a:rPr lang="ko-KR" altLang="en-US" sz="1000" b="0" i="0" u="none" strike="noStrike" baseline="0" dirty="0">
                <a:latin typeface="BMJUAOTF"/>
              </a:rPr>
              <a:t>절대값</a:t>
            </a:r>
            <a:r>
              <a:rPr lang="en-US" altLang="ko-KR" sz="1000" b="0" i="0" u="none" strike="noStrike" baseline="0" dirty="0">
                <a:latin typeface="BMJUAOTF"/>
              </a:rPr>
              <a:t>) </a:t>
            </a:r>
            <a:r>
              <a:rPr lang="ko-KR" altLang="en-US" sz="1000" b="0" i="0" u="none" strike="noStrike" baseline="0" dirty="0">
                <a:latin typeface="BMJUAOTF"/>
              </a:rPr>
              <a:t>기준으로 가중치가 </a:t>
            </a:r>
            <a:r>
              <a:rPr lang="en-US" altLang="ko-KR" sz="1000" b="0" i="0" u="none" strike="noStrike" baseline="0" dirty="0">
                <a:latin typeface="BMJUAOTF"/>
              </a:rPr>
              <a:t>0</a:t>
            </a:r>
            <a:r>
              <a:rPr lang="ko-KR" altLang="en-US" sz="1000" b="0" i="0" u="none" strike="noStrike" baseline="0" dirty="0">
                <a:latin typeface="BMJUAOTF"/>
              </a:rPr>
              <a:t>에 가까우면</a:t>
            </a:r>
            <a:r>
              <a:rPr lang="en-US" altLang="ko-KR" sz="1000" b="0" i="0" u="none" strike="noStrike" baseline="0" dirty="0">
                <a:latin typeface="BMJUAOTF"/>
              </a:rPr>
              <a:t>, </a:t>
            </a:r>
            <a:r>
              <a:rPr lang="ko-KR" altLang="en-US" sz="1000" b="0" i="0" u="none" strike="noStrike" baseline="0" dirty="0">
                <a:latin typeface="BMJUAOTF"/>
              </a:rPr>
              <a:t>이에 대한 </a:t>
            </a:r>
            <a:r>
              <a:rPr lang="en-US" altLang="ko-KR" sz="1000" b="0" i="0" u="none" strike="noStrike" baseline="0" dirty="0">
                <a:latin typeface="BMJUAOTF"/>
              </a:rPr>
              <a:t>Input</a:t>
            </a:r>
            <a:r>
              <a:rPr lang="ko-KR" altLang="en-US" sz="1000" b="0" i="0" u="none" strike="noStrike" baseline="0" dirty="0">
                <a:latin typeface="BMJUAOTF"/>
              </a:rPr>
              <a:t>은 무시하는 것</a:t>
            </a:r>
            <a:endParaRPr lang="ko-KR" altLang="en-US" sz="1000" dirty="0"/>
          </a:p>
        </p:txBody>
      </p:sp>
      <p:sp>
        <p:nvSpPr>
          <p:cNvPr id="52" name="TextBox 51">
            <a:extLst>
              <a:ext uri="{FF2B5EF4-FFF2-40B4-BE49-F238E27FC236}">
                <a16:creationId xmlns:a16="http://schemas.microsoft.com/office/drawing/2014/main" id="{CC88AFDD-3382-D293-99F7-3AD922A9C68E}"/>
              </a:ext>
            </a:extLst>
          </p:cNvPr>
          <p:cNvSpPr txBox="1"/>
          <p:nvPr/>
        </p:nvSpPr>
        <p:spPr>
          <a:xfrm>
            <a:off x="102639" y="1165969"/>
            <a:ext cx="1412877" cy="307777"/>
          </a:xfrm>
          <a:prstGeom prst="rect">
            <a:avLst/>
          </a:prstGeom>
          <a:noFill/>
        </p:spPr>
        <p:txBody>
          <a:bodyPr wrap="square">
            <a:spAutoFit/>
          </a:bodyPr>
          <a:lstStyle/>
          <a:p>
            <a:r>
              <a:rPr lang="en-US" altLang="ko-KR" sz="1400" b="1" i="0" u="none" strike="noStrike" baseline="0" dirty="0">
                <a:latin typeface="BMJUAOTF"/>
              </a:rPr>
              <a:t>Pruning BERT</a:t>
            </a:r>
            <a:endParaRPr lang="ko-KR" altLang="en-US" sz="1400" b="1" dirty="0"/>
          </a:p>
        </p:txBody>
      </p:sp>
    </p:spTree>
    <p:extLst>
      <p:ext uri="{BB962C8B-B14F-4D97-AF65-F5344CB8AC3E}">
        <p14:creationId xmlns:p14="http://schemas.microsoft.com/office/powerpoint/2010/main" val="7550469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직사각형 84">
            <a:extLst>
              <a:ext uri="{FF2B5EF4-FFF2-40B4-BE49-F238E27FC236}">
                <a16:creationId xmlns:a16="http://schemas.microsoft.com/office/drawing/2014/main" id="{595C9AC2-22E4-6605-B3A3-89C5BD667290}"/>
              </a:ext>
            </a:extLst>
          </p:cNvPr>
          <p:cNvSpPr/>
          <p:nvPr/>
        </p:nvSpPr>
        <p:spPr>
          <a:xfrm>
            <a:off x="5413762" y="5763110"/>
            <a:ext cx="6759949" cy="1058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직사각형 83">
            <a:extLst>
              <a:ext uri="{FF2B5EF4-FFF2-40B4-BE49-F238E27FC236}">
                <a16:creationId xmlns:a16="http://schemas.microsoft.com/office/drawing/2014/main" id="{246E7921-9CF2-B24D-D297-88C7B557DD75}"/>
              </a:ext>
            </a:extLst>
          </p:cNvPr>
          <p:cNvSpPr/>
          <p:nvPr/>
        </p:nvSpPr>
        <p:spPr>
          <a:xfrm>
            <a:off x="9050757" y="1978549"/>
            <a:ext cx="3122954" cy="371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DE44E929-5885-7490-5351-4A130A5691D7}"/>
              </a:ext>
            </a:extLst>
          </p:cNvPr>
          <p:cNvSpPr/>
          <p:nvPr/>
        </p:nvSpPr>
        <p:spPr>
          <a:xfrm>
            <a:off x="5400428" y="1978549"/>
            <a:ext cx="3613898" cy="371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직사각형 81">
            <a:extLst>
              <a:ext uri="{FF2B5EF4-FFF2-40B4-BE49-F238E27FC236}">
                <a16:creationId xmlns:a16="http://schemas.microsoft.com/office/drawing/2014/main" id="{B1B57AB8-F803-5534-6A58-54F8CC816679}"/>
              </a:ext>
            </a:extLst>
          </p:cNvPr>
          <p:cNvSpPr/>
          <p:nvPr/>
        </p:nvSpPr>
        <p:spPr>
          <a:xfrm>
            <a:off x="85581" y="1978549"/>
            <a:ext cx="5247800" cy="4843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79</a:t>
            </a:fld>
            <a:endParaRPr lang="ko-KR" altLang="en-US" dirty="0">
              <a:latin typeface="맑은 고딕" panose="020B0503020000020004" pitchFamily="50" charset="-127"/>
            </a:endParaRPr>
          </a:p>
        </p:txBody>
      </p:sp>
      <p:sp>
        <p:nvSpPr>
          <p:cNvPr id="12" name="제목 4">
            <a:extLst>
              <a:ext uri="{FF2B5EF4-FFF2-40B4-BE49-F238E27FC236}">
                <a16:creationId xmlns:a16="http://schemas.microsoft.com/office/drawing/2014/main" id="{178DE3AD-B988-C7B7-356C-A97C26520FFA}"/>
              </a:ext>
            </a:extLst>
          </p:cNvPr>
          <p:cNvSpPr>
            <a:spLocks noGrp="1"/>
          </p:cNvSpPr>
          <p:nvPr>
            <p:ph type="title"/>
          </p:nvPr>
        </p:nvSpPr>
        <p:spPr>
          <a:xfrm>
            <a:off x="854074" y="122239"/>
            <a:ext cx="10499725" cy="1355724"/>
          </a:xfrm>
        </p:spPr>
        <p:txBody>
          <a:bodyPr>
            <a:normAutofit fontScale="90000"/>
          </a:bodyPr>
          <a:lstStyle/>
          <a:p>
            <a:r>
              <a:rPr lang="en-US" altLang="ko-KR" sz="49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Model Compression: </a:t>
            </a:r>
            <a:r>
              <a:rPr lang="en-US" altLang="ko-KR" sz="49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ALBERT</a:t>
            </a:r>
            <a:b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A L</a:t>
            </a:r>
            <a: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ITE </a:t>
            </a:r>
            <a:r>
              <a:rPr lang="en-US" altLang="ko-KR" sz="31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BERT</a:t>
            </a:r>
            <a: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FOR SELF-SUPERVISED LEARNING </a:t>
            </a:r>
            <a:b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OF LANGUAGE REPRESENTATIONS</a:t>
            </a:r>
            <a:endPar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endParaRPr>
          </a:p>
        </p:txBody>
      </p:sp>
      <p:sp>
        <p:nvSpPr>
          <p:cNvPr id="22" name="TextBox 21">
            <a:extLst>
              <a:ext uri="{FF2B5EF4-FFF2-40B4-BE49-F238E27FC236}">
                <a16:creationId xmlns:a16="http://schemas.microsoft.com/office/drawing/2014/main" id="{18F027B6-ABA2-5346-31B7-A8A11569BB83}"/>
              </a:ext>
            </a:extLst>
          </p:cNvPr>
          <p:cNvSpPr txBox="1"/>
          <p:nvPr/>
        </p:nvSpPr>
        <p:spPr>
          <a:xfrm>
            <a:off x="366012" y="1467296"/>
            <a:ext cx="11638026" cy="461665"/>
          </a:xfrm>
          <a:prstGeom prst="rect">
            <a:avLst/>
          </a:prstGeom>
          <a:noFill/>
        </p:spPr>
        <p:txBody>
          <a:bodyPr wrap="square">
            <a:spAutoFit/>
          </a:bodyPr>
          <a:lstStyle/>
          <a:p>
            <a:pPr marL="0" indent="0">
              <a:buNone/>
            </a:pPr>
            <a:r>
              <a:rPr lang="en-US" altLang="ko-KR" sz="1200" b="1" i="0" u="none" strike="noStrike" baseline="0" dirty="0">
                <a:solidFill>
                  <a:srgbClr val="000000"/>
                </a:solidFill>
              </a:rPr>
              <a:t>ALBERT</a:t>
            </a:r>
            <a:r>
              <a:rPr lang="en-US" altLang="ko-KR" sz="1200" b="0" i="0" u="none" strike="noStrike" baseline="0" dirty="0">
                <a:solidFill>
                  <a:srgbClr val="000000"/>
                </a:solidFill>
              </a:rPr>
              <a:t>(Lan et al., 2019) is another important variant of BERT, which provides several interesting observations on </a:t>
            </a:r>
            <a:r>
              <a:rPr lang="en-US" altLang="ko-KR" sz="1200" b="1" i="0" u="none" strike="noStrike" baseline="0" dirty="0">
                <a:solidFill>
                  <a:srgbClr val="000000"/>
                </a:solidFill>
              </a:rPr>
              <a:t>reducing parameters</a:t>
            </a:r>
            <a:r>
              <a:rPr lang="en-US" altLang="ko-KR" sz="1200" b="0" i="0" u="none" strike="noStrike" baseline="0" dirty="0">
                <a:solidFill>
                  <a:srgbClr val="000000"/>
                </a:solidFill>
              </a:rPr>
              <a:t>. As a sacrifice to its space efficiency, </a:t>
            </a:r>
            <a:r>
              <a:rPr lang="en-US" altLang="ko-KR" sz="1200" b="1" i="0" u="none" strike="noStrike" baseline="0" dirty="0">
                <a:solidFill>
                  <a:srgbClr val="000000"/>
                </a:solidFill>
              </a:rPr>
              <a:t>ALBERT has a slower fine-tuning and inference speed</a:t>
            </a:r>
            <a:r>
              <a:rPr lang="en-US" altLang="ko-KR" sz="1200" b="0" i="0" u="none" strike="noStrike" baseline="0" dirty="0">
                <a:solidFill>
                  <a:srgbClr val="000000"/>
                </a:solidFill>
              </a:rPr>
              <a:t>.</a:t>
            </a:r>
          </a:p>
        </p:txBody>
      </p:sp>
      <p:sp>
        <p:nvSpPr>
          <p:cNvPr id="24" name="TextBox 23">
            <a:extLst>
              <a:ext uri="{FF2B5EF4-FFF2-40B4-BE49-F238E27FC236}">
                <a16:creationId xmlns:a16="http://schemas.microsoft.com/office/drawing/2014/main" id="{EDDF6D9B-96CE-C952-F284-6A3EA04E8BCE}"/>
              </a:ext>
            </a:extLst>
          </p:cNvPr>
          <p:cNvSpPr txBox="1"/>
          <p:nvPr/>
        </p:nvSpPr>
        <p:spPr>
          <a:xfrm>
            <a:off x="106079" y="1958297"/>
            <a:ext cx="4823841" cy="369332"/>
          </a:xfrm>
          <a:prstGeom prst="rect">
            <a:avLst/>
          </a:prstGeom>
          <a:noFill/>
        </p:spPr>
        <p:txBody>
          <a:bodyPr wrap="square">
            <a:spAutoFit/>
          </a:bodyPr>
          <a:lstStyle/>
          <a:p>
            <a:r>
              <a:rPr lang="en-US" altLang="ko-KR" sz="1800" b="0" i="0" u="none" strike="noStrike" baseline="0" dirty="0">
                <a:latin typeface="TimesNewRomanPSMT"/>
              </a:rPr>
              <a:t>1. </a:t>
            </a:r>
            <a:r>
              <a:rPr lang="en-US" altLang="ko-KR" sz="1800" b="1" i="0" u="none" strike="noStrike" baseline="0" dirty="0">
                <a:latin typeface="TimesNewRomanPSMT"/>
              </a:rPr>
              <a:t>Factorized</a:t>
            </a:r>
            <a:r>
              <a:rPr lang="en-US" altLang="ko-KR" sz="1800" b="0" i="0" u="none" strike="noStrike" baseline="0" dirty="0">
                <a:latin typeface="TimesNewRomanPSMT"/>
              </a:rPr>
              <a:t> embedding parameterization</a:t>
            </a:r>
            <a:endParaRPr lang="ko-KR" altLang="en-US" dirty="0"/>
          </a:p>
        </p:txBody>
      </p:sp>
      <p:sp>
        <p:nvSpPr>
          <p:cNvPr id="26" name="TextBox 25">
            <a:extLst>
              <a:ext uri="{FF2B5EF4-FFF2-40B4-BE49-F238E27FC236}">
                <a16:creationId xmlns:a16="http://schemas.microsoft.com/office/drawing/2014/main" id="{F512A68B-DC35-CA17-52DF-571F239A249B}"/>
              </a:ext>
            </a:extLst>
          </p:cNvPr>
          <p:cNvSpPr txBox="1"/>
          <p:nvPr/>
        </p:nvSpPr>
        <p:spPr>
          <a:xfrm>
            <a:off x="159874" y="2250118"/>
            <a:ext cx="5032078" cy="646331"/>
          </a:xfrm>
          <a:prstGeom prst="rect">
            <a:avLst/>
          </a:prstGeom>
          <a:noFill/>
        </p:spPr>
        <p:txBody>
          <a:bodyPr wrap="square">
            <a:spAutoFit/>
          </a:bodyPr>
          <a:lstStyle/>
          <a:p>
            <a:r>
              <a:rPr lang="en-US" altLang="ko-KR" sz="1200" b="0" i="0" u="none" strike="noStrike" baseline="0" dirty="0">
                <a:solidFill>
                  <a:srgbClr val="000000"/>
                </a:solidFill>
                <a:latin typeface="TimesNewRomanPSMT"/>
              </a:rPr>
              <a:t>The power of BERT-like representations comes from the use of context to provide the signal for learning such </a:t>
            </a:r>
            <a:r>
              <a:rPr lang="en-US" altLang="ko-KR" sz="1200" b="0" i="1" u="none" strike="noStrike" baseline="0" dirty="0">
                <a:solidFill>
                  <a:srgbClr val="FF0000"/>
                </a:solidFill>
                <a:latin typeface="TimesNewRomanPS-ItalicMT"/>
              </a:rPr>
              <a:t>context-dependent </a:t>
            </a:r>
            <a:r>
              <a:rPr lang="en-US" altLang="ko-KR" sz="1200" b="0" i="0" u="none" strike="noStrike" baseline="0" dirty="0">
                <a:solidFill>
                  <a:srgbClr val="000000"/>
                </a:solidFill>
                <a:latin typeface="TimesNewRomanPSMT"/>
              </a:rPr>
              <a:t>representations. (from a modeling perspective)</a:t>
            </a:r>
          </a:p>
        </p:txBody>
      </p:sp>
      <p:grpSp>
        <p:nvGrpSpPr>
          <p:cNvPr id="35" name="그룹 34">
            <a:extLst>
              <a:ext uri="{FF2B5EF4-FFF2-40B4-BE49-F238E27FC236}">
                <a16:creationId xmlns:a16="http://schemas.microsoft.com/office/drawing/2014/main" id="{499088DC-249C-4678-31D5-3CCB56F2CB43}"/>
              </a:ext>
            </a:extLst>
          </p:cNvPr>
          <p:cNvGrpSpPr/>
          <p:nvPr/>
        </p:nvGrpSpPr>
        <p:grpSpPr>
          <a:xfrm>
            <a:off x="973893" y="5520223"/>
            <a:ext cx="3647531" cy="1284142"/>
            <a:chOff x="861103" y="4572597"/>
            <a:chExt cx="3647531" cy="1284142"/>
          </a:xfrm>
        </p:grpSpPr>
        <p:pic>
          <p:nvPicPr>
            <p:cNvPr id="28" name="그림 27">
              <a:extLst>
                <a:ext uri="{FF2B5EF4-FFF2-40B4-BE49-F238E27FC236}">
                  <a16:creationId xmlns:a16="http://schemas.microsoft.com/office/drawing/2014/main" id="{01B6539B-70E6-72C6-0A22-7AB32D27CD00}"/>
                </a:ext>
              </a:extLst>
            </p:cNvPr>
            <p:cNvPicPr>
              <a:picLocks noChangeAspect="1"/>
            </p:cNvPicPr>
            <p:nvPr/>
          </p:nvPicPr>
          <p:blipFill>
            <a:blip r:embed="rId3"/>
            <a:stretch>
              <a:fillRect/>
            </a:stretch>
          </p:blipFill>
          <p:spPr>
            <a:xfrm>
              <a:off x="861103" y="4755099"/>
              <a:ext cx="1563585" cy="1074115"/>
            </a:xfrm>
            <a:prstGeom prst="rect">
              <a:avLst/>
            </a:prstGeom>
          </p:spPr>
        </p:pic>
        <p:pic>
          <p:nvPicPr>
            <p:cNvPr id="30" name="그림 29">
              <a:extLst>
                <a:ext uri="{FF2B5EF4-FFF2-40B4-BE49-F238E27FC236}">
                  <a16:creationId xmlns:a16="http://schemas.microsoft.com/office/drawing/2014/main" id="{35F28A5A-3F24-A8DD-41CA-5138929D47F8}"/>
                </a:ext>
              </a:extLst>
            </p:cNvPr>
            <p:cNvPicPr>
              <a:picLocks noChangeAspect="1"/>
            </p:cNvPicPr>
            <p:nvPr/>
          </p:nvPicPr>
          <p:blipFill>
            <a:blip r:embed="rId4"/>
            <a:stretch>
              <a:fillRect/>
            </a:stretch>
          </p:blipFill>
          <p:spPr>
            <a:xfrm>
              <a:off x="2429546" y="4572597"/>
              <a:ext cx="2079088" cy="1284142"/>
            </a:xfrm>
            <a:prstGeom prst="rect">
              <a:avLst/>
            </a:prstGeom>
          </p:spPr>
        </p:pic>
        <p:cxnSp>
          <p:nvCxnSpPr>
            <p:cNvPr id="32" name="직선 화살표 연결선 31">
              <a:extLst>
                <a:ext uri="{FF2B5EF4-FFF2-40B4-BE49-F238E27FC236}">
                  <a16:creationId xmlns:a16="http://schemas.microsoft.com/office/drawing/2014/main" id="{773A5EF7-E2EC-074E-42DC-E79F1B1BD125}"/>
                </a:ext>
              </a:extLst>
            </p:cNvPr>
            <p:cNvCxnSpPr>
              <a:cxnSpLocks/>
            </p:cNvCxnSpPr>
            <p:nvPr/>
          </p:nvCxnSpPr>
          <p:spPr>
            <a:xfrm flipV="1">
              <a:off x="1977077" y="4980530"/>
              <a:ext cx="601527" cy="5216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4" name="TextBox 33">
              <a:extLst>
                <a:ext uri="{FF2B5EF4-FFF2-40B4-BE49-F238E27FC236}">
                  <a16:creationId xmlns:a16="http://schemas.microsoft.com/office/drawing/2014/main" id="{17EC3DF3-DC54-7A77-96AA-2D51A89AB9C7}"/>
                </a:ext>
              </a:extLst>
            </p:cNvPr>
            <p:cNvSpPr txBox="1"/>
            <p:nvPr/>
          </p:nvSpPr>
          <p:spPr>
            <a:xfrm>
              <a:off x="1786500" y="5138564"/>
              <a:ext cx="2636139" cy="246221"/>
            </a:xfrm>
            <a:prstGeom prst="rect">
              <a:avLst/>
            </a:prstGeom>
            <a:noFill/>
          </p:spPr>
          <p:txBody>
            <a:bodyPr wrap="square" rtlCol="0">
              <a:spAutoFit/>
            </a:bodyPr>
            <a:lstStyle/>
            <a:p>
              <a:r>
                <a:rPr lang="en-US" altLang="ko-KR" sz="1000" dirty="0">
                  <a:solidFill>
                    <a:srgbClr val="002060"/>
                  </a:solidFill>
                </a:rPr>
                <a:t>Likelihood </a:t>
              </a:r>
              <a:r>
                <a:rPr lang="ko-KR" altLang="en-US" sz="1000" dirty="0">
                  <a:solidFill>
                    <a:srgbClr val="002060"/>
                  </a:solidFill>
                </a:rPr>
                <a:t>기준 </a:t>
              </a:r>
              <a:r>
                <a:rPr lang="en-US" altLang="ko-KR" sz="1000" dirty="0">
                  <a:solidFill>
                    <a:srgbClr val="002060"/>
                  </a:solidFill>
                </a:rPr>
                <a:t>vocabulary</a:t>
              </a:r>
              <a:r>
                <a:rPr lang="ko-KR" altLang="en-US" sz="1000" dirty="0">
                  <a:solidFill>
                    <a:srgbClr val="002060"/>
                  </a:solidFill>
                </a:rPr>
                <a:t>를 만든다</a:t>
              </a:r>
            </a:p>
          </p:txBody>
        </p:sp>
      </p:grpSp>
      <p:sp>
        <p:nvSpPr>
          <p:cNvPr id="37" name="TextBox 36">
            <a:extLst>
              <a:ext uri="{FF2B5EF4-FFF2-40B4-BE49-F238E27FC236}">
                <a16:creationId xmlns:a16="http://schemas.microsoft.com/office/drawing/2014/main" id="{B408BE40-F36D-11FC-CB42-67C95EDEEBCA}"/>
              </a:ext>
            </a:extLst>
          </p:cNvPr>
          <p:cNvSpPr txBox="1"/>
          <p:nvPr/>
        </p:nvSpPr>
        <p:spPr>
          <a:xfrm>
            <a:off x="2547075" y="5051056"/>
            <a:ext cx="2907211" cy="553998"/>
          </a:xfrm>
          <a:prstGeom prst="rect">
            <a:avLst/>
          </a:prstGeom>
          <a:noFill/>
        </p:spPr>
        <p:txBody>
          <a:bodyPr wrap="square">
            <a:spAutoFit/>
          </a:bodyPr>
          <a:lstStyle/>
          <a:p>
            <a:pPr algn="l"/>
            <a:r>
              <a:rPr lang="en-US" altLang="ko-KR" sz="1000" b="0" i="0" u="none" strike="noStrike" baseline="0" dirty="0">
                <a:solidFill>
                  <a:srgbClr val="000000"/>
                </a:solidFill>
                <a:latin typeface="TimesNewRomanPSMT"/>
              </a:rPr>
              <a:t>Byte Pair Encoding (BPE): tokenization based on </a:t>
            </a:r>
            <a:r>
              <a:rPr lang="en-US" altLang="ko-KR" sz="1000" b="0" i="0" u="sng" strike="noStrike" baseline="0" dirty="0">
                <a:solidFill>
                  <a:srgbClr val="000000"/>
                </a:solidFill>
                <a:latin typeface="TimesNewRomanPSMT"/>
              </a:rPr>
              <a:t>frequency</a:t>
            </a:r>
            <a:r>
              <a:rPr lang="en-US" altLang="ko-KR" sz="1000" b="0" i="0" u="none" strike="noStrike" baseline="0" dirty="0">
                <a:solidFill>
                  <a:srgbClr val="000000"/>
                </a:solidFill>
                <a:latin typeface="TimesNewRomanPSMT"/>
              </a:rPr>
              <a:t>,  </a:t>
            </a:r>
            <a:r>
              <a:rPr lang="en-US" altLang="ko-KR" sz="1000" b="0" i="0" u="none" strike="noStrike" baseline="0" dirty="0">
                <a:solidFill>
                  <a:srgbClr val="7030A1"/>
                </a:solidFill>
                <a:latin typeface="TimesNewRomanPSMT"/>
              </a:rPr>
              <a:t>Byte-Level </a:t>
            </a:r>
            <a:r>
              <a:rPr lang="en-US" altLang="ko-KR" sz="1000" b="0" i="0" u="none" strike="noStrike" baseline="0" dirty="0">
                <a:solidFill>
                  <a:srgbClr val="000000"/>
                </a:solidFill>
                <a:latin typeface="TimesNewRomanPSMT"/>
              </a:rPr>
              <a:t>Byte Pair Encoding (BBPE): tokenization based on </a:t>
            </a:r>
            <a:r>
              <a:rPr lang="en-US" altLang="ko-KR" sz="1000" b="0" i="0" u="sng" strike="noStrike" baseline="0" dirty="0">
                <a:solidFill>
                  <a:srgbClr val="000000"/>
                </a:solidFill>
                <a:latin typeface="TimesNewRomanPSMT"/>
              </a:rPr>
              <a:t>frequency</a:t>
            </a:r>
          </a:p>
        </p:txBody>
      </p:sp>
      <p:pic>
        <p:nvPicPr>
          <p:cNvPr id="39" name="그림 38">
            <a:extLst>
              <a:ext uri="{FF2B5EF4-FFF2-40B4-BE49-F238E27FC236}">
                <a16:creationId xmlns:a16="http://schemas.microsoft.com/office/drawing/2014/main" id="{17339DAF-4744-A88A-8DEF-CAA364AE7F2E}"/>
              </a:ext>
            </a:extLst>
          </p:cNvPr>
          <p:cNvPicPr>
            <a:picLocks noChangeAspect="1"/>
          </p:cNvPicPr>
          <p:nvPr/>
        </p:nvPicPr>
        <p:blipFill>
          <a:blip r:embed="rId5"/>
          <a:stretch>
            <a:fillRect/>
          </a:stretch>
        </p:blipFill>
        <p:spPr>
          <a:xfrm>
            <a:off x="201057" y="2843990"/>
            <a:ext cx="2228868" cy="1361279"/>
          </a:xfrm>
          <a:prstGeom prst="rect">
            <a:avLst/>
          </a:prstGeom>
        </p:spPr>
      </p:pic>
      <p:pic>
        <p:nvPicPr>
          <p:cNvPr id="41" name="그림 40">
            <a:extLst>
              <a:ext uri="{FF2B5EF4-FFF2-40B4-BE49-F238E27FC236}">
                <a16:creationId xmlns:a16="http://schemas.microsoft.com/office/drawing/2014/main" id="{062089A1-517B-0730-00F8-F2EB6CE4B18F}"/>
              </a:ext>
            </a:extLst>
          </p:cNvPr>
          <p:cNvPicPr>
            <a:picLocks noChangeAspect="1"/>
          </p:cNvPicPr>
          <p:nvPr/>
        </p:nvPicPr>
        <p:blipFill>
          <a:blip r:embed="rId6"/>
          <a:stretch>
            <a:fillRect/>
          </a:stretch>
        </p:blipFill>
        <p:spPr>
          <a:xfrm>
            <a:off x="2312103" y="2760887"/>
            <a:ext cx="2865850" cy="1361279"/>
          </a:xfrm>
          <a:prstGeom prst="rect">
            <a:avLst/>
          </a:prstGeom>
        </p:spPr>
      </p:pic>
      <p:sp>
        <p:nvSpPr>
          <p:cNvPr id="43" name="TextBox 42">
            <a:extLst>
              <a:ext uri="{FF2B5EF4-FFF2-40B4-BE49-F238E27FC236}">
                <a16:creationId xmlns:a16="http://schemas.microsoft.com/office/drawing/2014/main" id="{A47B5B83-C523-3CC9-61E2-BD2E52CA079F}"/>
              </a:ext>
            </a:extLst>
          </p:cNvPr>
          <p:cNvSpPr txBox="1"/>
          <p:nvPr/>
        </p:nvSpPr>
        <p:spPr>
          <a:xfrm>
            <a:off x="1039763" y="3883930"/>
            <a:ext cx="885833" cy="338554"/>
          </a:xfrm>
          <a:prstGeom prst="rect">
            <a:avLst/>
          </a:prstGeom>
          <a:noFill/>
        </p:spPr>
        <p:txBody>
          <a:bodyPr wrap="square">
            <a:spAutoFit/>
          </a:bodyPr>
          <a:lstStyle/>
          <a:p>
            <a:r>
              <a:rPr lang="en-US" altLang="ko-KR" sz="1600" b="0" i="0" u="none" strike="noStrike" baseline="0" dirty="0">
                <a:latin typeface="TimesNewRomanPSMT"/>
              </a:rPr>
              <a:t>O(V </a:t>
            </a:r>
            <a:r>
              <a:rPr lang="en-US" altLang="ko-KR" sz="1600" b="0" i="0" u="none" strike="noStrike" baseline="0" dirty="0">
                <a:latin typeface="MalgunGothic"/>
              </a:rPr>
              <a:t>× </a:t>
            </a:r>
            <a:r>
              <a:rPr lang="en-US" altLang="ko-KR" sz="1600" b="0" i="0" u="none" strike="noStrike" baseline="0" dirty="0">
                <a:latin typeface="TimesNewRomanPSMT"/>
              </a:rPr>
              <a:t>H)</a:t>
            </a:r>
            <a:endParaRPr lang="ko-KR" altLang="en-US" sz="1600" dirty="0"/>
          </a:p>
        </p:txBody>
      </p:sp>
      <p:sp>
        <p:nvSpPr>
          <p:cNvPr id="45" name="TextBox 44">
            <a:extLst>
              <a:ext uri="{FF2B5EF4-FFF2-40B4-BE49-F238E27FC236}">
                <a16:creationId xmlns:a16="http://schemas.microsoft.com/office/drawing/2014/main" id="{7C72E9A9-13FE-426B-845B-821313F1EF92}"/>
              </a:ext>
            </a:extLst>
          </p:cNvPr>
          <p:cNvSpPr txBox="1"/>
          <p:nvPr/>
        </p:nvSpPr>
        <p:spPr>
          <a:xfrm>
            <a:off x="2842225" y="3889178"/>
            <a:ext cx="1609139" cy="338554"/>
          </a:xfrm>
          <a:prstGeom prst="rect">
            <a:avLst/>
          </a:prstGeom>
          <a:noFill/>
        </p:spPr>
        <p:txBody>
          <a:bodyPr wrap="square">
            <a:spAutoFit/>
          </a:bodyPr>
          <a:lstStyle/>
          <a:p>
            <a:r>
              <a:rPr lang="pt-BR" altLang="ko-KR" sz="1600" b="0" i="0" u="none" strike="noStrike" baseline="0" dirty="0">
                <a:latin typeface="TimesNewRomanPSMT"/>
              </a:rPr>
              <a:t>O(V </a:t>
            </a:r>
            <a:r>
              <a:rPr lang="pt-BR" altLang="ko-KR" sz="1600" b="0" i="0" u="none" strike="noStrike" baseline="0" dirty="0">
                <a:latin typeface="MalgunGothic"/>
              </a:rPr>
              <a:t>× </a:t>
            </a:r>
            <a:r>
              <a:rPr lang="pt-BR" altLang="ko-KR" sz="1600" b="0" i="0" u="none" strike="noStrike" baseline="0" dirty="0">
                <a:latin typeface="TimesNewRomanPSMT"/>
              </a:rPr>
              <a:t>E + E </a:t>
            </a:r>
            <a:r>
              <a:rPr lang="pt-BR" altLang="ko-KR" sz="1600" b="0" i="0" u="none" strike="noStrike" baseline="0" dirty="0">
                <a:latin typeface="MalgunGothic"/>
              </a:rPr>
              <a:t>× </a:t>
            </a:r>
            <a:r>
              <a:rPr lang="pt-BR" altLang="ko-KR" sz="1600" b="0" i="0" u="none" strike="noStrike" baseline="0" dirty="0">
                <a:latin typeface="TimesNewRomanPSMT"/>
              </a:rPr>
              <a:t>H)</a:t>
            </a:r>
            <a:endParaRPr lang="ko-KR" altLang="en-US" sz="1600" dirty="0"/>
          </a:p>
        </p:txBody>
      </p:sp>
      <p:sp>
        <p:nvSpPr>
          <p:cNvPr id="49" name="TextBox 48">
            <a:extLst>
              <a:ext uri="{FF2B5EF4-FFF2-40B4-BE49-F238E27FC236}">
                <a16:creationId xmlns:a16="http://schemas.microsoft.com/office/drawing/2014/main" id="{4FD7B0D1-344B-F3E8-34DE-3B9CC7077068}"/>
              </a:ext>
            </a:extLst>
          </p:cNvPr>
          <p:cNvSpPr txBox="1"/>
          <p:nvPr/>
        </p:nvSpPr>
        <p:spPr>
          <a:xfrm>
            <a:off x="2414571" y="4343833"/>
            <a:ext cx="2738209" cy="646331"/>
          </a:xfrm>
          <a:prstGeom prst="rect">
            <a:avLst/>
          </a:prstGeom>
          <a:noFill/>
        </p:spPr>
        <p:txBody>
          <a:bodyPr wrap="square">
            <a:spAutoFit/>
          </a:bodyPr>
          <a:lstStyle/>
          <a:p>
            <a:pPr algn="l"/>
            <a:r>
              <a:rPr lang="en-US" altLang="ko-KR" sz="1200" b="0" i="0" u="none" strike="noStrike" baseline="0" dirty="0">
                <a:solidFill>
                  <a:srgbClr val="000000"/>
                </a:solidFill>
                <a:latin typeface="TimesNewRomanPSMT"/>
              </a:rPr>
              <a:t>1) Projection of one-hot encoded vector V into the low dimension space E</a:t>
            </a:r>
          </a:p>
          <a:p>
            <a:pPr algn="l"/>
            <a:r>
              <a:rPr lang="en-US" altLang="ko-KR" sz="1200" b="0" i="0" u="none" strike="noStrike" baseline="0" dirty="0">
                <a:solidFill>
                  <a:srgbClr val="000000"/>
                </a:solidFill>
                <a:latin typeface="TimesNewRomanPSMT"/>
              </a:rPr>
              <a:t>2) Projection of E into the hidden layer H</a:t>
            </a:r>
          </a:p>
        </p:txBody>
      </p:sp>
      <p:pic>
        <p:nvPicPr>
          <p:cNvPr id="59" name="그림 58">
            <a:extLst>
              <a:ext uri="{FF2B5EF4-FFF2-40B4-BE49-F238E27FC236}">
                <a16:creationId xmlns:a16="http://schemas.microsoft.com/office/drawing/2014/main" id="{5F4C0F12-67EA-4729-DA95-A13FCDD31A9E}"/>
              </a:ext>
            </a:extLst>
          </p:cNvPr>
          <p:cNvPicPr>
            <a:picLocks noChangeAspect="1"/>
          </p:cNvPicPr>
          <p:nvPr/>
        </p:nvPicPr>
        <p:blipFill>
          <a:blip r:embed="rId7"/>
          <a:stretch>
            <a:fillRect/>
          </a:stretch>
        </p:blipFill>
        <p:spPr>
          <a:xfrm>
            <a:off x="6900630" y="2348986"/>
            <a:ext cx="2013343" cy="2852727"/>
          </a:xfrm>
          <a:prstGeom prst="rect">
            <a:avLst/>
          </a:prstGeom>
        </p:spPr>
      </p:pic>
      <p:sp>
        <p:nvSpPr>
          <p:cNvPr id="60" name="TextBox 59">
            <a:extLst>
              <a:ext uri="{FF2B5EF4-FFF2-40B4-BE49-F238E27FC236}">
                <a16:creationId xmlns:a16="http://schemas.microsoft.com/office/drawing/2014/main" id="{EAE84139-F4CE-0B63-3546-4B753BEB63AB}"/>
              </a:ext>
            </a:extLst>
          </p:cNvPr>
          <p:cNvSpPr txBox="1"/>
          <p:nvPr/>
        </p:nvSpPr>
        <p:spPr>
          <a:xfrm>
            <a:off x="5526779" y="1939628"/>
            <a:ext cx="3456432" cy="369332"/>
          </a:xfrm>
          <a:prstGeom prst="rect">
            <a:avLst/>
          </a:prstGeom>
          <a:noFill/>
        </p:spPr>
        <p:txBody>
          <a:bodyPr wrap="square">
            <a:spAutoFit/>
          </a:bodyPr>
          <a:lstStyle/>
          <a:p>
            <a:r>
              <a:rPr lang="en-US" altLang="ko-KR" sz="1800" b="0" i="0" u="none" strike="noStrike" baseline="0" dirty="0">
                <a:latin typeface="TimesNewRomanPSMT"/>
              </a:rPr>
              <a:t>2. Cross-layer </a:t>
            </a:r>
            <a:r>
              <a:rPr lang="en-US" altLang="ko-KR" sz="1800" b="1" i="0" u="none" strike="noStrike" baseline="0" dirty="0">
                <a:latin typeface="TimesNewRomanPSMT"/>
              </a:rPr>
              <a:t>parameter sharing</a:t>
            </a:r>
            <a:endParaRPr lang="ko-KR" altLang="en-US" b="1" dirty="0"/>
          </a:p>
        </p:txBody>
      </p:sp>
      <p:sp>
        <p:nvSpPr>
          <p:cNvPr id="61" name="TextBox 60">
            <a:extLst>
              <a:ext uri="{FF2B5EF4-FFF2-40B4-BE49-F238E27FC236}">
                <a16:creationId xmlns:a16="http://schemas.microsoft.com/office/drawing/2014/main" id="{437CEC2F-D520-A24C-680E-30B5DBB28017}"/>
              </a:ext>
            </a:extLst>
          </p:cNvPr>
          <p:cNvSpPr txBox="1"/>
          <p:nvPr/>
        </p:nvSpPr>
        <p:spPr>
          <a:xfrm>
            <a:off x="9037005" y="1936037"/>
            <a:ext cx="3114027" cy="369332"/>
          </a:xfrm>
          <a:prstGeom prst="rect">
            <a:avLst/>
          </a:prstGeom>
          <a:noFill/>
        </p:spPr>
        <p:txBody>
          <a:bodyPr wrap="square">
            <a:spAutoFit/>
          </a:bodyPr>
          <a:lstStyle/>
          <a:p>
            <a:r>
              <a:rPr lang="en-US" altLang="ko-KR" sz="1800" b="0" i="0" u="none" strike="noStrike" baseline="0" dirty="0">
                <a:latin typeface="TimesNewRomanPSMT"/>
              </a:rPr>
              <a:t>3. Inter-sentence coherence loss</a:t>
            </a:r>
            <a:endParaRPr lang="ko-KR" altLang="en-US" dirty="0"/>
          </a:p>
        </p:txBody>
      </p:sp>
      <p:pic>
        <p:nvPicPr>
          <p:cNvPr id="62" name="그림 61">
            <a:extLst>
              <a:ext uri="{FF2B5EF4-FFF2-40B4-BE49-F238E27FC236}">
                <a16:creationId xmlns:a16="http://schemas.microsoft.com/office/drawing/2014/main" id="{A48D6215-F62A-51B2-D31C-148E3FDEE890}"/>
              </a:ext>
            </a:extLst>
          </p:cNvPr>
          <p:cNvPicPr>
            <a:picLocks noChangeAspect="1"/>
          </p:cNvPicPr>
          <p:nvPr/>
        </p:nvPicPr>
        <p:blipFill>
          <a:blip r:embed="rId8"/>
          <a:stretch>
            <a:fillRect/>
          </a:stretch>
        </p:blipFill>
        <p:spPr>
          <a:xfrm>
            <a:off x="9128948" y="2310989"/>
            <a:ext cx="3022085" cy="889411"/>
          </a:xfrm>
          <a:prstGeom prst="rect">
            <a:avLst/>
          </a:prstGeom>
        </p:spPr>
      </p:pic>
      <p:sp>
        <p:nvSpPr>
          <p:cNvPr id="63" name="TextBox 62">
            <a:extLst>
              <a:ext uri="{FF2B5EF4-FFF2-40B4-BE49-F238E27FC236}">
                <a16:creationId xmlns:a16="http://schemas.microsoft.com/office/drawing/2014/main" id="{A726D969-ED5B-03F1-CD78-A50884E644AA}"/>
              </a:ext>
            </a:extLst>
          </p:cNvPr>
          <p:cNvSpPr txBox="1"/>
          <p:nvPr/>
        </p:nvSpPr>
        <p:spPr>
          <a:xfrm>
            <a:off x="9424671" y="3243180"/>
            <a:ext cx="2749041" cy="1015663"/>
          </a:xfrm>
          <a:prstGeom prst="rect">
            <a:avLst/>
          </a:prstGeom>
          <a:noFill/>
        </p:spPr>
        <p:txBody>
          <a:bodyPr wrap="square">
            <a:spAutoFit/>
          </a:bodyPr>
          <a:lstStyle/>
          <a:p>
            <a:pPr algn="l"/>
            <a:r>
              <a:rPr lang="en-US" altLang="ko-KR" sz="1200" b="0" i="1" u="none" strike="noStrike" baseline="0" dirty="0">
                <a:solidFill>
                  <a:srgbClr val="C10000"/>
                </a:solidFill>
                <a:latin typeface="TimesNewRomanPS-ItalicMT"/>
              </a:rPr>
              <a:t>Topic prediction </a:t>
            </a:r>
            <a:r>
              <a:rPr lang="en-US" altLang="ko-KR" sz="1200" b="0" i="0" u="none" strike="noStrike" baseline="0" dirty="0">
                <a:solidFill>
                  <a:srgbClr val="000000"/>
                </a:solidFill>
                <a:latin typeface="TimesNewRomanPSMT"/>
              </a:rPr>
              <a:t>&amp; </a:t>
            </a:r>
            <a:r>
              <a:rPr lang="en-US" altLang="ko-KR" sz="1200" b="0" i="1" u="none" strike="noStrike" baseline="0" dirty="0">
                <a:solidFill>
                  <a:srgbClr val="00B1F1"/>
                </a:solidFill>
                <a:latin typeface="TimesNewRomanPS-ItalicMT"/>
              </a:rPr>
              <a:t>coherence prediction </a:t>
            </a:r>
            <a:r>
              <a:rPr lang="en-US" altLang="ko-KR" sz="1200" b="0" i="0" u="none" strike="noStrike" baseline="0" dirty="0">
                <a:solidFill>
                  <a:srgbClr val="000000"/>
                </a:solidFill>
                <a:latin typeface="TimesNewRomanPSMT"/>
              </a:rPr>
              <a:t>are conflated, BUT </a:t>
            </a:r>
            <a:r>
              <a:rPr lang="en-US" altLang="ko-KR" sz="1200" b="0" i="1" u="none" strike="noStrike" baseline="0" dirty="0">
                <a:solidFill>
                  <a:srgbClr val="C10000"/>
                </a:solidFill>
                <a:latin typeface="TimesNewRomanPS-ItalicMT"/>
              </a:rPr>
              <a:t>topic prediction </a:t>
            </a:r>
            <a:r>
              <a:rPr lang="en-US" altLang="ko-KR" sz="1200" b="0" i="0" u="none" strike="noStrike" baseline="0" dirty="0">
                <a:solidFill>
                  <a:srgbClr val="000000"/>
                </a:solidFill>
                <a:latin typeface="TimesNewRomanPSMT"/>
              </a:rPr>
              <a:t>is easier to learn than </a:t>
            </a:r>
            <a:r>
              <a:rPr lang="en-US" altLang="ko-KR" sz="1200" b="0" i="1" u="none" strike="noStrike" baseline="0" dirty="0">
                <a:solidFill>
                  <a:srgbClr val="00B1F1"/>
                </a:solidFill>
                <a:latin typeface="TimesNewRomanPS-ItalicMT"/>
              </a:rPr>
              <a:t>coherence prediction</a:t>
            </a:r>
          </a:p>
          <a:p>
            <a:pPr algn="l"/>
            <a:r>
              <a:rPr lang="en-US" altLang="ko-KR" sz="1200" b="0" i="0" u="none" strike="noStrike" baseline="0" dirty="0">
                <a:solidFill>
                  <a:srgbClr val="000000"/>
                </a:solidFill>
                <a:latin typeface="TimesNewRomanPSMT"/>
              </a:rPr>
              <a:t>and overlapped with the learning with MLM loss.</a:t>
            </a:r>
            <a:endParaRPr lang="ko-KR" altLang="en-US" sz="1200" dirty="0"/>
          </a:p>
        </p:txBody>
      </p:sp>
      <p:pic>
        <p:nvPicPr>
          <p:cNvPr id="64" name="그림 63">
            <a:extLst>
              <a:ext uri="{FF2B5EF4-FFF2-40B4-BE49-F238E27FC236}">
                <a16:creationId xmlns:a16="http://schemas.microsoft.com/office/drawing/2014/main" id="{9E5672BE-F686-AAF4-14AB-CCB5A26EB3FA}"/>
              </a:ext>
            </a:extLst>
          </p:cNvPr>
          <p:cNvPicPr>
            <a:picLocks noChangeAspect="1"/>
          </p:cNvPicPr>
          <p:nvPr/>
        </p:nvPicPr>
        <p:blipFill>
          <a:blip r:embed="rId9"/>
          <a:stretch>
            <a:fillRect/>
          </a:stretch>
        </p:blipFill>
        <p:spPr>
          <a:xfrm>
            <a:off x="9139381" y="4503729"/>
            <a:ext cx="3011651" cy="1105162"/>
          </a:xfrm>
          <a:prstGeom prst="rect">
            <a:avLst/>
          </a:prstGeom>
        </p:spPr>
      </p:pic>
      <p:sp>
        <p:nvSpPr>
          <p:cNvPr id="65" name="TextBox 64">
            <a:extLst>
              <a:ext uri="{FF2B5EF4-FFF2-40B4-BE49-F238E27FC236}">
                <a16:creationId xmlns:a16="http://schemas.microsoft.com/office/drawing/2014/main" id="{8DEC4869-DA0C-4624-E638-6BC0B9828206}"/>
              </a:ext>
            </a:extLst>
          </p:cNvPr>
          <p:cNvSpPr txBox="1"/>
          <p:nvPr/>
        </p:nvSpPr>
        <p:spPr>
          <a:xfrm>
            <a:off x="9162061" y="4219117"/>
            <a:ext cx="3011651" cy="461665"/>
          </a:xfrm>
          <a:prstGeom prst="rect">
            <a:avLst/>
          </a:prstGeom>
          <a:noFill/>
        </p:spPr>
        <p:txBody>
          <a:bodyPr wrap="square">
            <a:spAutoFit/>
          </a:bodyPr>
          <a:lstStyle/>
          <a:p>
            <a:pPr algn="l"/>
            <a:r>
              <a:rPr lang="en-US" altLang="ko-KR" sz="1200" b="1" i="0" u="none" strike="noStrike" baseline="0" dirty="0">
                <a:solidFill>
                  <a:srgbClr val="000000"/>
                </a:solidFill>
                <a:latin typeface="TimesNewRomanPSMT"/>
              </a:rPr>
              <a:t>Sentence Order Prediction(SOP) </a:t>
            </a:r>
            <a:r>
              <a:rPr lang="en-US" altLang="ko-KR" sz="1200" b="0" i="0" u="none" strike="noStrike" baseline="0" dirty="0">
                <a:solidFill>
                  <a:srgbClr val="000000"/>
                </a:solidFill>
                <a:latin typeface="TimesNewRomanPSMT"/>
              </a:rPr>
              <a:t>loss: a loss based mainly on </a:t>
            </a:r>
            <a:r>
              <a:rPr lang="en-US" altLang="ko-KR" sz="1200" b="0" i="1" u="none" strike="noStrike" baseline="0" dirty="0">
                <a:solidFill>
                  <a:srgbClr val="00B1F1"/>
                </a:solidFill>
                <a:latin typeface="TimesNewRomanPS-ItalicMT"/>
              </a:rPr>
              <a:t>coherence</a:t>
            </a:r>
            <a:endParaRPr lang="ko-KR" altLang="en-US" sz="1200" dirty="0"/>
          </a:p>
        </p:txBody>
      </p:sp>
      <p:sp>
        <p:nvSpPr>
          <p:cNvPr id="66" name="TextBox 65">
            <a:extLst>
              <a:ext uri="{FF2B5EF4-FFF2-40B4-BE49-F238E27FC236}">
                <a16:creationId xmlns:a16="http://schemas.microsoft.com/office/drawing/2014/main" id="{65565D6A-0961-561E-3343-6B7195A78305}"/>
              </a:ext>
            </a:extLst>
          </p:cNvPr>
          <p:cNvSpPr txBox="1"/>
          <p:nvPr/>
        </p:nvSpPr>
        <p:spPr>
          <a:xfrm>
            <a:off x="9545977" y="3042100"/>
            <a:ext cx="2177591" cy="276999"/>
          </a:xfrm>
          <a:prstGeom prst="rect">
            <a:avLst/>
          </a:prstGeom>
          <a:noFill/>
        </p:spPr>
        <p:txBody>
          <a:bodyPr wrap="square">
            <a:spAutoFit/>
          </a:bodyPr>
          <a:lstStyle/>
          <a:p>
            <a:r>
              <a:rPr lang="en-US" altLang="ko-KR" sz="1200" b="1" i="0" u="none" strike="noStrike" baseline="0" dirty="0">
                <a:latin typeface="TimesNewRomanPSMT"/>
              </a:rPr>
              <a:t>NSP(next sentence prediction)</a:t>
            </a:r>
            <a:endParaRPr lang="ko-KR" altLang="en-US" sz="1200" b="1" dirty="0"/>
          </a:p>
        </p:txBody>
      </p:sp>
      <p:cxnSp>
        <p:nvCxnSpPr>
          <p:cNvPr id="68" name="직선 화살표 연결선 67">
            <a:extLst>
              <a:ext uri="{FF2B5EF4-FFF2-40B4-BE49-F238E27FC236}">
                <a16:creationId xmlns:a16="http://schemas.microsoft.com/office/drawing/2014/main" id="{CCB63E36-E34B-D5CF-32F1-6A36C889047C}"/>
              </a:ext>
            </a:extLst>
          </p:cNvPr>
          <p:cNvCxnSpPr>
            <a:cxnSpLocks/>
          </p:cNvCxnSpPr>
          <p:nvPr/>
        </p:nvCxnSpPr>
        <p:spPr>
          <a:xfrm>
            <a:off x="9439530" y="3200400"/>
            <a:ext cx="0" cy="105282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71" name="그림 70">
            <a:extLst>
              <a:ext uri="{FF2B5EF4-FFF2-40B4-BE49-F238E27FC236}">
                <a16:creationId xmlns:a16="http://schemas.microsoft.com/office/drawing/2014/main" id="{F1CD7E87-3715-AC3F-E7FC-416F130E21A3}"/>
              </a:ext>
            </a:extLst>
          </p:cNvPr>
          <p:cNvPicPr>
            <a:picLocks noChangeAspect="1"/>
          </p:cNvPicPr>
          <p:nvPr/>
        </p:nvPicPr>
        <p:blipFill>
          <a:blip r:embed="rId10"/>
          <a:stretch>
            <a:fillRect/>
          </a:stretch>
        </p:blipFill>
        <p:spPr>
          <a:xfrm>
            <a:off x="5440040" y="2358390"/>
            <a:ext cx="1489971" cy="2736842"/>
          </a:xfrm>
          <a:prstGeom prst="rect">
            <a:avLst/>
          </a:prstGeom>
        </p:spPr>
      </p:pic>
      <p:sp>
        <p:nvSpPr>
          <p:cNvPr id="73" name="TextBox 72">
            <a:extLst>
              <a:ext uri="{FF2B5EF4-FFF2-40B4-BE49-F238E27FC236}">
                <a16:creationId xmlns:a16="http://schemas.microsoft.com/office/drawing/2014/main" id="{779CB708-0750-9935-84B6-9EA6B5D36C9E}"/>
              </a:ext>
            </a:extLst>
          </p:cNvPr>
          <p:cNvSpPr txBox="1"/>
          <p:nvPr/>
        </p:nvSpPr>
        <p:spPr>
          <a:xfrm>
            <a:off x="5387175" y="5001441"/>
            <a:ext cx="2013343" cy="461665"/>
          </a:xfrm>
          <a:prstGeom prst="rect">
            <a:avLst/>
          </a:prstGeom>
          <a:noFill/>
        </p:spPr>
        <p:txBody>
          <a:bodyPr wrap="square">
            <a:spAutoFit/>
          </a:bodyPr>
          <a:lstStyle/>
          <a:p>
            <a:pPr algn="l"/>
            <a:r>
              <a:rPr lang="en-US" altLang="ko-KR" sz="1200" b="0" i="0" u="none" strike="noStrike" baseline="0" dirty="0">
                <a:latin typeface="TimesNewRomanPSMT"/>
              </a:rPr>
              <a:t>Shared feedforward network &amp; Shared attention</a:t>
            </a:r>
            <a:endParaRPr lang="ko-KR" altLang="en-US" sz="1200" dirty="0"/>
          </a:p>
        </p:txBody>
      </p:sp>
      <p:cxnSp>
        <p:nvCxnSpPr>
          <p:cNvPr id="75" name="직선 화살표 연결선 74">
            <a:extLst>
              <a:ext uri="{FF2B5EF4-FFF2-40B4-BE49-F238E27FC236}">
                <a16:creationId xmlns:a16="http://schemas.microsoft.com/office/drawing/2014/main" id="{E5E11601-0D95-FB89-4601-CFC693979DD8}"/>
              </a:ext>
            </a:extLst>
          </p:cNvPr>
          <p:cNvCxnSpPr/>
          <p:nvPr/>
        </p:nvCxnSpPr>
        <p:spPr>
          <a:xfrm>
            <a:off x="6540100" y="3726811"/>
            <a:ext cx="464204" cy="104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7" name="그림 76">
            <a:extLst>
              <a:ext uri="{FF2B5EF4-FFF2-40B4-BE49-F238E27FC236}">
                <a16:creationId xmlns:a16="http://schemas.microsoft.com/office/drawing/2014/main" id="{579B3EC8-145A-7901-77D2-24781A578198}"/>
              </a:ext>
            </a:extLst>
          </p:cNvPr>
          <p:cNvPicPr>
            <a:picLocks noChangeAspect="1"/>
          </p:cNvPicPr>
          <p:nvPr/>
        </p:nvPicPr>
        <p:blipFill>
          <a:blip r:embed="rId11"/>
          <a:stretch>
            <a:fillRect/>
          </a:stretch>
        </p:blipFill>
        <p:spPr>
          <a:xfrm>
            <a:off x="6348891" y="6194266"/>
            <a:ext cx="4889690" cy="582574"/>
          </a:xfrm>
          <a:prstGeom prst="rect">
            <a:avLst/>
          </a:prstGeom>
        </p:spPr>
      </p:pic>
      <p:sp>
        <p:nvSpPr>
          <p:cNvPr id="79" name="TextBox 78">
            <a:extLst>
              <a:ext uri="{FF2B5EF4-FFF2-40B4-BE49-F238E27FC236}">
                <a16:creationId xmlns:a16="http://schemas.microsoft.com/office/drawing/2014/main" id="{608DFBDB-AA2B-2C63-52A0-E99A2D5765F8}"/>
              </a:ext>
            </a:extLst>
          </p:cNvPr>
          <p:cNvSpPr txBox="1"/>
          <p:nvPr/>
        </p:nvSpPr>
        <p:spPr>
          <a:xfrm>
            <a:off x="6533458" y="5830916"/>
            <a:ext cx="4234798" cy="461665"/>
          </a:xfrm>
          <a:prstGeom prst="rect">
            <a:avLst/>
          </a:prstGeom>
          <a:noFill/>
        </p:spPr>
        <p:txBody>
          <a:bodyPr wrap="square">
            <a:spAutoFit/>
          </a:bodyPr>
          <a:lstStyle/>
          <a:p>
            <a:pPr algn="l"/>
            <a:r>
              <a:rPr lang="en-US" altLang="ko-KR" sz="1200" b="0" i="0" u="none" strike="noStrike" baseline="0" dirty="0">
                <a:latin typeface="TimesNewRomanPSMT"/>
              </a:rPr>
              <a:t>Data-throughput for BERT-large is about 3.17x higher compared to ALBERT-</a:t>
            </a:r>
            <a:r>
              <a:rPr lang="en-US" altLang="ko-KR" sz="1200" b="0" i="0" u="none" strike="noStrike" baseline="0" dirty="0" err="1">
                <a:latin typeface="TimesNewRomanPSMT"/>
              </a:rPr>
              <a:t>xxlarge</a:t>
            </a:r>
            <a:r>
              <a:rPr lang="en-US" altLang="ko-KR" sz="1200" b="0" i="0" u="none" strike="noStrike" baseline="0" dirty="0">
                <a:latin typeface="TimesNewRomanPSMT"/>
              </a:rPr>
              <a:t>.</a:t>
            </a:r>
            <a:endParaRPr lang="ko-KR" altLang="en-US" sz="1200" dirty="0"/>
          </a:p>
        </p:txBody>
      </p:sp>
      <p:sp>
        <p:nvSpPr>
          <p:cNvPr id="81" name="TextBox 80">
            <a:extLst>
              <a:ext uri="{FF2B5EF4-FFF2-40B4-BE49-F238E27FC236}">
                <a16:creationId xmlns:a16="http://schemas.microsoft.com/office/drawing/2014/main" id="{79328CD4-6196-C850-388E-5D9F43173110}"/>
              </a:ext>
            </a:extLst>
          </p:cNvPr>
          <p:cNvSpPr txBox="1"/>
          <p:nvPr/>
        </p:nvSpPr>
        <p:spPr>
          <a:xfrm>
            <a:off x="932556" y="3563067"/>
            <a:ext cx="2139261" cy="400110"/>
          </a:xfrm>
          <a:prstGeom prst="rect">
            <a:avLst/>
          </a:prstGeom>
          <a:noFill/>
        </p:spPr>
        <p:txBody>
          <a:bodyPr wrap="square">
            <a:spAutoFit/>
          </a:bodyPr>
          <a:lstStyle/>
          <a:p>
            <a:r>
              <a:rPr lang="en-US" altLang="ko-KR" sz="1000" b="0" i="0" u="none" strike="noStrike" baseline="0" dirty="0">
                <a:solidFill>
                  <a:srgbClr val="000000"/>
                </a:solidFill>
              </a:rPr>
              <a:t>input word </a:t>
            </a:r>
          </a:p>
          <a:p>
            <a:r>
              <a:rPr lang="en-US" altLang="ko-KR" sz="1000" b="0" i="0" u="none" strike="noStrike" baseline="0" dirty="0">
                <a:solidFill>
                  <a:srgbClr val="000000"/>
                </a:solidFill>
              </a:rPr>
              <a:t>embedding matrix </a:t>
            </a:r>
            <a:endParaRPr lang="ko-KR" altLang="en-US" sz="1000" dirty="0"/>
          </a:p>
        </p:txBody>
      </p:sp>
      <p:sp>
        <p:nvSpPr>
          <p:cNvPr id="87" name="TextBox 86">
            <a:extLst>
              <a:ext uri="{FF2B5EF4-FFF2-40B4-BE49-F238E27FC236}">
                <a16:creationId xmlns:a16="http://schemas.microsoft.com/office/drawing/2014/main" id="{1EFA240A-A9BE-1BA1-49EB-3F9CEE034146}"/>
              </a:ext>
            </a:extLst>
          </p:cNvPr>
          <p:cNvSpPr txBox="1"/>
          <p:nvPr/>
        </p:nvSpPr>
        <p:spPr>
          <a:xfrm>
            <a:off x="5413762" y="5708837"/>
            <a:ext cx="1781550" cy="646331"/>
          </a:xfrm>
          <a:prstGeom prst="rect">
            <a:avLst/>
          </a:prstGeom>
          <a:noFill/>
        </p:spPr>
        <p:txBody>
          <a:bodyPr wrap="square">
            <a:spAutoFit/>
          </a:bodyPr>
          <a:lstStyle/>
          <a:p>
            <a:pPr algn="l"/>
            <a:r>
              <a:rPr lang="en-US" altLang="ko-KR" sz="1800" b="1" i="0" u="none" strike="noStrike" baseline="0" dirty="0">
                <a:latin typeface="TimesNewRomanPSMT"/>
              </a:rPr>
              <a:t>Training Efficiency</a:t>
            </a:r>
          </a:p>
        </p:txBody>
      </p:sp>
      <p:cxnSp>
        <p:nvCxnSpPr>
          <p:cNvPr id="89" name="직선 화살표 연결선 88">
            <a:extLst>
              <a:ext uri="{FF2B5EF4-FFF2-40B4-BE49-F238E27FC236}">
                <a16:creationId xmlns:a16="http://schemas.microsoft.com/office/drawing/2014/main" id="{BD965575-60A0-7EB3-F58F-7D74B60B8809}"/>
              </a:ext>
            </a:extLst>
          </p:cNvPr>
          <p:cNvCxnSpPr>
            <a:cxnSpLocks/>
            <a:stCxn id="43" idx="3"/>
            <a:endCxn id="45" idx="1"/>
          </p:cNvCxnSpPr>
          <p:nvPr/>
        </p:nvCxnSpPr>
        <p:spPr>
          <a:xfrm>
            <a:off x="1925596" y="4053207"/>
            <a:ext cx="916629" cy="52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3" name="TextBox 92">
            <a:extLst>
              <a:ext uri="{FF2B5EF4-FFF2-40B4-BE49-F238E27FC236}">
                <a16:creationId xmlns:a16="http://schemas.microsoft.com/office/drawing/2014/main" id="{492F44F7-EA59-0D3E-0622-45FD6F8F6E95}"/>
              </a:ext>
            </a:extLst>
          </p:cNvPr>
          <p:cNvSpPr txBox="1"/>
          <p:nvPr/>
        </p:nvSpPr>
        <p:spPr>
          <a:xfrm>
            <a:off x="1999129" y="3857142"/>
            <a:ext cx="829097" cy="253916"/>
          </a:xfrm>
          <a:prstGeom prst="rect">
            <a:avLst/>
          </a:prstGeom>
          <a:noFill/>
        </p:spPr>
        <p:txBody>
          <a:bodyPr wrap="square">
            <a:spAutoFit/>
          </a:bodyPr>
          <a:lstStyle/>
          <a:p>
            <a:r>
              <a:rPr lang="en-US" altLang="ko-KR" sz="1000" b="1" i="0" u="none" strike="noStrike" baseline="0" dirty="0">
                <a:solidFill>
                  <a:srgbClr val="000000"/>
                </a:solidFill>
              </a:rPr>
              <a:t>Factorize</a:t>
            </a:r>
            <a:endParaRPr lang="ko-KR" altLang="en-US" sz="1000" b="1" dirty="0"/>
          </a:p>
        </p:txBody>
      </p:sp>
      <p:sp>
        <p:nvSpPr>
          <p:cNvPr id="95" name="TextBox 94">
            <a:extLst>
              <a:ext uri="{FF2B5EF4-FFF2-40B4-BE49-F238E27FC236}">
                <a16:creationId xmlns:a16="http://schemas.microsoft.com/office/drawing/2014/main" id="{E35B198C-4F54-E6C1-C033-37BB99823AF9}"/>
              </a:ext>
            </a:extLst>
          </p:cNvPr>
          <p:cNvSpPr txBox="1"/>
          <p:nvPr/>
        </p:nvSpPr>
        <p:spPr>
          <a:xfrm>
            <a:off x="1343603" y="4053679"/>
            <a:ext cx="829097" cy="369332"/>
          </a:xfrm>
          <a:prstGeom prst="rect">
            <a:avLst/>
          </a:prstGeom>
          <a:noFill/>
        </p:spPr>
        <p:txBody>
          <a:bodyPr wrap="square">
            <a:spAutoFit/>
          </a:bodyPr>
          <a:lstStyle/>
          <a:p>
            <a:r>
              <a:rPr lang="en-US" altLang="ko-KR" sz="1800" b="0" i="0" u="none" strike="noStrike" baseline="0" dirty="0">
                <a:solidFill>
                  <a:srgbClr val="000000"/>
                </a:solidFill>
                <a:latin typeface="TimesNewRomanPSMT"/>
              </a:rPr>
              <a:t>E ≡ H</a:t>
            </a:r>
            <a:endParaRPr lang="ko-KR" altLang="en-US" dirty="0"/>
          </a:p>
        </p:txBody>
      </p:sp>
      <p:sp>
        <p:nvSpPr>
          <p:cNvPr id="97" name="TextBox 96">
            <a:extLst>
              <a:ext uri="{FF2B5EF4-FFF2-40B4-BE49-F238E27FC236}">
                <a16:creationId xmlns:a16="http://schemas.microsoft.com/office/drawing/2014/main" id="{F5EA520C-9E53-3E1A-987A-F2EA0DBC0AE4}"/>
              </a:ext>
            </a:extLst>
          </p:cNvPr>
          <p:cNvSpPr txBox="1"/>
          <p:nvPr/>
        </p:nvSpPr>
        <p:spPr>
          <a:xfrm>
            <a:off x="2813845" y="4046750"/>
            <a:ext cx="951493" cy="369332"/>
          </a:xfrm>
          <a:prstGeom prst="rect">
            <a:avLst/>
          </a:prstGeom>
          <a:noFill/>
        </p:spPr>
        <p:txBody>
          <a:bodyPr wrap="square">
            <a:spAutoFit/>
          </a:bodyPr>
          <a:lstStyle/>
          <a:p>
            <a:r>
              <a:rPr lang="en-US" altLang="ko-KR" sz="1800" b="0" u="none" strike="noStrike" baseline="0" dirty="0">
                <a:solidFill>
                  <a:srgbClr val="000000"/>
                </a:solidFill>
                <a:latin typeface="TimesNewRomanPS-ItalicMT"/>
              </a:rPr>
              <a:t>H </a:t>
            </a:r>
            <a:r>
              <a:rPr lang="en-US" altLang="ko-KR" sz="1800" b="0" u="none" strike="noStrike" baseline="0" dirty="0">
                <a:solidFill>
                  <a:srgbClr val="000000"/>
                </a:solidFill>
                <a:latin typeface="TimesNewRomanPSMT"/>
              </a:rPr>
              <a:t>&gt;&gt; </a:t>
            </a:r>
            <a:r>
              <a:rPr lang="en-US" altLang="ko-KR" sz="1800" b="0" u="none" strike="noStrike" baseline="0" dirty="0">
                <a:solidFill>
                  <a:srgbClr val="000000"/>
                </a:solidFill>
                <a:latin typeface="TimesNewRomanPS-ItalicMT"/>
              </a:rPr>
              <a:t>E</a:t>
            </a:r>
            <a:endParaRPr lang="ko-KR" altLang="en-US" dirty="0"/>
          </a:p>
        </p:txBody>
      </p:sp>
      <p:sp>
        <p:nvSpPr>
          <p:cNvPr id="99" name="TextBox 98">
            <a:extLst>
              <a:ext uri="{FF2B5EF4-FFF2-40B4-BE49-F238E27FC236}">
                <a16:creationId xmlns:a16="http://schemas.microsoft.com/office/drawing/2014/main" id="{9D711CAA-4493-A8B5-9057-0CB1F903C9DD}"/>
              </a:ext>
            </a:extLst>
          </p:cNvPr>
          <p:cNvSpPr txBox="1"/>
          <p:nvPr/>
        </p:nvSpPr>
        <p:spPr>
          <a:xfrm>
            <a:off x="295308" y="4338061"/>
            <a:ext cx="2361336" cy="738664"/>
          </a:xfrm>
          <a:prstGeom prst="rect">
            <a:avLst/>
          </a:prstGeom>
          <a:noFill/>
        </p:spPr>
        <p:txBody>
          <a:bodyPr wrap="square">
            <a:spAutoFit/>
          </a:bodyPr>
          <a:lstStyle/>
          <a:p>
            <a:r>
              <a:rPr lang="en-US" altLang="ko-KR" sz="1050" b="0" i="0" u="none" strike="noStrike" baseline="0" dirty="0">
                <a:latin typeface="TimesNewRomanPSMT"/>
              </a:rPr>
              <a:t>The </a:t>
            </a:r>
            <a:r>
              <a:rPr lang="en-US" altLang="ko-KR" sz="1050" b="0" i="0" u="none" strike="noStrike" baseline="0" dirty="0" err="1">
                <a:latin typeface="TimesNewRomanPSMT"/>
              </a:rPr>
              <a:t>WordPiece</a:t>
            </a:r>
            <a:r>
              <a:rPr lang="en-US" altLang="ko-KR" sz="1050" b="0" i="0" u="none" strike="noStrike" baseline="0" dirty="0">
                <a:latin typeface="TimesNewRomanPSMT"/>
              </a:rPr>
              <a:t>* embedding size </a:t>
            </a:r>
            <a:r>
              <a:rPr lang="en-US" altLang="ko-KR" sz="1050" b="1" i="1" u="none" strike="noStrike" baseline="0" dirty="0">
                <a:latin typeface="TimesNewRomanPS-ItalicMT"/>
              </a:rPr>
              <a:t>E</a:t>
            </a:r>
            <a:r>
              <a:rPr lang="en-US" altLang="ko-KR" sz="1050" b="0" i="1" u="none" strike="noStrike" baseline="0" dirty="0">
                <a:latin typeface="TimesNewRomanPS-ItalicMT"/>
              </a:rPr>
              <a:t> (</a:t>
            </a:r>
            <a:r>
              <a:rPr lang="en-US" altLang="ko-KR" sz="1050" b="0" i="1" u="none" strike="noStrike" baseline="0" dirty="0">
                <a:solidFill>
                  <a:srgbClr val="002060"/>
                </a:solidFill>
                <a:latin typeface="TimesNewRomanPS-ItalicMT"/>
              </a:rPr>
              <a:t>context-independent</a:t>
            </a:r>
            <a:r>
              <a:rPr lang="en-US" altLang="ko-KR" sz="1050" b="0" i="1" u="none" strike="noStrike" baseline="0" dirty="0">
                <a:latin typeface="TimesNewRomanPS-ItalicMT"/>
              </a:rPr>
              <a:t>)</a:t>
            </a:r>
            <a:endParaRPr lang="en-US" altLang="ko-KR" sz="1050" b="0" i="0" u="none" strike="noStrike" baseline="0" dirty="0">
              <a:solidFill>
                <a:srgbClr val="000000"/>
              </a:solidFill>
              <a:latin typeface="TimesNewRomanPSMT"/>
            </a:endParaRPr>
          </a:p>
          <a:p>
            <a:r>
              <a:rPr lang="en-US" altLang="ko-KR" sz="1050" b="0" i="0" u="none" strike="noStrike" baseline="0" dirty="0">
                <a:solidFill>
                  <a:srgbClr val="000000"/>
                </a:solidFill>
                <a:latin typeface="TimesNewRomanPSMT"/>
              </a:rPr>
              <a:t>Hidden-layer embeddings </a:t>
            </a:r>
            <a:r>
              <a:rPr lang="en-US" altLang="ko-KR" sz="1050" b="1" i="1" u="none" strike="noStrike" baseline="0" dirty="0">
                <a:solidFill>
                  <a:srgbClr val="000000"/>
                </a:solidFill>
                <a:latin typeface="TimesNewRomanPS-ItalicMT"/>
              </a:rPr>
              <a:t>H</a:t>
            </a:r>
            <a:r>
              <a:rPr lang="en-US" altLang="ko-KR" sz="1050" b="0" i="1" u="none" strike="noStrike" baseline="0" dirty="0">
                <a:solidFill>
                  <a:srgbClr val="000000"/>
                </a:solidFill>
                <a:latin typeface="TimesNewRomanPS-ItalicMT"/>
              </a:rPr>
              <a:t> (</a:t>
            </a:r>
            <a:r>
              <a:rPr lang="en-US" altLang="ko-KR" sz="1050" b="0" i="1" u="none" strike="noStrike" baseline="0" dirty="0">
                <a:solidFill>
                  <a:srgbClr val="0070C1"/>
                </a:solidFill>
                <a:latin typeface="TimesNewRomanPS-ItalicMT"/>
              </a:rPr>
              <a:t>context-dependent</a:t>
            </a:r>
            <a:r>
              <a:rPr lang="en-US" altLang="ko-KR" sz="1050" b="0" i="1" u="none" strike="noStrike" baseline="0" dirty="0">
                <a:solidFill>
                  <a:srgbClr val="000000"/>
                </a:solidFill>
                <a:latin typeface="TimesNewRomanPS-ItalicMT"/>
              </a:rPr>
              <a:t>)</a:t>
            </a:r>
            <a:endParaRPr lang="ko-KR" altLang="en-US" sz="1050" dirty="0"/>
          </a:p>
        </p:txBody>
      </p:sp>
      <p:sp>
        <p:nvSpPr>
          <p:cNvPr id="106" name="TextBox 105">
            <a:extLst>
              <a:ext uri="{FF2B5EF4-FFF2-40B4-BE49-F238E27FC236}">
                <a16:creationId xmlns:a16="http://schemas.microsoft.com/office/drawing/2014/main" id="{2AB3D5BE-7AA9-E93C-0F1B-F83EF135060F}"/>
              </a:ext>
            </a:extLst>
          </p:cNvPr>
          <p:cNvSpPr txBox="1"/>
          <p:nvPr/>
        </p:nvSpPr>
        <p:spPr>
          <a:xfrm>
            <a:off x="93279" y="5086965"/>
            <a:ext cx="2518912" cy="276999"/>
          </a:xfrm>
          <a:prstGeom prst="rect">
            <a:avLst/>
          </a:prstGeom>
          <a:noFill/>
        </p:spPr>
        <p:txBody>
          <a:bodyPr wrap="square">
            <a:spAutoFit/>
          </a:bodyPr>
          <a:lstStyle/>
          <a:p>
            <a:pPr algn="l"/>
            <a:r>
              <a:rPr lang="en-US" altLang="ko-KR" sz="1200" b="1" i="0" u="none" strike="noStrike" baseline="0" dirty="0">
                <a:latin typeface="TimesNewRomanPSMT"/>
              </a:rPr>
              <a:t>※ </a:t>
            </a:r>
            <a:r>
              <a:rPr lang="en-US" altLang="ko-KR" sz="1200" b="1" i="0" u="none" strike="noStrike" baseline="0" dirty="0" err="1">
                <a:latin typeface="TimesNewRomanPSMT"/>
              </a:rPr>
              <a:t>subword</a:t>
            </a:r>
            <a:r>
              <a:rPr lang="en-US" altLang="ko-KR" sz="1200" b="1" i="0" u="none" strike="noStrike" baseline="0" dirty="0">
                <a:latin typeface="TimesNewRomanPSMT"/>
              </a:rPr>
              <a:t> tokenization methods</a:t>
            </a:r>
            <a:endParaRPr lang="en-US" altLang="ko-KR" sz="1200" b="1" i="0" u="none" strike="noStrike" baseline="0" dirty="0">
              <a:solidFill>
                <a:srgbClr val="000000"/>
              </a:solidFill>
              <a:latin typeface="TimesNewRomanPSMT"/>
            </a:endParaRPr>
          </a:p>
        </p:txBody>
      </p:sp>
      <p:cxnSp>
        <p:nvCxnSpPr>
          <p:cNvPr id="108" name="직선 연결선 107">
            <a:extLst>
              <a:ext uri="{FF2B5EF4-FFF2-40B4-BE49-F238E27FC236}">
                <a16:creationId xmlns:a16="http://schemas.microsoft.com/office/drawing/2014/main" id="{BE3785F9-51D9-2C7F-3B0C-12BBFD886687}"/>
              </a:ext>
            </a:extLst>
          </p:cNvPr>
          <p:cNvCxnSpPr/>
          <p:nvPr/>
        </p:nvCxnSpPr>
        <p:spPr>
          <a:xfrm>
            <a:off x="366012" y="5067430"/>
            <a:ext cx="4811941" cy="0"/>
          </a:xfrm>
          <a:prstGeom prst="line">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6F8F6092-A7EC-5B25-86F9-FED12DCF8681}"/>
              </a:ext>
            </a:extLst>
          </p:cNvPr>
          <p:cNvSpPr txBox="1"/>
          <p:nvPr/>
        </p:nvSpPr>
        <p:spPr>
          <a:xfrm>
            <a:off x="470871" y="5319509"/>
            <a:ext cx="1958007" cy="400110"/>
          </a:xfrm>
          <a:prstGeom prst="rect">
            <a:avLst/>
          </a:prstGeom>
          <a:noFill/>
        </p:spPr>
        <p:txBody>
          <a:bodyPr wrap="square">
            <a:spAutoFit/>
          </a:bodyPr>
          <a:lstStyle/>
          <a:p>
            <a:pPr algn="l"/>
            <a:r>
              <a:rPr lang="en-US" altLang="ko-KR" sz="1000" b="1" dirty="0">
                <a:solidFill>
                  <a:srgbClr val="000000"/>
                </a:solidFill>
                <a:latin typeface="TimesNewRomanPSMT"/>
              </a:rPr>
              <a:t>*</a:t>
            </a:r>
            <a:r>
              <a:rPr lang="en-US" altLang="ko-KR" sz="1000" b="1" dirty="0" err="1">
                <a:solidFill>
                  <a:srgbClr val="000000"/>
                </a:solidFill>
                <a:latin typeface="TimesNewRomanPSMT"/>
              </a:rPr>
              <a:t>WordPiece</a:t>
            </a:r>
            <a:r>
              <a:rPr lang="en-US" altLang="ko-KR" sz="1000" b="1" dirty="0">
                <a:solidFill>
                  <a:srgbClr val="000000"/>
                </a:solidFill>
                <a:latin typeface="TimesNewRomanPSMT"/>
              </a:rPr>
              <a:t>: </a:t>
            </a:r>
            <a:br>
              <a:rPr lang="en-US" altLang="ko-KR" sz="1000" b="1" dirty="0">
                <a:solidFill>
                  <a:srgbClr val="000000"/>
                </a:solidFill>
                <a:latin typeface="TimesNewRomanPSMT"/>
              </a:rPr>
            </a:br>
            <a:r>
              <a:rPr lang="en-US" altLang="ko-KR" sz="1000" dirty="0">
                <a:solidFill>
                  <a:srgbClr val="000000"/>
                </a:solidFill>
                <a:latin typeface="TimesNewRomanPSMT"/>
              </a:rPr>
              <a:t>tokenization based </a:t>
            </a:r>
            <a:r>
              <a:rPr lang="en-US" altLang="ko-KR" sz="1000" u="sng" dirty="0">
                <a:solidFill>
                  <a:srgbClr val="000000"/>
                </a:solidFill>
                <a:latin typeface="TimesNewRomanPSMT"/>
              </a:rPr>
              <a:t>on likelihood</a:t>
            </a:r>
            <a:endParaRPr lang="ko-KR" altLang="en-US" sz="1000" u="sng" dirty="0">
              <a:solidFill>
                <a:srgbClr val="000000"/>
              </a:solidFill>
              <a:latin typeface="TimesNewRomanPSMT"/>
            </a:endParaRPr>
          </a:p>
        </p:txBody>
      </p:sp>
    </p:spTree>
    <p:extLst>
      <p:ext uri="{BB962C8B-B14F-4D97-AF65-F5344CB8AC3E}">
        <p14:creationId xmlns:p14="http://schemas.microsoft.com/office/powerpoint/2010/main" val="4097823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Rethinking Attention with Performers, 2020</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all" spc="100" normalizeH="0" baseline="0" noProof="0" dirty="0">
                <a:ln>
                  <a:noFill/>
                </a:ln>
                <a:solidFill>
                  <a:srgbClr val="243FFF"/>
                </a:solidFill>
                <a:effectLst/>
                <a:uLnTx/>
                <a:uFillTx/>
                <a:latin typeface="Calibri" panose="020F0502020204030204" pitchFamily="34" charset="0"/>
                <a:ea typeface="맑은 고딕" panose="020B0503020000020004" pitchFamily="50" charset="-127"/>
                <a:cs typeface="Calibri" panose="020F0502020204030204" pitchFamily="34" charset="0"/>
              </a:rPr>
              <a:t>Revisit to Transformer</a:t>
            </a:r>
            <a:endParaRPr kumimoji="0" lang="ko-KR" altLang="en-US" sz="1800" b="1" i="0" u="none" strike="noStrike" kern="1200" cap="all" spc="100" normalizeH="0" baseline="0" noProof="0" dirty="0">
              <a:ln>
                <a:noFill/>
              </a:ln>
              <a:solidFill>
                <a:srgbClr val="243FFF"/>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8DA9DAA-006C-4F4B-980E-E3DF019B24E2}" type="slidenum">
              <a:rPr kumimoji="0" lang="en-US" altLang="ko-KR" sz="1200" b="1" i="0" u="none" strike="noStrike" kern="1200" cap="all" spc="100" normalizeH="0" baseline="0" noProof="0" smtClean="0">
                <a:ln>
                  <a:noFill/>
                </a:ln>
                <a:solidFill>
                  <a:srgbClr val="243FFF"/>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ko-KR" altLang="en-US" sz="1200" b="1" i="0" u="none" strike="noStrike" kern="1200" cap="all" spc="100" normalizeH="0" baseline="0" noProof="0" dirty="0">
              <a:ln>
                <a:noFill/>
              </a:ln>
              <a:solidFill>
                <a:srgbClr val="243FFF"/>
              </a:solidFill>
              <a:effectLst/>
              <a:uLnTx/>
              <a:uFillTx/>
              <a:latin typeface="맑은 고딕" panose="020B0503020000020004" pitchFamily="50" charset="-127"/>
              <a:ea typeface="맑은 고딕" panose="020B0503020000020004" pitchFamily="50" charset="-127"/>
              <a:cs typeface="+mn-cs"/>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135</a:t>
            </a:r>
            <a:r>
              <a:rPr kumimoji="0" lang="en-US" altLang="ko-KR" sz="18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mn-ea"/>
                <a:cs typeface="Calibri" panose="020F0502020204030204" pitchFamily="34" charset="0"/>
              </a:rPr>
              <a:t> </a:t>
            </a:r>
            <a:endParaRPr kumimoji="0" lang="ko-KR" altLang="en-US" sz="1800" b="0" i="0" u="none" strike="noStrike" kern="1200" cap="none" spc="0" normalizeH="0" baseline="0" noProof="0" dirty="0">
              <a:ln>
                <a:noFill/>
              </a:ln>
              <a:solidFill>
                <a:prstClr val="black">
                  <a:lumMod val="50000"/>
                  <a:lumOff val="50000"/>
                </a:prstClr>
              </a:solidFill>
              <a:effectLst/>
              <a:uLnTx/>
              <a:uFillTx/>
              <a:latin typeface="Univers"/>
              <a:ea typeface="+mn-ea"/>
              <a:cs typeface="+mn-cs"/>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1736187358"/>
              </p:ext>
            </p:extLst>
          </p:nvPr>
        </p:nvGraphicFramePr>
        <p:xfrm>
          <a:off x="0" y="949672"/>
          <a:ext cx="12199301" cy="5664488"/>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556208">
                <a:tc rowSpan="2">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latinLnBrk="1"/>
                      <a:r>
                        <a:rPr lang="en-US" altLang="ko-KR" sz="1200" dirty="0">
                          <a:latin typeface="Arial" panose="020B0604020202020204" pitchFamily="34" charset="0"/>
                          <a:cs typeface="Arial" panose="020B0604020202020204" pitchFamily="34" charset="0"/>
                        </a:rPr>
                        <a:t>Transformers  are powerful neural network architectures. Regular Transformer </a:t>
                      </a:r>
                      <a:r>
                        <a:rPr lang="en-US" altLang="ko-KR" sz="1200" b="1" dirty="0">
                          <a:latin typeface="Arial" panose="020B0604020202020204" pitchFamily="34" charset="0"/>
                          <a:cs typeface="Arial" panose="020B0604020202020204" pitchFamily="34" charset="0"/>
                        </a:rPr>
                        <a:t>scales quadratically </a:t>
                      </a:r>
                      <a:r>
                        <a:rPr lang="en-US" altLang="ko-KR" sz="1200" dirty="0">
                          <a:latin typeface="Arial" panose="020B0604020202020204" pitchFamily="34" charset="0"/>
                          <a:cs typeface="Arial" panose="020B0604020202020204" pitchFamily="34" charset="0"/>
                        </a:rPr>
                        <a:t>with the number of tokens L in the input sequence, which is expensive for large L and precludes its usage with limited computational resources even for moderate values of L.</a:t>
                      </a:r>
                    </a:p>
                    <a:p>
                      <a:pPr latinLnBrk="1"/>
                      <a:r>
                        <a:rPr lang="en-US" altLang="ko-KR" sz="1200" dirty="0">
                          <a:latin typeface="Arial" panose="020B0604020202020204" pitchFamily="34" charset="0"/>
                          <a:cs typeface="Arial" panose="020B0604020202020204" pitchFamily="34" charset="0"/>
                        </a:rPr>
                        <a:t>Performers, capable of provably accurate and practical </a:t>
                      </a:r>
                      <a:r>
                        <a:rPr lang="en-US" altLang="ko-KR" sz="1200" b="1" dirty="0">
                          <a:solidFill>
                            <a:srgbClr val="FF0000"/>
                          </a:solidFill>
                          <a:latin typeface="Arial" panose="020B0604020202020204" pitchFamily="34" charset="0"/>
                          <a:cs typeface="Arial" panose="020B0604020202020204" pitchFamily="34" charset="0"/>
                        </a:rPr>
                        <a:t>estimation of regular (softmax) full-rank attention</a:t>
                      </a:r>
                      <a:r>
                        <a:rPr lang="en-US" altLang="ko-KR" sz="1200" dirty="0">
                          <a:latin typeface="Arial" panose="020B0604020202020204" pitchFamily="34" charset="0"/>
                          <a:cs typeface="Arial" panose="020B0604020202020204" pitchFamily="34" charset="0"/>
                        </a:rPr>
                        <a:t>, but of only linear space and time complexity and not relying on any priors such as sparsity or low-rankness.</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mn-lt"/>
                          <a:ea typeface="+mn-ea"/>
                          <a:cs typeface="+mn-cs"/>
                        </a:rPr>
                        <a:t>K</a:t>
                      </a:r>
                      <a:r>
                        <a:rPr lang="en-US" altLang="ko-KR" sz="1200" dirty="0"/>
                        <a:t>ernelizable attention mechanisms,</a:t>
                      </a:r>
                      <a:endParaRPr lang="en-US" altLang="ko-KR" sz="1200" kern="1200" dirty="0">
                        <a:solidFill>
                          <a:schemeClr val="tx1"/>
                        </a:solidFill>
                        <a:latin typeface="+mn-lt"/>
                        <a:ea typeface="+mn-ea"/>
                        <a:cs typeface="+mn-cs"/>
                      </a:endParaRPr>
                    </a:p>
                    <a:p>
                      <a:pPr latinLnBrk="1"/>
                      <a:r>
                        <a:rPr lang="en-US" altLang="ko-KR" sz="1200" kern="1200" dirty="0">
                          <a:solidFill>
                            <a:schemeClr val="tx1"/>
                          </a:solidFill>
                          <a:latin typeface="+mn-lt"/>
                          <a:ea typeface="+mn-ea"/>
                          <a:cs typeface="+mn-cs"/>
                        </a:rPr>
                        <a:t>Fast Attention Via positive Orthogonal Random features mechanism (FAVOR+)</a:t>
                      </a:r>
                      <a:endParaRPr lang="ko-KR" altLang="en-US" sz="1200" kern="1200" dirty="0">
                        <a:solidFill>
                          <a:schemeClr val="tx1"/>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591488">
                <a:tc vMerge="1">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3">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3">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135578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new method for estimating softmax (and Gaussian) kernels with positive orthogonal random features which FAVOR+ leverages for the robust and unbiased </a:t>
                      </a:r>
                      <a:r>
                        <a:rPr lang="en-US" altLang="ko-KR" sz="1200" b="1" kern="1200" dirty="0">
                          <a:solidFill>
                            <a:srgbClr val="FF0000"/>
                          </a:solidFill>
                          <a:latin typeface="Arial" panose="020B0604020202020204" pitchFamily="34" charset="0"/>
                          <a:ea typeface="+mn-ea"/>
                          <a:cs typeface="Arial" panose="020B0604020202020204" pitchFamily="34" charset="0"/>
                        </a:rPr>
                        <a:t>estimation of regular (softmax) attention </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a:t>
                      </a:r>
                      <a:r>
                        <a:rPr lang="en-US" altLang="ko-KR" sz="1200" b="1" kern="1200" dirty="0">
                          <a:solidFill>
                            <a:srgbClr val="FF0000"/>
                          </a:solidFill>
                          <a:latin typeface="Arial" panose="020B0604020202020204" pitchFamily="34" charset="0"/>
                          <a:ea typeface="+mn-ea"/>
                          <a:cs typeface="Arial" panose="020B0604020202020204" pitchFamily="34" charset="0"/>
                        </a:rPr>
                        <a:t>softmax-kernel</a:t>
                      </a:r>
                      <a:r>
                        <a:rPr lang="en-US" altLang="ko-KR" sz="1200" kern="1200" dirty="0">
                          <a:solidFill>
                            <a:schemeClr val="tx1"/>
                          </a:solidFill>
                          <a:latin typeface="Arial" panose="020B0604020202020204" pitchFamily="34" charset="0"/>
                          <a:ea typeface="+mn-ea"/>
                          <a:cs typeface="Arial" panose="020B0604020202020204" pitchFamily="34" charset="0"/>
                        </a:rPr>
                        <a:t> which defines regular attention matrix A is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Positive Random Features for Softmax</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r h="2114145">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Performer replaces only the attention component with our method, while all other components are the same as for the regular Transformer</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Compared speed-wise the backward pass of the Transformer and the Performer.</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In terms of L, the Performer reaches nearly linear time and sub-quadratic memory consumption</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Performer achieves nearly optimal speedup and memory efficiency possible.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combination of both memory and backward pass efficiencies for large L allows respectively, large batch training and lower wall clock time per gradient step</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val="1093033127"/>
                  </a:ext>
                </a:extLst>
              </a:tr>
              <a:tr h="432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Areas where Performer</a:t>
                      </a:r>
                      <a:r>
                        <a:rPr lang="en-US" altLang="ko-KR" sz="1200" dirty="0"/>
                        <a:t> can be impactful: biological sequence analysis, lower energy consumption, research on efficient Transformers architectures</a:t>
                      </a:r>
                      <a:endParaRPr lang="en-US" altLang="ko-KR"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From the paper: </a:t>
                      </a:r>
                      <a:r>
                        <a:rPr lang="en-US" altLang="ko-KR" sz="1200" kern="1200" dirty="0">
                          <a:solidFill>
                            <a:schemeClr val="tx1"/>
                          </a:solidFill>
                          <a:latin typeface="Arial" panose="020B0604020202020204" pitchFamily="34" charset="0"/>
                          <a:ea typeface="+mn-ea"/>
                          <a:cs typeface="Arial" panose="020B0604020202020204" pitchFamily="34" charset="0"/>
                          <a:hlinkClick r:id="rId3"/>
                        </a:rPr>
                        <a:t>https://github.com/google-research/google-research/tree/master/performer</a:t>
                      </a: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Port HuggingFace Weight to Performer: </a:t>
                      </a:r>
                      <a:r>
                        <a:rPr lang="en-US" altLang="ko-KR" sz="1200" kern="1200" dirty="0">
                          <a:solidFill>
                            <a:schemeClr val="tx1"/>
                          </a:solidFill>
                          <a:latin typeface="Arial" panose="020B0604020202020204" pitchFamily="34" charset="0"/>
                          <a:ea typeface="+mn-ea"/>
                          <a:cs typeface="Arial" panose="020B0604020202020204" pitchFamily="34" charset="0"/>
                          <a:hlinkClick r:id="rId4"/>
                        </a:rPr>
                        <a:t>https://github.com/tenexcoder/huggingface-tutorials/tree/main/performer</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10300451"/>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5"/>
              </a:rPr>
              <a:t>https://arxiv.org/abs/2009.14794</a:t>
            </a:r>
            <a:endParaRPr kumimoji="0" lang="ko-KR" alt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Keywords</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직사각형 11">
            <a:extLst>
              <a:ext uri="{FF2B5EF4-FFF2-40B4-BE49-F238E27FC236}">
                <a16:creationId xmlns:a16="http://schemas.microsoft.com/office/drawing/2014/main" id="{AA78C879-8821-E31E-6A22-1D1423CB29BE}"/>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Introduction</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직사각형 12">
            <a:extLst>
              <a:ext uri="{FF2B5EF4-FFF2-40B4-BE49-F238E27FC236}">
                <a16:creationId xmlns:a16="http://schemas.microsoft.com/office/drawing/2014/main" id="{244C7891-6EDC-8B85-9D11-0F1FE8B887A3}"/>
              </a:ext>
            </a:extLst>
          </p:cNvPr>
          <p:cNvSpPr/>
          <p:nvPr/>
        </p:nvSpPr>
        <p:spPr>
          <a:xfrm>
            <a:off x="0" y="2466790"/>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Performer Attention Mechanism</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직사각형 13">
            <a:extLst>
              <a:ext uri="{FF2B5EF4-FFF2-40B4-BE49-F238E27FC236}">
                <a16:creationId xmlns:a16="http://schemas.microsoft.com/office/drawing/2014/main" id="{41E1113C-C6F3-1320-59A7-A7BF9F16CF08}"/>
              </a:ext>
            </a:extLst>
          </p:cNvPr>
          <p:cNvSpPr/>
          <p:nvPr/>
        </p:nvSpPr>
        <p:spPr>
          <a:xfrm>
            <a:off x="6956368" y="1655317"/>
            <a:ext cx="1718075"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Regular Attention Matrix ]</a:t>
            </a:r>
            <a:endParaRPr kumimoji="0" lang="ko-KR" alt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 name="그림 3">
            <a:extLst>
              <a:ext uri="{FF2B5EF4-FFF2-40B4-BE49-F238E27FC236}">
                <a16:creationId xmlns:a16="http://schemas.microsoft.com/office/drawing/2014/main" id="{A04B70E9-16FE-1190-F2A4-4C10D0E1EB8A}"/>
              </a:ext>
            </a:extLst>
          </p:cNvPr>
          <p:cNvPicPr>
            <a:picLocks noChangeAspect="1"/>
          </p:cNvPicPr>
          <p:nvPr/>
        </p:nvPicPr>
        <p:blipFill>
          <a:blip r:embed="rId6"/>
          <a:stretch>
            <a:fillRect/>
          </a:stretch>
        </p:blipFill>
        <p:spPr>
          <a:xfrm>
            <a:off x="7074375" y="1933770"/>
            <a:ext cx="4929828" cy="270000"/>
          </a:xfrm>
          <a:prstGeom prst="rect">
            <a:avLst/>
          </a:prstGeom>
        </p:spPr>
      </p:pic>
      <p:sp>
        <p:nvSpPr>
          <p:cNvPr id="16" name="직사각형 15">
            <a:extLst>
              <a:ext uri="{FF2B5EF4-FFF2-40B4-BE49-F238E27FC236}">
                <a16:creationId xmlns:a16="http://schemas.microsoft.com/office/drawing/2014/main" id="{43E2FB56-C488-FB87-0BD7-353673B345B6}"/>
              </a:ext>
            </a:extLst>
          </p:cNvPr>
          <p:cNvSpPr/>
          <p:nvPr/>
        </p:nvSpPr>
        <p:spPr>
          <a:xfrm>
            <a:off x="6956368" y="2194223"/>
            <a:ext cx="3732227"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Kernel K, and Approximate attention ]</a:t>
            </a:r>
            <a:endParaRPr kumimoji="0" lang="ko-KR" alt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그림 6">
            <a:extLst>
              <a:ext uri="{FF2B5EF4-FFF2-40B4-BE49-F238E27FC236}">
                <a16:creationId xmlns:a16="http://schemas.microsoft.com/office/drawing/2014/main" id="{DB3F3045-0E90-F50D-8387-6AED8BFF332A}"/>
              </a:ext>
            </a:extLst>
          </p:cNvPr>
          <p:cNvPicPr>
            <a:picLocks noChangeAspect="1"/>
          </p:cNvPicPr>
          <p:nvPr/>
        </p:nvPicPr>
        <p:blipFill>
          <a:blip r:embed="rId7"/>
          <a:stretch>
            <a:fillRect/>
          </a:stretch>
        </p:blipFill>
        <p:spPr>
          <a:xfrm>
            <a:off x="7074375" y="2479639"/>
            <a:ext cx="1918286" cy="252000"/>
          </a:xfrm>
          <a:prstGeom prst="rect">
            <a:avLst/>
          </a:prstGeom>
        </p:spPr>
      </p:pic>
      <p:pic>
        <p:nvPicPr>
          <p:cNvPr id="15" name="그림 14">
            <a:extLst>
              <a:ext uri="{FF2B5EF4-FFF2-40B4-BE49-F238E27FC236}">
                <a16:creationId xmlns:a16="http://schemas.microsoft.com/office/drawing/2014/main" id="{A7422EBB-8BC3-B0A1-6965-C4BB63EFFDCA}"/>
              </a:ext>
            </a:extLst>
          </p:cNvPr>
          <p:cNvPicPr>
            <a:picLocks noChangeAspect="1"/>
          </p:cNvPicPr>
          <p:nvPr/>
        </p:nvPicPr>
        <p:blipFill>
          <a:blip r:embed="rId8"/>
          <a:stretch>
            <a:fillRect/>
          </a:stretch>
        </p:blipFill>
        <p:spPr>
          <a:xfrm>
            <a:off x="7086731" y="2707026"/>
            <a:ext cx="4708565" cy="288000"/>
          </a:xfrm>
          <a:prstGeom prst="rect">
            <a:avLst/>
          </a:prstGeom>
        </p:spPr>
      </p:pic>
      <p:pic>
        <p:nvPicPr>
          <p:cNvPr id="18" name="그림 17">
            <a:extLst>
              <a:ext uri="{FF2B5EF4-FFF2-40B4-BE49-F238E27FC236}">
                <a16:creationId xmlns:a16="http://schemas.microsoft.com/office/drawing/2014/main" id="{6F495F1F-A9AC-39B6-34C8-EE8794AB1348}"/>
              </a:ext>
            </a:extLst>
          </p:cNvPr>
          <p:cNvPicPr>
            <a:picLocks noChangeAspect="1"/>
          </p:cNvPicPr>
          <p:nvPr/>
        </p:nvPicPr>
        <p:blipFill>
          <a:blip r:embed="rId9"/>
          <a:stretch>
            <a:fillRect/>
          </a:stretch>
        </p:blipFill>
        <p:spPr>
          <a:xfrm>
            <a:off x="5363470" y="2914421"/>
            <a:ext cx="1393875" cy="252000"/>
          </a:xfrm>
          <a:prstGeom prst="rect">
            <a:avLst/>
          </a:prstGeom>
        </p:spPr>
      </p:pic>
      <p:pic>
        <p:nvPicPr>
          <p:cNvPr id="20" name="그림 19">
            <a:extLst>
              <a:ext uri="{FF2B5EF4-FFF2-40B4-BE49-F238E27FC236}">
                <a16:creationId xmlns:a16="http://schemas.microsoft.com/office/drawing/2014/main" id="{021D8AC8-A27A-7736-F3EB-FBBDE62B295A}"/>
              </a:ext>
            </a:extLst>
          </p:cNvPr>
          <p:cNvPicPr>
            <a:picLocks noChangeAspect="1"/>
          </p:cNvPicPr>
          <p:nvPr/>
        </p:nvPicPr>
        <p:blipFill>
          <a:blip r:embed="rId10"/>
          <a:stretch>
            <a:fillRect/>
          </a:stretch>
        </p:blipFill>
        <p:spPr>
          <a:xfrm>
            <a:off x="1087348" y="3273074"/>
            <a:ext cx="5669997" cy="378000"/>
          </a:xfrm>
          <a:prstGeom prst="rect">
            <a:avLst/>
          </a:prstGeom>
        </p:spPr>
      </p:pic>
      <p:pic>
        <p:nvPicPr>
          <p:cNvPr id="28" name="그림 27">
            <a:extLst>
              <a:ext uri="{FF2B5EF4-FFF2-40B4-BE49-F238E27FC236}">
                <a16:creationId xmlns:a16="http://schemas.microsoft.com/office/drawing/2014/main" id="{D0E7CA87-AA85-F5B1-2322-377033C94818}"/>
              </a:ext>
            </a:extLst>
          </p:cNvPr>
          <p:cNvPicPr>
            <a:picLocks noChangeAspect="1"/>
          </p:cNvPicPr>
          <p:nvPr/>
        </p:nvPicPr>
        <p:blipFill>
          <a:blip r:embed="rId11"/>
          <a:stretch>
            <a:fillRect/>
          </a:stretch>
        </p:blipFill>
        <p:spPr>
          <a:xfrm>
            <a:off x="6907447" y="3302194"/>
            <a:ext cx="5284553" cy="1944000"/>
          </a:xfrm>
          <a:prstGeom prst="rect">
            <a:avLst/>
          </a:prstGeom>
        </p:spPr>
      </p:pic>
      <p:sp>
        <p:nvSpPr>
          <p:cNvPr id="29" name="직사각형 28">
            <a:extLst>
              <a:ext uri="{FF2B5EF4-FFF2-40B4-BE49-F238E27FC236}">
                <a16:creationId xmlns:a16="http://schemas.microsoft.com/office/drawing/2014/main" id="{D49BDE78-EB4E-5FE8-D9B3-8EF8AA4DAB4B}"/>
              </a:ext>
            </a:extLst>
          </p:cNvPr>
          <p:cNvSpPr/>
          <p:nvPr/>
        </p:nvSpPr>
        <p:spPr>
          <a:xfrm>
            <a:off x="6956368" y="3001871"/>
            <a:ext cx="3732227"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Approximation of the Regular Attention Mechanism ]</a:t>
            </a:r>
            <a:endParaRPr kumimoji="0" lang="ko-KR" alt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 name="직사각형 29">
            <a:extLst>
              <a:ext uri="{FF2B5EF4-FFF2-40B4-BE49-F238E27FC236}">
                <a16:creationId xmlns:a16="http://schemas.microsoft.com/office/drawing/2014/main" id="{41B6BD6C-36B7-10EE-53BC-AD51CC7E23C5}"/>
              </a:ext>
            </a:extLst>
          </p:cNvPr>
          <p:cNvSpPr/>
          <p:nvPr/>
        </p:nvSpPr>
        <p:spPr>
          <a:xfrm>
            <a:off x="0" y="3743643"/>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Experiments</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직사각형 30">
            <a:extLst>
              <a:ext uri="{FF2B5EF4-FFF2-40B4-BE49-F238E27FC236}">
                <a16:creationId xmlns:a16="http://schemas.microsoft.com/office/drawing/2014/main" id="{54CB24E4-A92E-799C-364F-9D1DA52B2A44}"/>
              </a:ext>
            </a:extLst>
          </p:cNvPr>
          <p:cNvSpPr/>
          <p:nvPr/>
        </p:nvSpPr>
        <p:spPr>
          <a:xfrm>
            <a:off x="0" y="5888064"/>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Broad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Impact</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직사각형 31">
            <a:extLst>
              <a:ext uri="{FF2B5EF4-FFF2-40B4-BE49-F238E27FC236}">
                <a16:creationId xmlns:a16="http://schemas.microsoft.com/office/drawing/2014/main" id="{8FFAE507-BC31-A549-3BE6-3353DD4A7269}"/>
              </a:ext>
            </a:extLst>
          </p:cNvPr>
          <p:cNvSpPr/>
          <p:nvPr/>
        </p:nvSpPr>
        <p:spPr>
          <a:xfrm>
            <a:off x="6069762" y="5883284"/>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Code</a:t>
            </a:r>
            <a:endParaRPr kumimoji="0" lang="ko-KR" altLang="en-US"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4" name="그림 23">
            <a:hlinkClick r:id="rId12" action="ppaction://hlinksldjump"/>
            <a:extLst>
              <a:ext uri="{FF2B5EF4-FFF2-40B4-BE49-F238E27FC236}">
                <a16:creationId xmlns:a16="http://schemas.microsoft.com/office/drawing/2014/main" id="{84582F64-5D2C-E5B6-E3BD-B9A41484A463}"/>
              </a:ext>
            </a:extLst>
          </p:cNvPr>
          <p:cNvPicPr>
            <a:picLocks noChangeAspect="1"/>
          </p:cNvPicPr>
          <p:nvPr/>
        </p:nvPicPr>
        <p:blipFill>
          <a:blip r:embed="rId13"/>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698109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MiniLM: Deep Self-Attention Distillation for Task-Agnostic </a:t>
            </a:r>
            <a:br>
              <a:rPr lang="en-US" altLang="ko-KR" sz="2400" dirty="0">
                <a:latin typeface="나눔고딕 ExtraBold" panose="020D0904000000000000" pitchFamily="50" charset="-127"/>
                <a:ea typeface="나눔고딕 ExtraBold" panose="020D0904000000000000" pitchFamily="50" charset="-127"/>
                <a:cs typeface="+mn-cs"/>
              </a:rPr>
            </a:br>
            <a:r>
              <a:rPr lang="en-US" altLang="ko-KR" sz="2400" dirty="0">
                <a:latin typeface="나눔고딕 ExtraBold" panose="020D0904000000000000" pitchFamily="50" charset="-127"/>
                <a:ea typeface="나눔고딕 ExtraBold" panose="020D0904000000000000" pitchFamily="50" charset="-127"/>
                <a:cs typeface="+mn-cs"/>
              </a:rPr>
              <a:t>Compression of Pre-Trained Transformers, 2020</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altLang="ko-KR" sz="1800" dirty="0">
                <a:latin typeface="Calibri" panose="020F0502020204030204" pitchFamily="34" charset="0"/>
                <a:cs typeface="Calibri" panose="020F0502020204030204" pitchFamily="34" charset="0"/>
              </a:rPr>
              <a:t>3. Summaries of Papers</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80</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1877370045"/>
              </p:ext>
            </p:extLst>
          </p:nvPr>
        </p:nvGraphicFramePr>
        <p:xfrm>
          <a:off x="0" y="949672"/>
          <a:ext cx="12199301" cy="5389344"/>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854679">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Pre-trained language models usually consist of hundreds of</a:t>
                      </a:r>
                    </a:p>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millions of parameters which brings challenges for fine-tuning and online serving in real-life applications due to latency and capacity constraints.</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Arial" panose="020B0604020202020204" pitchFamily="34" charset="0"/>
                          <a:ea typeface="+mn-ea"/>
                          <a:cs typeface="Arial" panose="020B0604020202020204" pitchFamily="34" charset="0"/>
                        </a:rPr>
                        <a:t>MiniLM,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Knowledge distillation,</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Deep self-attention distillation, Teacher assistant, </a:t>
                      </a:r>
                    </a:p>
                    <a:p>
                      <a:pPr latinLnBrk="1"/>
                      <a:r>
                        <a:rPr lang="en-US" altLang="ko-KR" sz="1200" dirty="0">
                          <a:latin typeface="Arial" panose="020B0604020202020204" pitchFamily="34" charset="0"/>
                          <a:cs typeface="Arial" panose="020B0604020202020204" pitchFamily="34" charset="0"/>
                        </a:rPr>
                        <a:t>Self-Attention Distribution Transfer, Self-Attention Value-Relation Transfer</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504790">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MiniLM is the deep self-attention distillation framework for task-agnostic Transformer based LM distillation</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key idea is to deeply </a:t>
                      </a:r>
                      <a:r>
                        <a:rPr lang="en-US" altLang="ko-KR" sz="1200" b="1" kern="1200" dirty="0">
                          <a:solidFill>
                            <a:srgbClr val="FF0000"/>
                          </a:solidFill>
                          <a:latin typeface="Arial" panose="020B0604020202020204" pitchFamily="34" charset="0"/>
                          <a:ea typeface="+mn-ea"/>
                          <a:cs typeface="Arial" panose="020B0604020202020204" pitchFamily="34" charset="0"/>
                        </a:rPr>
                        <a:t>mimic the self-attention modules</a:t>
                      </a:r>
                      <a:r>
                        <a:rPr lang="en-US" altLang="ko-KR" sz="1200" kern="1200" dirty="0">
                          <a:solidFill>
                            <a:srgbClr val="FF0000"/>
                          </a:solidFill>
                          <a:latin typeface="Arial" panose="020B0604020202020204" pitchFamily="34" charset="0"/>
                          <a:ea typeface="+mn-ea"/>
                          <a:cs typeface="Arial" panose="020B0604020202020204" pitchFamily="34" charset="0"/>
                        </a:rPr>
                        <a:t>: distilling the self-attention module of the </a:t>
                      </a:r>
                      <a:r>
                        <a:rPr lang="en-US" altLang="ko-KR" sz="1200" b="1" kern="1200" dirty="0">
                          <a:solidFill>
                            <a:srgbClr val="FF0000"/>
                          </a:solidFill>
                          <a:latin typeface="Arial" panose="020B0604020202020204" pitchFamily="34" charset="0"/>
                          <a:ea typeface="+mn-ea"/>
                          <a:cs typeface="Arial" panose="020B0604020202020204" pitchFamily="34" charset="0"/>
                        </a:rPr>
                        <a:t>last Transformer layer </a:t>
                      </a:r>
                      <a:r>
                        <a:rPr lang="en-US" altLang="ko-KR" sz="1200" kern="1200" dirty="0">
                          <a:solidFill>
                            <a:srgbClr val="FF0000"/>
                          </a:solidFill>
                          <a:latin typeface="Arial" panose="020B0604020202020204" pitchFamily="34" charset="0"/>
                          <a:ea typeface="+mn-ea"/>
                          <a:cs typeface="Arial" panose="020B0604020202020204" pitchFamily="34" charset="0"/>
                        </a:rPr>
                        <a:t>of the teacher model, alleviating the difficulties in layer mapping between the teacher and student models</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chemeClr val="tx1"/>
                          </a:solidFill>
                          <a:latin typeface="Arial" panose="020B0604020202020204" pitchFamily="34" charset="0"/>
                          <a:ea typeface="+mn-ea"/>
                          <a:cs typeface="Arial" panose="020B0604020202020204" pitchFamily="34" charset="0"/>
                        </a:rPr>
                        <a:t>Using the </a:t>
                      </a:r>
                      <a:r>
                        <a:rPr lang="en-US" altLang="ko-KR" sz="1200" b="1" kern="1200" dirty="0">
                          <a:solidFill>
                            <a:schemeClr val="tx1"/>
                          </a:solidFill>
                          <a:latin typeface="Arial" panose="020B0604020202020204" pitchFamily="34" charset="0"/>
                          <a:ea typeface="+mn-ea"/>
                          <a:cs typeface="Arial" panose="020B0604020202020204" pitchFamily="34" charset="0"/>
                        </a:rPr>
                        <a:t>scaled dot-product between values </a:t>
                      </a:r>
                      <a:r>
                        <a:rPr lang="en-US" altLang="ko-KR" sz="1200" kern="1200" dirty="0">
                          <a:solidFill>
                            <a:schemeClr val="tx1"/>
                          </a:solidFill>
                          <a:latin typeface="Arial" panose="020B0604020202020204" pitchFamily="34" charset="0"/>
                          <a:ea typeface="+mn-ea"/>
                          <a:cs typeface="Arial" panose="020B0604020202020204" pitchFamily="34" charset="0"/>
                        </a:rPr>
                        <a:t>in the self-attention module as the new deep self-attention knowledge: converting representations of different dimensions into relation matrices with the same dimensions</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1" kern="1200" dirty="0">
                          <a:solidFill>
                            <a:schemeClr val="tx1"/>
                          </a:solidFill>
                          <a:latin typeface="Arial" panose="020B0604020202020204" pitchFamily="34" charset="0"/>
                          <a:ea typeface="+mn-ea"/>
                          <a:cs typeface="Arial" panose="020B0604020202020204" pitchFamily="34" charset="0"/>
                        </a:rPr>
                        <a:t>Teacher assistant </a:t>
                      </a:r>
                      <a:r>
                        <a:rPr lang="en-US" altLang="ko-KR" sz="1200" kern="1200" dirty="0">
                          <a:solidFill>
                            <a:schemeClr val="tx1"/>
                          </a:solidFill>
                          <a:latin typeface="Arial" panose="020B0604020202020204" pitchFamily="34" charset="0"/>
                          <a:ea typeface="+mn-ea"/>
                          <a:cs typeface="Arial" panose="020B0604020202020204" pitchFamily="34" charset="0"/>
                        </a:rPr>
                        <a:t>helps the distillation of large pre-trained Transformer based model</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3345945">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Deep self-attention distillation</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(1) </a:t>
                      </a:r>
                      <a:r>
                        <a:rPr lang="en-US" altLang="ko-KR" sz="1200" kern="1200" dirty="0">
                          <a:solidFill>
                            <a:srgbClr val="FF0000"/>
                          </a:solidFill>
                          <a:latin typeface="Arial" panose="020B0604020202020204" pitchFamily="34" charset="0"/>
                          <a:ea typeface="+mn-ea"/>
                          <a:cs typeface="Arial" panose="020B0604020202020204" pitchFamily="34" charset="0"/>
                        </a:rPr>
                        <a:t>training the student by deeply mimicking the self-attention module of the teacher’s last layer</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(2) transferring the relation between values  to achieve a deeper mimicry in addition to performing attention distributions  (i.e., the scaled dot-product of queries and keys) transfer in the self-attention module</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(3) Using a </a:t>
                      </a:r>
                      <a:r>
                        <a:rPr lang="en-US" altLang="ko-KR" sz="1200" b="1" kern="1200" dirty="0">
                          <a:solidFill>
                            <a:schemeClr val="tx1"/>
                          </a:solidFill>
                          <a:latin typeface="Arial" panose="020B0604020202020204" pitchFamily="34" charset="0"/>
                          <a:ea typeface="+mn-ea"/>
                          <a:cs typeface="Arial" panose="020B0604020202020204" pitchFamily="34" charset="0"/>
                        </a:rPr>
                        <a:t>teacher assistant </a:t>
                      </a:r>
                      <a:r>
                        <a:rPr lang="en-US" altLang="ko-KR" sz="1200" kern="1200" dirty="0">
                          <a:solidFill>
                            <a:schemeClr val="tx1"/>
                          </a:solidFill>
                          <a:latin typeface="Arial" panose="020B0604020202020204" pitchFamily="34" charset="0"/>
                          <a:ea typeface="+mn-ea"/>
                          <a:cs typeface="Arial" panose="020B0604020202020204" pitchFamily="34" charset="0"/>
                        </a:rPr>
                        <a:t>when the size gap between the teacher model and student model is large</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  First distilling the teacher into a teacher assistant with L-layer Transformer, The assistant model is then used as the teacher to guide the training of the final student</a:t>
                      </a:r>
                    </a:p>
                    <a:p>
                      <a:pPr marL="171450" indent="-171450" algn="l" defTabSz="914400" rtl="0" eaLnBrk="1" latinLnBrk="1" hangingPunct="1">
                        <a:buFont typeface="Arial" panose="020B0604020202020204" pitchFamily="34" charset="0"/>
                        <a:buChar char="•"/>
                      </a:pPr>
                      <a:r>
                        <a:rPr lang="en-US" altLang="ko-KR" sz="1200" kern="1200" dirty="0">
                          <a:solidFill>
                            <a:srgbClr val="FF0000"/>
                          </a:solidFill>
                          <a:latin typeface="Arial" panose="020B0604020202020204" pitchFamily="34" charset="0"/>
                          <a:ea typeface="+mn-ea"/>
                          <a:cs typeface="Arial" panose="020B0604020202020204" pitchFamily="34" charset="0"/>
                        </a:rPr>
                        <a:t>MiniLM avoids restrictions on the number of student layers and the effort of finding the best layer mapping</a:t>
                      </a:r>
                      <a:r>
                        <a:rPr lang="en-US" altLang="ko-KR" sz="1200" kern="1200" dirty="0">
                          <a:solidFill>
                            <a:schemeClr val="tx1"/>
                          </a:solidFill>
                          <a:latin typeface="Arial" panose="020B0604020202020204" pitchFamily="34" charset="0"/>
                          <a:ea typeface="+mn-ea"/>
                          <a:cs typeface="Arial" panose="020B0604020202020204" pitchFamily="34" charset="0"/>
                        </a:rPr>
                        <a:t>. Distilling relation between self-attention values allows the hidden size of students to be more flexible and avoids introducing linear matrices to transform student representations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3"/>
              </a:rPr>
              <a:t>https://arxiv.org/abs/2002.10957</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Motive</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Keywords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B8D6CBD4-DFB2-7BB4-51D6-0CF78939C07B}"/>
              </a:ext>
            </a:extLst>
          </p:cNvPr>
          <p:cNvSpPr/>
          <p:nvPr/>
        </p:nvSpPr>
        <p:spPr>
          <a:xfrm>
            <a:off x="-1" y="1832158"/>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Introduction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D473FDE0-2E23-D066-04E2-85ABB55229AC}"/>
              </a:ext>
            </a:extLst>
          </p:cNvPr>
          <p:cNvSpPr/>
          <p:nvPr/>
        </p:nvSpPr>
        <p:spPr>
          <a:xfrm>
            <a:off x="-1" y="3028501"/>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2E9DBC45-0E02-87A5-D1FD-B8ED9ABED6BC}"/>
              </a:ext>
            </a:extLst>
          </p:cNvPr>
          <p:cNvPicPr>
            <a:picLocks noChangeAspect="1"/>
          </p:cNvPicPr>
          <p:nvPr/>
        </p:nvPicPr>
        <p:blipFill>
          <a:blip r:embed="rId4"/>
          <a:stretch>
            <a:fillRect/>
          </a:stretch>
        </p:blipFill>
        <p:spPr>
          <a:xfrm>
            <a:off x="6075633" y="3009967"/>
            <a:ext cx="6105134" cy="2772000"/>
          </a:xfrm>
          <a:prstGeom prst="rect">
            <a:avLst/>
          </a:prstGeom>
        </p:spPr>
      </p:pic>
      <p:sp>
        <p:nvSpPr>
          <p:cNvPr id="15" name="타원 14">
            <a:extLst>
              <a:ext uri="{FF2B5EF4-FFF2-40B4-BE49-F238E27FC236}">
                <a16:creationId xmlns:a16="http://schemas.microsoft.com/office/drawing/2014/main" id="{EE6A5ABC-0CA1-F826-FE11-71B8A3EF5F0A}"/>
              </a:ext>
            </a:extLst>
          </p:cNvPr>
          <p:cNvSpPr/>
          <p:nvPr/>
        </p:nvSpPr>
        <p:spPr>
          <a:xfrm>
            <a:off x="6948526" y="3208501"/>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1</a:t>
            </a:r>
            <a:endParaRPr lang="ko-KR" altLang="en-US" sz="1200" dirty="0"/>
          </a:p>
        </p:txBody>
      </p:sp>
      <p:sp>
        <p:nvSpPr>
          <p:cNvPr id="16" name="타원 15">
            <a:extLst>
              <a:ext uri="{FF2B5EF4-FFF2-40B4-BE49-F238E27FC236}">
                <a16:creationId xmlns:a16="http://schemas.microsoft.com/office/drawing/2014/main" id="{044F0A70-B28F-3429-42D2-BD2AE986326B}"/>
              </a:ext>
            </a:extLst>
          </p:cNvPr>
          <p:cNvSpPr/>
          <p:nvPr/>
        </p:nvSpPr>
        <p:spPr>
          <a:xfrm>
            <a:off x="8645277" y="4415051"/>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2</a:t>
            </a:r>
            <a:endParaRPr lang="ko-KR" altLang="en-US" sz="1200" dirty="0"/>
          </a:p>
        </p:txBody>
      </p:sp>
      <p:pic>
        <p:nvPicPr>
          <p:cNvPr id="17" name="그림 16">
            <a:hlinkClick r:id="rId5" action="ppaction://hlinksldjump"/>
            <a:extLst>
              <a:ext uri="{FF2B5EF4-FFF2-40B4-BE49-F238E27FC236}">
                <a16:creationId xmlns:a16="http://schemas.microsoft.com/office/drawing/2014/main" id="{3ABB57B2-137B-A938-1653-9D5D7E5B36B8}"/>
              </a:ext>
            </a:extLst>
          </p:cNvPr>
          <p:cNvPicPr>
            <a:picLocks noChangeAspect="1"/>
          </p:cNvPicPr>
          <p:nvPr/>
        </p:nvPicPr>
        <p:blipFill>
          <a:blip r:embed="rId6"/>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12695095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a:extLst>
              <a:ext uri="{FF2B5EF4-FFF2-40B4-BE49-F238E27FC236}">
                <a16:creationId xmlns:a16="http://schemas.microsoft.com/office/drawing/2014/main" id="{F51F4419-90DD-E73A-1181-DE7236CE5CDF}"/>
              </a:ext>
            </a:extLst>
          </p:cNvPr>
          <p:cNvSpPr>
            <a:spLocks noGrp="1"/>
          </p:cNvSpPr>
          <p:nvPr>
            <p:ph type="sldNum" sz="quarter" idx="4"/>
          </p:nvPr>
        </p:nvSpPr>
        <p:spPr/>
        <p:txBody>
          <a:bodyPr/>
          <a:lstStyle/>
          <a:p>
            <a:fld id="{294A09A9-5501-47C1-A89A-A340965A2BE2}" type="slidenum">
              <a:rPr lang="en-US" altLang="ko-KR" smtClean="0"/>
              <a:pPr/>
              <a:t>81</a:t>
            </a:fld>
            <a:endParaRPr lang="ko-KR" altLang="en-US">
              <a:latin typeface="맑은 고딕" panose="020B0503020000020004" pitchFamily="50" charset="-127"/>
            </a:endParaRPr>
          </a:p>
        </p:txBody>
      </p:sp>
      <p:sp>
        <p:nvSpPr>
          <p:cNvPr id="28" name="텍스트 개체 틀 24">
            <a:extLst>
              <a:ext uri="{FF2B5EF4-FFF2-40B4-BE49-F238E27FC236}">
                <a16:creationId xmlns:a16="http://schemas.microsoft.com/office/drawing/2014/main" id="{3F698AF5-0DF5-A27D-EA1B-69210EA3B15E}"/>
              </a:ext>
            </a:extLst>
          </p:cNvPr>
          <p:cNvSpPr txBox="1">
            <a:spLocks/>
          </p:cNvSpPr>
          <p:nvPr/>
        </p:nvSpPr>
        <p:spPr>
          <a:xfrm>
            <a:off x="761917" y="517972"/>
            <a:ext cx="2956560" cy="1333500"/>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8800" b="1" kern="1200">
                <a:solidFill>
                  <a:schemeClr val="bg1"/>
                </a:solidFill>
                <a:latin typeface="맑은 고딕" panose="020B0503020000020004" pitchFamily="50" charset="-127"/>
                <a:ea typeface="맑은 고딕" panose="020B0503020000020004" pitchFamily="50" charset="-127"/>
                <a:cs typeface="+mn-cs"/>
              </a:defRPr>
            </a:lvl1pPr>
            <a:lvl2pPr marL="685800" indent="-228600" algn="l" defTabSz="914400" rtl="0" eaLnBrk="1" latinLnBrk="1" hangingPunct="1">
              <a:lnSpc>
                <a:spcPct val="15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lnSpc>
                <a:spcPct val="15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8800" b="1" i="0" u="none" strike="noStrike" kern="1200" cap="none" spc="0" normalizeH="0" baseline="0" noProof="0" dirty="0">
                <a:ln>
                  <a:noFill/>
                </a:ln>
                <a:solidFill>
                  <a:sysClr val="window" lastClr="FFFFFF"/>
                </a:solidFill>
                <a:effectLst/>
                <a:uLnTx/>
                <a:uFillTx/>
                <a:latin typeface="맑은 고딕" panose="020B0503020000020004" pitchFamily="50" charset="-127"/>
                <a:ea typeface="맑은 고딕" panose="020B0503020000020004" pitchFamily="50" charset="-127"/>
                <a:cs typeface="+mn-cs"/>
              </a:rPr>
              <a:t>04</a:t>
            </a:r>
          </a:p>
        </p:txBody>
      </p:sp>
      <p:sp>
        <p:nvSpPr>
          <p:cNvPr id="29" name="제목 17">
            <a:extLst>
              <a:ext uri="{FF2B5EF4-FFF2-40B4-BE49-F238E27FC236}">
                <a16:creationId xmlns:a16="http://schemas.microsoft.com/office/drawing/2014/main" id="{C62CDB7A-CF00-CEB5-FC1E-BF6B66E1A5A4}"/>
              </a:ext>
            </a:extLst>
          </p:cNvPr>
          <p:cNvSpPr txBox="1">
            <a:spLocks/>
          </p:cNvSpPr>
          <p:nvPr/>
        </p:nvSpPr>
        <p:spPr>
          <a:xfrm>
            <a:off x="1396835" y="1184722"/>
            <a:ext cx="6488381" cy="191422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lang="en-US" sz="4400" kern="1200">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pPr rtl="0"/>
            <a: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Interpretation </a:t>
            </a:r>
            <a:b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and Theoretical Analysis</a:t>
            </a:r>
          </a:p>
        </p:txBody>
      </p:sp>
      <p:pic>
        <p:nvPicPr>
          <p:cNvPr id="31" name="그림 개체 틀 26" descr="코코넛, 아바카도, 꿀 등 뷰티제품에서 흔히 볼 수 있는 음식입니다.&#10;">
            <a:extLst>
              <a:ext uri="{FF2B5EF4-FFF2-40B4-BE49-F238E27FC236}">
                <a16:creationId xmlns:a16="http://schemas.microsoft.com/office/drawing/2014/main" id="{BFCD7FDD-3B6A-E846-D006-D2D9169D98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096000" y="3140665"/>
            <a:ext cx="4953000" cy="3090862"/>
          </a:xfrm>
          <a:prstGeom prst="rect">
            <a:avLst/>
          </a:prstGeom>
        </p:spPr>
      </p:pic>
    </p:spTree>
    <p:extLst>
      <p:ext uri="{BB962C8B-B14F-4D97-AF65-F5344CB8AC3E}">
        <p14:creationId xmlns:p14="http://schemas.microsoft.com/office/powerpoint/2010/main" val="2194659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D05A421-34E3-D1AD-B653-B42851C479C1}"/>
              </a:ext>
            </a:extLst>
          </p:cNvPr>
          <p:cNvSpPr>
            <a:spLocks noGrp="1"/>
          </p:cNvSpPr>
          <p:nvPr>
            <p:ph type="title"/>
          </p:nvPr>
        </p:nvSpPr>
        <p:spPr>
          <a:xfrm>
            <a:off x="838200" y="365125"/>
            <a:ext cx="10515600" cy="1325563"/>
          </a:xfrm>
        </p:spPr>
        <p:txBody>
          <a:bodyPr>
            <a:normAutofit/>
          </a:bodyPr>
          <a:lstStyle/>
          <a:p>
            <a:r>
              <a:rPr lang="en-US" altLang="ko-KR" sz="5000"/>
              <a:t>Interpretation and theoretical analysis</a:t>
            </a:r>
            <a:endParaRPr lang="ko-KR" altLang="en-US" sz="5000"/>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내용 개체 틀 2">
            <a:extLst>
              <a:ext uri="{FF2B5EF4-FFF2-40B4-BE49-F238E27FC236}">
                <a16:creationId xmlns:a16="http://schemas.microsoft.com/office/drawing/2014/main" id="{24D9340D-D755-660C-AB31-F5FD9D98BCAF}"/>
              </a:ext>
            </a:extLst>
          </p:cNvPr>
          <p:cNvSpPr>
            <a:spLocks noGrp="1"/>
          </p:cNvSpPr>
          <p:nvPr>
            <p:ph idx="1"/>
          </p:nvPr>
        </p:nvSpPr>
        <p:spPr>
          <a:xfrm>
            <a:off x="838200" y="1929384"/>
            <a:ext cx="10515600" cy="4251960"/>
          </a:xfrm>
        </p:spPr>
        <p:txBody>
          <a:bodyPr>
            <a:normAutofit/>
          </a:bodyPr>
          <a:lstStyle/>
          <a:p>
            <a:r>
              <a:rPr lang="en-US" altLang="ko-KR" sz="1200" dirty="0"/>
              <a:t>Knowledge of PTMs: Linguistic knowledge &amp; world knowledge</a:t>
            </a:r>
          </a:p>
          <a:p>
            <a:pPr lvl="1"/>
            <a:r>
              <a:rPr lang="en-US" altLang="ko-KR" sz="1200" dirty="0">
                <a:solidFill>
                  <a:srgbClr val="FF0000"/>
                </a:solidFill>
              </a:rPr>
              <a:t>A Structural Probe for Finding Syntax in Word Representations</a:t>
            </a:r>
          </a:p>
          <a:p>
            <a:pPr lvl="1"/>
            <a:r>
              <a:rPr lang="en-US" altLang="ko-KR" sz="1200" dirty="0"/>
              <a:t>Linguistic Knowledge and Transferability of Contextual Representations</a:t>
            </a:r>
          </a:p>
          <a:p>
            <a:pPr lvl="1"/>
            <a:r>
              <a:rPr lang="en-US" altLang="ko-KR" sz="1200" dirty="0"/>
              <a:t>What Does BERT Learn about the Structure of Language?</a:t>
            </a:r>
          </a:p>
          <a:p>
            <a:pPr lvl="1"/>
            <a:r>
              <a:rPr lang="en-US" altLang="ko-KR" sz="1200" dirty="0"/>
              <a:t>Open Sesame: Getting Inside BERT's Linguistic Knowledge</a:t>
            </a:r>
          </a:p>
          <a:p>
            <a:pPr lvl="1"/>
            <a:r>
              <a:rPr lang="en-US" altLang="ko-KR" sz="1200" dirty="0"/>
              <a:t>Evaluating Commonsense in Pre-Trained Language Models</a:t>
            </a:r>
          </a:p>
          <a:p>
            <a:pPr lvl="1"/>
            <a:endParaRPr lang="en-US" altLang="ko-KR" sz="1200" dirty="0"/>
          </a:p>
          <a:p>
            <a:r>
              <a:rPr lang="en-US" altLang="ko-KR" sz="1200" dirty="0"/>
              <a:t>Robustness of PTMs</a:t>
            </a:r>
          </a:p>
          <a:p>
            <a:pPr lvl="1"/>
            <a:r>
              <a:rPr lang="en-US" altLang="ko-KR" sz="1200" dirty="0"/>
              <a:t>Trick Me If You Can: </a:t>
            </a:r>
            <a:r>
              <a:rPr lang="en-US" altLang="ko-KR" sz="1200" dirty="0">
                <a:solidFill>
                  <a:srgbClr val="FF0000"/>
                </a:solidFill>
              </a:rPr>
              <a:t>Human-in-the-loop Generation of Adversarial Examples for Question Answering</a:t>
            </a:r>
          </a:p>
          <a:p>
            <a:pPr lvl="1"/>
            <a:r>
              <a:rPr lang="en-US" altLang="ko-KR" sz="1200" dirty="0"/>
              <a:t>Is BERT Really Robust? A Strong Baseline for Natural Language Attack on Text Classification and Entailment</a:t>
            </a:r>
          </a:p>
          <a:p>
            <a:r>
              <a:rPr lang="en-US" altLang="ko-KR" sz="1200" dirty="0"/>
              <a:t>Structural sparsity of PTMs</a:t>
            </a:r>
          </a:p>
          <a:p>
            <a:pPr lvl="1"/>
            <a:r>
              <a:rPr lang="en-US" altLang="ko-KR" sz="1200" dirty="0"/>
              <a:t>What Does BERT Look At? An Analysis of BERT's Attention</a:t>
            </a:r>
          </a:p>
          <a:p>
            <a:pPr lvl="1"/>
            <a:r>
              <a:rPr lang="en-US" altLang="ko-KR" sz="1200" dirty="0"/>
              <a:t>Revealing the Dark Secrets of BERT</a:t>
            </a:r>
          </a:p>
          <a:p>
            <a:r>
              <a:rPr lang="en-US" altLang="ko-KR" sz="1200" dirty="0"/>
              <a:t>Theoretical analysis of PTMs</a:t>
            </a:r>
          </a:p>
          <a:p>
            <a:pPr lvl="1"/>
            <a:r>
              <a:rPr lang="en-US" altLang="ko-KR" sz="1200" dirty="0"/>
              <a:t>Why Does Unsupervised Pre-training Help Deep Learning?</a:t>
            </a:r>
          </a:p>
          <a:p>
            <a:pPr lvl="1"/>
            <a:r>
              <a:rPr lang="en-US" altLang="ko-KR" sz="1200" dirty="0"/>
              <a:t>A Theoretical Analysis of Contrastive Unsupervised Representation Learning</a:t>
            </a:r>
            <a:endParaRPr lang="ko-KR" altLang="en-US" sz="1200" dirty="0"/>
          </a:p>
        </p:txBody>
      </p:sp>
      <p:sp>
        <p:nvSpPr>
          <p:cNvPr id="5" name="바닥글 개체 틀 4">
            <a:extLst>
              <a:ext uri="{FF2B5EF4-FFF2-40B4-BE49-F238E27FC236}">
                <a16:creationId xmlns:a16="http://schemas.microsoft.com/office/drawing/2014/main" id="{6CFF629D-4D1F-4866-4089-A001B1DCA953}"/>
              </a:ext>
            </a:extLst>
          </p:cNvPr>
          <p:cNvSpPr>
            <a:spLocks noGrp="1"/>
          </p:cNvSpPr>
          <p:nvPr>
            <p:ph type="ftr" sz="quarter" idx="11"/>
          </p:nvPr>
        </p:nvSpPr>
        <p:spPr>
          <a:xfrm>
            <a:off x="4038600" y="6356350"/>
            <a:ext cx="4114800" cy="365125"/>
          </a:xfrm>
        </p:spPr>
        <p:txBody>
          <a:bodyPr>
            <a:normAutofit/>
          </a:bodyPr>
          <a:lstStyle/>
          <a:p>
            <a:pPr>
              <a:spcAft>
                <a:spcPts val="600"/>
              </a:spcAft>
            </a:pPr>
            <a:r>
              <a:rPr kumimoji="1" lang="ko-KR" altLang="en-US" sz="1100"/>
              <a:t>자연어처리의 최신동향</a:t>
            </a:r>
            <a:r>
              <a:rPr kumimoji="1" lang="en-US" altLang="ko-KR" sz="1100"/>
              <a:t>-3: </a:t>
            </a:r>
            <a:r>
              <a:rPr kumimoji="1" lang="en" altLang="ko-KR" sz="1100"/>
              <a:t>Transformer</a:t>
            </a:r>
            <a:r>
              <a:rPr kumimoji="1" lang="ko-KR" altLang="en-US" sz="1100"/>
              <a:t>기반의 사전학습모델들 </a:t>
            </a:r>
            <a:endParaRPr kumimoji="1" lang="ko-Kore-KR" altLang="en-US" sz="1100"/>
          </a:p>
        </p:txBody>
      </p:sp>
      <p:sp>
        <p:nvSpPr>
          <p:cNvPr id="4" name="슬라이드 번호 개체 틀 3">
            <a:extLst>
              <a:ext uri="{FF2B5EF4-FFF2-40B4-BE49-F238E27FC236}">
                <a16:creationId xmlns:a16="http://schemas.microsoft.com/office/drawing/2014/main" id="{7D019565-A386-D280-A9B3-470843C60B23}"/>
              </a:ext>
            </a:extLst>
          </p:cNvPr>
          <p:cNvSpPr>
            <a:spLocks noGrp="1"/>
          </p:cNvSpPr>
          <p:nvPr>
            <p:ph type="sldNum" sz="quarter" idx="12"/>
          </p:nvPr>
        </p:nvSpPr>
        <p:spPr>
          <a:xfrm>
            <a:off x="8610600" y="6356350"/>
            <a:ext cx="2743200" cy="365125"/>
          </a:xfrm>
        </p:spPr>
        <p:txBody>
          <a:bodyPr>
            <a:normAutofit/>
          </a:bodyPr>
          <a:lstStyle/>
          <a:p>
            <a:pPr>
              <a:spcAft>
                <a:spcPts val="600"/>
              </a:spcAft>
            </a:pPr>
            <a:fld id="{8967D654-9F61-43EA-8344-FB63D58665B5}" type="slidenum">
              <a:rPr lang="ko-KR" altLang="en-US" smtClean="0"/>
              <a:pPr>
                <a:spcAft>
                  <a:spcPts val="600"/>
                </a:spcAft>
              </a:pPr>
              <a:t>82</a:t>
            </a:fld>
            <a:endParaRPr lang="ko-KR" altLang="en-US"/>
          </a:p>
        </p:txBody>
      </p:sp>
    </p:spTree>
    <p:extLst>
      <p:ext uri="{BB962C8B-B14F-4D97-AF65-F5344CB8AC3E}">
        <p14:creationId xmlns:p14="http://schemas.microsoft.com/office/powerpoint/2010/main" val="373220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A Structural Probe for Finding Syntax in Word </a:t>
            </a:r>
            <a:br>
              <a:rPr lang="en-US" altLang="ko-KR" sz="2400" dirty="0">
                <a:latin typeface="나눔고딕 ExtraBold" panose="020D0904000000000000" pitchFamily="50" charset="-127"/>
                <a:ea typeface="나눔고딕 ExtraBold" panose="020D0904000000000000" pitchFamily="50" charset="-127"/>
                <a:cs typeface="+mn-cs"/>
              </a:rPr>
            </a:br>
            <a:r>
              <a:rPr lang="en-US" altLang="ko-KR" sz="2400" dirty="0">
                <a:latin typeface="나눔고딕 ExtraBold" panose="020D0904000000000000" pitchFamily="50" charset="-127"/>
                <a:ea typeface="나눔고딕 ExtraBold" panose="020D0904000000000000" pitchFamily="50" charset="-127"/>
                <a:cs typeface="+mn-cs"/>
              </a:rPr>
              <a:t>Representations, 2019</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altLang="ko-KR" sz="1800" dirty="0">
                <a:latin typeface="Calibri" panose="020F0502020204030204" pitchFamily="34" charset="0"/>
                <a:cs typeface="Calibri" panose="020F0502020204030204" pitchFamily="34" charset="0"/>
              </a:rPr>
              <a:t>3. Summaries of Papers</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83</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3099131812"/>
              </p:ext>
            </p:extLst>
          </p:nvPr>
        </p:nvGraphicFramePr>
        <p:xfrm>
          <a:off x="0" y="949672"/>
          <a:ext cx="12199301" cy="537192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989863">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Recent work has improved our ability to detect linguistic knowledge in word representations. Current methods for detecting syntactic knowledge do not test whether syntax trees are represented in their entirety. Open</a:t>
                      </a:r>
                    </a:p>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questions remain as to </a:t>
                      </a:r>
                      <a:r>
                        <a:rPr lang="en-US" altLang="ko-KR" sz="1200" b="1" dirty="0">
                          <a:solidFill>
                            <a:srgbClr val="FF0000"/>
                          </a:solidFill>
                          <a:latin typeface="Arial" panose="020B0604020202020204" pitchFamily="34" charset="0"/>
                          <a:cs typeface="Arial" panose="020B0604020202020204" pitchFamily="34" charset="0"/>
                        </a:rPr>
                        <a:t>whether deep contextual models encode entire parse trees in their word representations</a:t>
                      </a:r>
                      <a:r>
                        <a:rPr lang="en-US" altLang="ko-KR" sz="1200" dirty="0">
                          <a:solidFill>
                            <a:srgbClr val="FF0000"/>
                          </a:solidFill>
                          <a:latin typeface="Arial" panose="020B0604020202020204" pitchFamily="34" charset="0"/>
                          <a:cs typeface="Arial" panose="020B0604020202020204" pitchFamily="34" charset="0"/>
                        </a:rPr>
                        <a:t>.</a:t>
                      </a:r>
                      <a:endParaRPr lang="ko-KR" altLang="en-US" sz="1200" dirty="0">
                        <a:solidFill>
                          <a:srgbClr val="FF0000"/>
                        </a:solidFill>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Arial" panose="020B0604020202020204" pitchFamily="34" charset="0"/>
                          <a:ea typeface="+mn-ea"/>
                          <a:cs typeface="Arial" panose="020B0604020202020204" pitchFamily="34" charset="0"/>
                        </a:rPr>
                        <a:t>Linguistic knowledge,</a:t>
                      </a:r>
                    </a:p>
                    <a:p>
                      <a:pPr latinLnBrk="1"/>
                      <a:r>
                        <a:rPr lang="en-US" altLang="ko-KR" sz="1200" dirty="0">
                          <a:latin typeface="Arial" panose="020B0604020202020204" pitchFamily="34" charset="0"/>
                          <a:cs typeface="Arial" panose="020B0604020202020204" pitchFamily="34" charset="0"/>
                        </a:rPr>
                        <a:t>Syntactic knowledge,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Dependency parse trees,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989863">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structural probe is a simple model which tests whether </a:t>
                      </a:r>
                      <a:r>
                        <a:rPr lang="en-US" altLang="ko-KR" sz="1200" b="1" kern="1200" dirty="0">
                          <a:solidFill>
                            <a:schemeClr val="tx1"/>
                          </a:solidFill>
                          <a:latin typeface="Arial" panose="020B0604020202020204" pitchFamily="34" charset="0"/>
                          <a:ea typeface="+mn-ea"/>
                          <a:cs typeface="Arial" panose="020B0604020202020204" pitchFamily="34" charset="0"/>
                        </a:rPr>
                        <a:t>syntax trees</a:t>
                      </a:r>
                      <a:r>
                        <a:rPr lang="en-US" altLang="ko-KR" sz="1200" kern="1200" dirty="0">
                          <a:solidFill>
                            <a:schemeClr val="tx1"/>
                          </a:solidFill>
                          <a:latin typeface="Arial" panose="020B0604020202020204" pitchFamily="34" charset="0"/>
                          <a:ea typeface="+mn-ea"/>
                          <a:cs typeface="Arial" panose="020B0604020202020204" pitchFamily="34" charset="0"/>
                        </a:rPr>
                        <a:t> are consistently embedded in a linear transformation of a neural network’s word representation space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simple structural probe </a:t>
                      </a:r>
                      <a:r>
                        <a:rPr lang="en-US" altLang="ko-KR" sz="1200" kern="1200" dirty="0">
                          <a:solidFill>
                            <a:srgbClr val="FF0000"/>
                          </a:solidFill>
                          <a:latin typeface="Arial" panose="020B0604020202020204" pitchFamily="34" charset="0"/>
                          <a:ea typeface="+mn-ea"/>
                          <a:cs typeface="Arial" panose="020B0604020202020204" pitchFamily="34" charset="0"/>
                        </a:rPr>
                        <a:t>for </a:t>
                      </a:r>
                      <a:r>
                        <a:rPr lang="en-US" altLang="ko-KR" sz="1200" b="1" kern="1200" dirty="0">
                          <a:solidFill>
                            <a:srgbClr val="FF0000"/>
                          </a:solidFill>
                          <a:latin typeface="Arial" panose="020B0604020202020204" pitchFamily="34" charset="0"/>
                          <a:ea typeface="+mn-ea"/>
                          <a:cs typeface="Arial" panose="020B0604020202020204" pitchFamily="34" charset="0"/>
                        </a:rPr>
                        <a:t>finding syntax in word representations</a:t>
                      </a:r>
                    </a:p>
                    <a:p>
                      <a:pPr marL="171450" indent="-171450" algn="l" defTabSz="914400" rtl="0" eaLnBrk="1" latinLnBrk="1" hangingPunct="1">
                        <a:buFont typeface="Arial" panose="020B0604020202020204" pitchFamily="34" charset="0"/>
                        <a:buChar char="•"/>
                      </a:pPr>
                      <a:r>
                        <a:rPr lang="en-US" altLang="ko-KR" sz="1200" b="1" kern="1200" dirty="0">
                          <a:solidFill>
                            <a:schemeClr val="tx1"/>
                          </a:solidFill>
                          <a:latin typeface="Arial" panose="020B0604020202020204" pitchFamily="34" charset="0"/>
                          <a:ea typeface="+mn-ea"/>
                          <a:cs typeface="Arial" panose="020B0604020202020204" pitchFamily="34" charset="0"/>
                        </a:rPr>
                        <a:t>Tree structure </a:t>
                      </a:r>
                      <a:r>
                        <a:rPr lang="en-US" altLang="ko-KR" sz="1200" kern="1200" dirty="0">
                          <a:solidFill>
                            <a:schemeClr val="tx1"/>
                          </a:solidFill>
                          <a:latin typeface="Arial" panose="020B0604020202020204" pitchFamily="34" charset="0"/>
                          <a:ea typeface="+mn-ea"/>
                          <a:cs typeface="Arial" panose="020B0604020202020204" pitchFamily="34" charset="0"/>
                        </a:rPr>
                        <a:t>is embedded if the transformed space has the property that squared L2 distance between two words’ vectors corresponds to the number of edges between the words in the parse tree</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Distances are guaranteed non-negative and symmetric</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model not </a:t>
                      </a:r>
                      <a:r>
                        <a:rPr lang="en-US" altLang="ko-KR" sz="1200" kern="1200">
                          <a:solidFill>
                            <a:schemeClr val="tx1"/>
                          </a:solidFill>
                          <a:latin typeface="Arial" panose="020B0604020202020204" pitchFamily="34" charset="0"/>
                          <a:ea typeface="+mn-ea"/>
                          <a:cs typeface="Arial" panose="020B0604020202020204" pitchFamily="34" charset="0"/>
                        </a:rPr>
                        <a:t>only encodes </a:t>
                      </a:r>
                      <a:r>
                        <a:rPr lang="en-US" altLang="ko-KR" sz="1200" kern="1200" dirty="0">
                          <a:solidFill>
                            <a:schemeClr val="tx1"/>
                          </a:solidFill>
                          <a:latin typeface="Arial" panose="020B0604020202020204" pitchFamily="34" charset="0"/>
                          <a:ea typeface="+mn-ea"/>
                          <a:cs typeface="Arial" panose="020B0604020202020204" pitchFamily="34" charset="0"/>
                        </a:rPr>
                        <a:t>which word is governed by which other word, but each word’s proximity to every other word in the syntax tree</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1530000">
                <a:tc rowSpan="2">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Goal: testing whether a neural network embeds each sentence’s dependency parse tree in its contextual word representations – a structural hypothesis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Definition: to embed a graph is to learn a vector representation of each node such that geometry in the vector space - distances and norms - approximates geometry in the graph, it is </a:t>
                      </a:r>
                      <a:r>
                        <a:rPr lang="en-US" altLang="ko-KR" sz="1200" b="1" kern="1200" dirty="0">
                          <a:solidFill>
                            <a:schemeClr val="tx1"/>
                          </a:solidFill>
                          <a:latin typeface="Arial" panose="020B0604020202020204" pitchFamily="34" charset="0"/>
                          <a:ea typeface="+mn-ea"/>
                          <a:cs typeface="Arial" panose="020B0604020202020204" pitchFamily="34" charset="0"/>
                        </a:rPr>
                        <a:t>finding the distance on the original space that best fits the tree metrics</a:t>
                      </a:r>
                      <a:endParaRPr lang="en-US" altLang="ko-KR" sz="1200" b="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spcAft>
                          <a:spcPts val="600"/>
                        </a:spcAft>
                        <a:buFont typeface="Arial" panose="020B0604020202020204" pitchFamily="34" charset="0"/>
                        <a:buChar char="•"/>
                      </a:pPr>
                      <a:r>
                        <a:rPr lang="en-US" altLang="ko-KR" sz="1200" b="0" kern="1200" dirty="0">
                          <a:solidFill>
                            <a:schemeClr val="tx1"/>
                          </a:solidFill>
                          <a:latin typeface="Arial" panose="020B0604020202020204" pitchFamily="34" charset="0"/>
                          <a:ea typeface="+mn-ea"/>
                          <a:cs typeface="Arial" panose="020B0604020202020204" pitchFamily="34" charset="0"/>
                        </a:rPr>
                        <a:t>Every inner product corresponds to a </a:t>
                      </a:r>
                      <a:r>
                        <a:rPr lang="en-US" altLang="ko-KR" sz="1200" b="1" kern="1200" dirty="0">
                          <a:solidFill>
                            <a:schemeClr val="tx1"/>
                          </a:solidFill>
                          <a:latin typeface="Arial" panose="020B0604020202020204" pitchFamily="34" charset="0"/>
                          <a:ea typeface="+mn-ea"/>
                          <a:cs typeface="Arial" panose="020B0604020202020204" pitchFamily="34" charset="0"/>
                        </a:rPr>
                        <a:t>distance metric</a:t>
                      </a:r>
                      <a:r>
                        <a:rPr lang="en-US" altLang="ko-KR" sz="1200" b="0" kern="1200" dirty="0">
                          <a:solidFill>
                            <a:schemeClr val="tx1"/>
                          </a:solidFill>
                          <a:latin typeface="Arial" panose="020B0604020202020204" pitchFamily="34" charset="0"/>
                          <a:ea typeface="+mn-ea"/>
                          <a:cs typeface="Arial" panose="020B0604020202020204" pitchFamily="34" charset="0"/>
                        </a:rPr>
                        <a:t>. squared distances is defined as</a:t>
                      </a:r>
                    </a:p>
                    <a:p>
                      <a:pPr marL="171450" indent="-171450" algn="l" defTabSz="914400" rtl="0" eaLnBrk="1" latinLnBrk="1" hangingPunct="1">
                        <a:buFont typeface="Arial" panose="020B0604020202020204" pitchFamily="34" charset="0"/>
                        <a:buChar char="•"/>
                      </a:pPr>
                      <a:r>
                        <a:rPr lang="en-US" altLang="ko-KR" sz="1200" b="0" kern="1200" dirty="0">
                          <a:solidFill>
                            <a:schemeClr val="tx1"/>
                          </a:solidFill>
                          <a:latin typeface="Arial" panose="020B0604020202020204" pitchFamily="34" charset="0"/>
                          <a:ea typeface="+mn-ea"/>
                          <a:cs typeface="Arial" panose="020B0604020202020204" pitchFamily="34" charset="0"/>
                        </a:rPr>
                        <a:t>The parameters of our probe are exactly the matrix B, approximating through gradient descent which we train to recreate the tree distance between all pairs of words in all sentences in the training set of a parsed corpus</a:t>
                      </a:r>
                      <a:endParaRPr lang="ko-KR" altLang="en-US" sz="1200" b="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a:t>
                      </a:r>
                      <a:r>
                        <a:rPr lang="en-US" altLang="ko-KR" sz="1200" b="1" kern="1200" dirty="0">
                          <a:solidFill>
                            <a:schemeClr val="tx1"/>
                          </a:solidFill>
                          <a:latin typeface="Arial" panose="020B0604020202020204" pitchFamily="34" charset="0"/>
                          <a:ea typeface="+mn-ea"/>
                          <a:cs typeface="Arial" panose="020B0604020202020204" pitchFamily="34" charset="0"/>
                        </a:rPr>
                        <a:t>parse tree depth</a:t>
                      </a:r>
                      <a:r>
                        <a:rPr lang="en-US" altLang="ko-KR" sz="1200" kern="1200" dirty="0">
                          <a:solidFill>
                            <a:schemeClr val="tx1"/>
                          </a:solidFill>
                          <a:latin typeface="Arial" panose="020B0604020202020204" pitchFamily="34" charset="0"/>
                          <a:ea typeface="+mn-ea"/>
                          <a:cs typeface="Arial" panose="020B0604020202020204" pitchFamily="34" charset="0"/>
                        </a:rPr>
                        <a:t>: defined as </a:t>
                      </a:r>
                      <a:r>
                        <a:rPr lang="en-US" altLang="ko-KR" sz="1200" b="1" kern="1200" dirty="0">
                          <a:solidFill>
                            <a:schemeClr val="tx1"/>
                          </a:solidFill>
                          <a:latin typeface="Arial" panose="020B0604020202020204" pitchFamily="34" charset="0"/>
                          <a:ea typeface="+mn-ea"/>
                          <a:cs typeface="Arial" panose="020B0604020202020204" pitchFamily="34" charset="0"/>
                        </a:rPr>
                        <a:t>the number of edges </a:t>
                      </a:r>
                      <a:r>
                        <a:rPr lang="en-US" altLang="ko-KR" sz="1200" kern="1200" dirty="0">
                          <a:solidFill>
                            <a:schemeClr val="tx1"/>
                          </a:solidFill>
                          <a:latin typeface="Arial" panose="020B0604020202020204" pitchFamily="34" charset="0"/>
                          <a:ea typeface="+mn-ea"/>
                          <a:cs typeface="Arial" panose="020B0604020202020204" pitchFamily="34" charset="0"/>
                        </a:rPr>
                        <a:t>in the parse tree between a word and the root of the tree.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To see if there exists a squared norm on the word representation space that encodes this tree norm.</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Replacing the vector distance function with the squared vector norm</a:t>
                      </a: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Training B to recreate the parse tree depth of a word</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r h="1440000">
                <a:tc vMerge="1">
                  <a:txBody>
                    <a:bodyPr/>
                    <a:lstStyle/>
                    <a:p>
                      <a:pPr latinLnBrk="1"/>
                      <a:endParaRPr lang="ko-KR" altLang="en-US"/>
                    </a:p>
                  </a:txBody>
                  <a:tcPr/>
                </a:tc>
                <a:tc vMerge="1">
                  <a:txBody>
                    <a:bodyPr/>
                    <a:lstStyle/>
                    <a:p>
                      <a:pPr latinLnBrk="1"/>
                      <a:endParaRPr lang="ko-KR" altLang="en-US"/>
                    </a:p>
                  </a:txBody>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Whether representations from ELMo and BERT (BASE and LARGE), models pre-trained on language modeling-like objectives, embed parse trees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ELMo and BERT-large layers are dimensionality 1024; BERT-base layers are dimensionality 768</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2921602"/>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3"/>
              </a:rPr>
              <a:t>https://aclanthology.org/N19-1419</a:t>
            </a:r>
            <a:r>
              <a:rPr lang="en-US" altLang="ko-KR" sz="1050" dirty="0">
                <a:latin typeface="Arial" panose="020B0604020202020204" pitchFamily="34" charset="0"/>
                <a:cs typeface="Arial" panose="020B0604020202020204" pitchFamily="34" charset="0"/>
              </a:rPr>
              <a:t>/</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Motive</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Keywords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8D30834C-7802-E8FA-147A-C6EDFD8BAF16}"/>
              </a:ext>
            </a:extLst>
          </p:cNvPr>
          <p:cNvSpPr/>
          <p:nvPr/>
        </p:nvSpPr>
        <p:spPr>
          <a:xfrm>
            <a:off x="-1" y="197425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Introduction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7BE74932-791E-13A0-0359-892C8871885A}"/>
              </a:ext>
            </a:extLst>
          </p:cNvPr>
          <p:cNvSpPr/>
          <p:nvPr/>
        </p:nvSpPr>
        <p:spPr>
          <a:xfrm>
            <a:off x="16477" y="3455338"/>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p>
          <a:p>
            <a:pPr algn="ctr"/>
            <a:r>
              <a:rPr lang="en-US" altLang="ko-KR" sz="1100" b="1" i="1" dirty="0">
                <a:solidFill>
                  <a:schemeClr val="tx1"/>
                </a:solidFill>
                <a:latin typeface="Arial" panose="020B0604020202020204" pitchFamily="34" charset="0"/>
                <a:cs typeface="Arial" panose="020B0604020202020204" pitchFamily="34" charset="0"/>
              </a:rPr>
              <a:t>(Structural Probe)</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1EF7B387-71EB-7647-9B34-893E59A08797}"/>
              </a:ext>
            </a:extLst>
          </p:cNvPr>
          <p:cNvPicPr>
            <a:picLocks noChangeAspect="1"/>
          </p:cNvPicPr>
          <p:nvPr/>
        </p:nvPicPr>
        <p:blipFill>
          <a:blip r:embed="rId4"/>
          <a:stretch>
            <a:fillRect/>
          </a:stretch>
        </p:blipFill>
        <p:spPr>
          <a:xfrm>
            <a:off x="2698450" y="4821622"/>
            <a:ext cx="2599578" cy="252000"/>
          </a:xfrm>
          <a:prstGeom prst="rect">
            <a:avLst/>
          </a:prstGeom>
        </p:spPr>
      </p:pic>
      <p:pic>
        <p:nvPicPr>
          <p:cNvPr id="7" name="그림 6">
            <a:extLst>
              <a:ext uri="{FF2B5EF4-FFF2-40B4-BE49-F238E27FC236}">
                <a16:creationId xmlns:a16="http://schemas.microsoft.com/office/drawing/2014/main" id="{E700B6D8-3E2D-B41F-50BB-C858AC8BF297}"/>
              </a:ext>
            </a:extLst>
          </p:cNvPr>
          <p:cNvPicPr>
            <a:picLocks noChangeAspect="1"/>
          </p:cNvPicPr>
          <p:nvPr/>
        </p:nvPicPr>
        <p:blipFill>
          <a:blip r:embed="rId5"/>
          <a:stretch>
            <a:fillRect/>
          </a:stretch>
        </p:blipFill>
        <p:spPr>
          <a:xfrm>
            <a:off x="1074650" y="5851170"/>
            <a:ext cx="2771115" cy="446400"/>
          </a:xfrm>
          <a:prstGeom prst="rect">
            <a:avLst/>
          </a:prstGeom>
        </p:spPr>
      </p:pic>
      <p:sp>
        <p:nvSpPr>
          <p:cNvPr id="17" name="직사각형 16">
            <a:extLst>
              <a:ext uri="{FF2B5EF4-FFF2-40B4-BE49-F238E27FC236}">
                <a16:creationId xmlns:a16="http://schemas.microsoft.com/office/drawing/2014/main" id="{AC2D2337-A19D-F15A-0F02-CB25DF0281F8}"/>
              </a:ext>
            </a:extLst>
          </p:cNvPr>
          <p:cNvSpPr/>
          <p:nvPr/>
        </p:nvSpPr>
        <p:spPr>
          <a:xfrm>
            <a:off x="6096000" y="197425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Properties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8" name="직사각형 17">
            <a:extLst>
              <a:ext uri="{FF2B5EF4-FFF2-40B4-BE49-F238E27FC236}">
                <a16:creationId xmlns:a16="http://schemas.microsoft.com/office/drawing/2014/main" id="{3549E91D-D83A-31C8-F37A-65313AB0405E}"/>
              </a:ext>
            </a:extLst>
          </p:cNvPr>
          <p:cNvSpPr/>
          <p:nvPr/>
        </p:nvSpPr>
        <p:spPr>
          <a:xfrm>
            <a:off x="6096000" y="352947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p>
          <a:p>
            <a:pPr algn="ctr"/>
            <a:r>
              <a:rPr lang="en-US" altLang="ko-KR" sz="1100" b="1" i="1" dirty="0">
                <a:solidFill>
                  <a:schemeClr val="tx1"/>
                </a:solidFill>
                <a:latin typeface="Arial" panose="020B0604020202020204" pitchFamily="34" charset="0"/>
                <a:cs typeface="Arial" panose="020B0604020202020204" pitchFamily="34" charset="0"/>
              </a:rPr>
              <a:t>(Tree depth Structural Probe)</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14" name="그림 13">
            <a:extLst>
              <a:ext uri="{FF2B5EF4-FFF2-40B4-BE49-F238E27FC236}">
                <a16:creationId xmlns:a16="http://schemas.microsoft.com/office/drawing/2014/main" id="{DEBEBA7C-EB92-9FD7-49A1-202A7B7887D3}"/>
              </a:ext>
            </a:extLst>
          </p:cNvPr>
          <p:cNvPicPr>
            <a:picLocks noChangeAspect="1"/>
          </p:cNvPicPr>
          <p:nvPr/>
        </p:nvPicPr>
        <p:blipFill>
          <a:blip r:embed="rId6"/>
          <a:stretch>
            <a:fillRect/>
          </a:stretch>
        </p:blipFill>
        <p:spPr>
          <a:xfrm>
            <a:off x="7164788" y="4320223"/>
            <a:ext cx="1612798" cy="201600"/>
          </a:xfrm>
          <a:prstGeom prst="rect">
            <a:avLst/>
          </a:prstGeom>
        </p:spPr>
      </p:pic>
      <p:sp>
        <p:nvSpPr>
          <p:cNvPr id="22" name="직사각형 21">
            <a:extLst>
              <a:ext uri="{FF2B5EF4-FFF2-40B4-BE49-F238E27FC236}">
                <a16:creationId xmlns:a16="http://schemas.microsoft.com/office/drawing/2014/main" id="{EC1C8FF4-391D-776A-499F-CB9B3E2F7C71}"/>
              </a:ext>
            </a:extLst>
          </p:cNvPr>
          <p:cNvSpPr/>
          <p:nvPr/>
        </p:nvSpPr>
        <p:spPr>
          <a:xfrm>
            <a:off x="6089822" y="4892554"/>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Evaluation</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19" name="그림 18">
            <a:hlinkClick r:id="rId7" action="ppaction://hlinksldjump"/>
            <a:extLst>
              <a:ext uri="{FF2B5EF4-FFF2-40B4-BE49-F238E27FC236}">
                <a16:creationId xmlns:a16="http://schemas.microsoft.com/office/drawing/2014/main" id="{27DDAF26-9A92-C0B1-A47A-003E3FF94966}"/>
              </a:ext>
            </a:extLst>
          </p:cNvPr>
          <p:cNvPicPr>
            <a:picLocks noChangeAspect="1"/>
          </p:cNvPicPr>
          <p:nvPr/>
        </p:nvPicPr>
        <p:blipFill>
          <a:blip r:embed="rId8"/>
          <a:stretch>
            <a:fillRect/>
          </a:stretch>
        </p:blipFill>
        <p:spPr>
          <a:xfrm flipH="1">
            <a:off x="9748472" y="78774"/>
            <a:ext cx="180679" cy="180000"/>
          </a:xfrm>
          <a:prstGeom prst="rect">
            <a:avLst/>
          </a:prstGeom>
        </p:spPr>
      </p:pic>
    </p:spTree>
    <p:extLst>
      <p:ext uri="{BB962C8B-B14F-4D97-AF65-F5344CB8AC3E}">
        <p14:creationId xmlns:p14="http://schemas.microsoft.com/office/powerpoint/2010/main" val="2101385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Linguistic Knowledge and Transferability of Contextual </a:t>
            </a:r>
            <a:br>
              <a:rPr lang="en-US" altLang="ko-KR" sz="2400" dirty="0">
                <a:latin typeface="나눔고딕 ExtraBold" panose="020D0904000000000000" pitchFamily="50" charset="-127"/>
                <a:ea typeface="나눔고딕 ExtraBold" panose="020D0904000000000000" pitchFamily="50" charset="-127"/>
                <a:cs typeface="+mn-cs"/>
              </a:rPr>
            </a:br>
            <a:r>
              <a:rPr lang="en-US" altLang="ko-KR" sz="2400" dirty="0">
                <a:latin typeface="나눔고딕 ExtraBold" panose="020D0904000000000000" pitchFamily="50" charset="-127"/>
                <a:ea typeface="나눔고딕 ExtraBold" panose="020D0904000000000000" pitchFamily="50" charset="-127"/>
                <a:cs typeface="+mn-cs"/>
              </a:rPr>
              <a:t>Representations, 2019</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altLang="ko-KR" sz="1800" dirty="0">
                <a:latin typeface="Calibri" panose="020F0502020204030204" pitchFamily="34" charset="0"/>
                <a:cs typeface="Calibri" panose="020F0502020204030204" pitchFamily="34" charset="0"/>
              </a:rPr>
              <a:t>3. Summaries of Papers</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84</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600295562"/>
              </p:ext>
            </p:extLst>
          </p:nvPr>
        </p:nvGraphicFramePr>
        <p:xfrm>
          <a:off x="0" y="949672"/>
          <a:ext cx="12199301" cy="529056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latinLnBrk="1">
                        <a:buFont typeface="Arial" panose="020B0604020202020204" pitchFamily="34" charset="0"/>
                        <a:buNone/>
                      </a:pPr>
                      <a:r>
                        <a:rPr lang="en-US" altLang="ko-KR" sz="1200" b="1" dirty="0">
                          <a:solidFill>
                            <a:srgbClr val="FF0000"/>
                          </a:solidFill>
                          <a:latin typeface="Arial" panose="020B0604020202020204" pitchFamily="34" charset="0"/>
                          <a:cs typeface="Arial" panose="020B0604020202020204" pitchFamily="34" charset="0"/>
                        </a:rPr>
                        <a:t>Contextual word representations (CWR)</a:t>
                      </a:r>
                      <a:r>
                        <a:rPr lang="en-US" altLang="ko-KR" sz="1200" b="1" dirty="0">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derived from large-scale neural language models are successful across a diverse set of NLP tasks, suggesting that they encode useful and transferable features of language. However, their linguistic knowledge and transferability are not yet well understood</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mn-lt"/>
                          <a:ea typeface="+mn-ea"/>
                          <a:cs typeface="+mn-cs"/>
                        </a:rPr>
                        <a:t>Pretrained word representations, </a:t>
                      </a:r>
                    </a:p>
                    <a:p>
                      <a:pPr latinLnBrk="1"/>
                      <a:r>
                        <a:rPr lang="en-US" altLang="ko-KR" sz="1200" kern="1200" dirty="0">
                          <a:solidFill>
                            <a:schemeClr val="tx1"/>
                          </a:solidFill>
                          <a:latin typeface="+mn-lt"/>
                          <a:ea typeface="+mn-ea"/>
                          <a:cs typeface="+mn-cs"/>
                        </a:rPr>
                        <a:t>Contextual word representations, </a:t>
                      </a:r>
                    </a:p>
                    <a:p>
                      <a:pPr latinLnBrk="1"/>
                      <a:r>
                        <a:rPr lang="en-US" altLang="ko-KR" sz="1200" kern="1200" dirty="0">
                          <a:solidFill>
                            <a:schemeClr val="tx1"/>
                          </a:solidFill>
                          <a:latin typeface="+mn-lt"/>
                          <a:ea typeface="+mn-ea"/>
                          <a:cs typeface="+mn-cs"/>
                        </a:rPr>
                        <a:t>Probing model,</a:t>
                      </a:r>
                    </a:p>
                    <a:p>
                      <a:pPr latinLnBrk="1"/>
                      <a:endParaRPr lang="en-US" altLang="ko-KR" sz="1200" kern="1200" dirty="0">
                        <a:solidFill>
                          <a:schemeClr val="tx1"/>
                        </a:solidFill>
                        <a:latin typeface="+mn-lt"/>
                        <a:ea typeface="+mn-ea"/>
                        <a:cs typeface="+mn-cs"/>
                      </a:endParaRPr>
                    </a:p>
                    <a:p>
                      <a:pPr latinLnBrk="1"/>
                      <a:r>
                        <a:rPr lang="en-US" altLang="ko-KR" sz="1200" kern="1200" dirty="0">
                          <a:solidFill>
                            <a:schemeClr val="tx1"/>
                          </a:solidFill>
                          <a:latin typeface="+mn-lt"/>
                          <a:ea typeface="+mn-ea"/>
                          <a:cs typeface="+mn-cs"/>
                        </a:rPr>
                        <a:t> </a:t>
                      </a:r>
                      <a:endParaRPr lang="ko-KR" altLang="en-US" sz="1200" kern="1200" dirty="0">
                        <a:solidFill>
                          <a:schemeClr val="tx1"/>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Studying CWRs with a diverse set of </a:t>
                      </a:r>
                      <a:r>
                        <a:rPr lang="en-US" altLang="ko-KR" sz="1200" kern="1200" dirty="0">
                          <a:solidFill>
                            <a:srgbClr val="FF0000"/>
                          </a:solidFill>
                          <a:latin typeface="Arial" panose="020B0604020202020204" pitchFamily="34" charset="0"/>
                          <a:ea typeface="+mn-ea"/>
                          <a:cs typeface="Arial" panose="020B0604020202020204" pitchFamily="34" charset="0"/>
                        </a:rPr>
                        <a:t>17 probing tasks </a:t>
                      </a:r>
                      <a:r>
                        <a:rPr lang="en-US" altLang="ko-KR" sz="1200" kern="1200" dirty="0">
                          <a:solidFill>
                            <a:schemeClr val="tx1"/>
                          </a:solidFill>
                          <a:latin typeface="Arial" panose="020B0604020202020204" pitchFamily="34" charset="0"/>
                          <a:ea typeface="+mn-ea"/>
                          <a:cs typeface="Arial" panose="020B0604020202020204" pitchFamily="34" charset="0"/>
                        </a:rPr>
                        <a:t>designed to assess a wide array of phenomena, such as coreference, knowledge of semantic </a:t>
                      </a:r>
                      <a:r>
                        <a:rPr lang="en-US" altLang="ko-KR" sz="1200" dirty="0"/>
                        <a:t>relations, and entity information, among others.</a:t>
                      </a:r>
                    </a:p>
                    <a:p>
                      <a:pPr marL="171450" indent="-171450" algn="l" defTabSz="914400" rtl="0" eaLnBrk="1" latinLnBrk="1" hangingPunct="1">
                        <a:buFont typeface="Arial" panose="020B0604020202020204" pitchFamily="34" charset="0"/>
                        <a:buChar char="•"/>
                      </a:pPr>
                      <a:r>
                        <a:rPr lang="en-US" altLang="ko-KR" sz="1200" dirty="0"/>
                        <a:t>Using probing models to analyze the linguistic information within CWRs and </a:t>
                      </a:r>
                      <a:r>
                        <a:rPr lang="en-US" altLang="ko-KR" sz="1200" kern="1200" dirty="0">
                          <a:solidFill>
                            <a:schemeClr val="tx1"/>
                          </a:solidFill>
                          <a:latin typeface="Arial" panose="020B0604020202020204" pitchFamily="34" charset="0"/>
                          <a:ea typeface="+mn-ea"/>
                          <a:cs typeface="Arial" panose="020B0604020202020204" pitchFamily="34" charset="0"/>
                        </a:rPr>
                        <a:t>Generating features for words from pretrained contextualizers and train a model to make predictions from those features</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algn="l" defTabSz="914400" rtl="0" eaLnBrk="1" latinLnBrk="1" hangingPunct="1">
                        <a:buFont typeface="Arial" panose="020B0604020202020204" pitchFamily="34" charset="0"/>
                        <a:buNone/>
                      </a:pPr>
                      <a:r>
                        <a:rPr lang="en-US" altLang="ko-KR" sz="1200" kern="1200" dirty="0">
                          <a:solidFill>
                            <a:schemeClr val="tx1"/>
                          </a:solidFill>
                          <a:latin typeface="Arial" panose="020B0604020202020204" pitchFamily="34" charset="0"/>
                          <a:ea typeface="+mn-ea"/>
                          <a:cs typeface="Arial" panose="020B0604020202020204" pitchFamily="34" charset="0"/>
                        </a:rPr>
                        <a:t>1. </a:t>
                      </a:r>
                      <a:r>
                        <a:rPr lang="en-US" altLang="ko-KR" sz="1200" kern="1200" dirty="0">
                          <a:solidFill>
                            <a:srgbClr val="FF0000"/>
                          </a:solidFill>
                          <a:latin typeface="Arial" panose="020B0604020202020204" pitchFamily="34" charset="0"/>
                          <a:ea typeface="+mn-ea"/>
                          <a:cs typeface="Arial" panose="020B0604020202020204" pitchFamily="34" charset="0"/>
                        </a:rPr>
                        <a:t>What features of language do these vectors capture, and what do they miss? </a:t>
                      </a:r>
                    </a:p>
                    <a:p>
                      <a:pPr marL="0" indent="0" algn="l" defTabSz="914400" rtl="0" eaLnBrk="1" latinLnBrk="1" hangingPunct="1">
                        <a:buFont typeface="Arial" panose="020B0604020202020204" pitchFamily="34" charset="0"/>
                        <a:buNone/>
                      </a:pPr>
                      <a:r>
                        <a:rPr lang="en-US" altLang="ko-KR" sz="1200" kern="1200" dirty="0">
                          <a:solidFill>
                            <a:schemeClr val="tx1"/>
                          </a:solidFill>
                          <a:latin typeface="Arial" panose="020B0604020202020204" pitchFamily="34" charset="0"/>
                          <a:ea typeface="+mn-ea"/>
                          <a:cs typeface="Arial" panose="020B0604020202020204" pitchFamily="34" charset="0"/>
                        </a:rPr>
                        <a:t>2. </a:t>
                      </a:r>
                      <a:r>
                        <a:rPr lang="en-US" altLang="ko-KR" sz="1200" kern="1200" dirty="0">
                          <a:solidFill>
                            <a:srgbClr val="FF0000"/>
                          </a:solidFill>
                          <a:latin typeface="Arial" panose="020B0604020202020204" pitchFamily="34" charset="0"/>
                          <a:ea typeface="+mn-ea"/>
                          <a:cs typeface="Arial" panose="020B0604020202020204" pitchFamily="34" charset="0"/>
                        </a:rPr>
                        <a:t>How and why does transferability vary across representation layers in contextualizers? </a:t>
                      </a:r>
                    </a:p>
                    <a:p>
                      <a:pPr marL="0" indent="0" algn="l" defTabSz="914400" rtl="0" eaLnBrk="1" latinLnBrk="1" hangingPunct="1">
                        <a:buFont typeface="Arial" panose="020B0604020202020204" pitchFamily="34" charset="0"/>
                        <a:buNone/>
                      </a:pPr>
                      <a:r>
                        <a:rPr lang="en-US" altLang="ko-KR" sz="1200" kern="1200" dirty="0">
                          <a:solidFill>
                            <a:schemeClr val="tx1"/>
                          </a:solidFill>
                          <a:latin typeface="Arial" panose="020B0604020202020204" pitchFamily="34" charset="0"/>
                          <a:ea typeface="+mn-ea"/>
                          <a:cs typeface="Arial" panose="020B0604020202020204" pitchFamily="34" charset="0"/>
                        </a:rPr>
                        <a:t>3. How does the choice of pretraining task affect the vectors’ learned linguistic knowledge and transferability?</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3096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228600" indent="-228600" algn="l" defTabSz="914400" rtl="0" eaLnBrk="1" latinLnBrk="1" hangingPunct="1">
                        <a:buFont typeface="+mj-ea"/>
                        <a:buAutoNum type="circleNumDbPlain"/>
                      </a:pPr>
                      <a:r>
                        <a:rPr lang="en-US" altLang="ko-KR" sz="1200" b="1" kern="1200" dirty="0">
                          <a:solidFill>
                            <a:schemeClr val="tx1"/>
                          </a:solidFill>
                          <a:latin typeface="Arial" panose="020B0604020202020204" pitchFamily="34" charset="0"/>
                          <a:ea typeface="+mn-ea"/>
                          <a:cs typeface="Arial" panose="020B0604020202020204" pitchFamily="34" charset="0"/>
                        </a:rPr>
                        <a:t>Probing Tasks</a:t>
                      </a:r>
                    </a:p>
                    <a:p>
                      <a:pPr marL="358775" indent="-179388"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Token Labeling</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part-of-speech tagging (POS), CCG </a:t>
                      </a:r>
                      <a:r>
                        <a:rPr lang="en-US" altLang="ko-KR" sz="1200" kern="1200" dirty="0" err="1">
                          <a:solidFill>
                            <a:schemeClr val="tx1"/>
                          </a:solidFill>
                          <a:latin typeface="Arial" panose="020B0604020202020204" pitchFamily="34" charset="0"/>
                          <a:ea typeface="+mn-ea"/>
                          <a:cs typeface="Arial" panose="020B0604020202020204" pitchFamily="34" charset="0"/>
                        </a:rPr>
                        <a:t>supertagging</a:t>
                      </a:r>
                      <a:r>
                        <a:rPr lang="en-US" altLang="ko-KR" sz="1200" kern="1200" dirty="0">
                          <a:solidFill>
                            <a:schemeClr val="tx1"/>
                          </a:solidFill>
                          <a:latin typeface="Arial" panose="020B0604020202020204" pitchFamily="34" charset="0"/>
                          <a:ea typeface="+mn-ea"/>
                          <a:cs typeface="Arial" panose="020B0604020202020204" pitchFamily="34" charset="0"/>
                        </a:rPr>
                        <a:t> (CCG, syntactic roles), syntactic constituency ancestor tagging, semantic tagging task (ST), Preposition supersense disambiguation (PS),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event factuality (EF)</a:t>
                      </a:r>
                    </a:p>
                    <a:p>
                      <a:pPr marL="358775" indent="-179388" algn="l" defTabSz="914400" rtl="0" eaLnBrk="1" latinLnBrk="1" hangingPunct="1">
                        <a:buFont typeface="Arial" panose="020B0604020202020204" pitchFamily="34" charset="0"/>
                        <a:buChar char="•"/>
                      </a:pPr>
                      <a:r>
                        <a:rPr lang="en-US" altLang="ko-KR" sz="1200" kern="1200" dirty="0" err="1">
                          <a:solidFill>
                            <a:schemeClr val="tx1"/>
                          </a:solidFill>
                          <a:latin typeface="Arial" panose="020B0604020202020204" pitchFamily="34" charset="0"/>
                          <a:ea typeface="+mn-ea"/>
                          <a:cs typeface="Arial" panose="020B0604020202020204" pitchFamily="34" charset="0"/>
                        </a:rPr>
                        <a:t>Segmentatoin</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Syntactic chunking (Chunk), Named entity recognition (NER), Grammatical error detection (GED), Conjunct identification (</a:t>
                      </a:r>
                      <a:r>
                        <a:rPr lang="en-US" altLang="ko-KR" sz="1200" kern="1200" dirty="0" err="1">
                          <a:solidFill>
                            <a:schemeClr val="tx1"/>
                          </a:solidFill>
                          <a:latin typeface="Arial" panose="020B0604020202020204" pitchFamily="34" charset="0"/>
                          <a:ea typeface="+mn-ea"/>
                          <a:cs typeface="Arial" panose="020B0604020202020204" pitchFamily="34" charset="0"/>
                        </a:rPr>
                        <a:t>Conj</a:t>
                      </a:r>
                      <a:r>
                        <a:rPr lang="en-US" altLang="ko-KR" sz="1200" kern="1200" dirty="0">
                          <a:solidFill>
                            <a:schemeClr val="tx1"/>
                          </a:solidFill>
                          <a:latin typeface="Arial" panose="020B0604020202020204" pitchFamily="34" charset="0"/>
                          <a:ea typeface="+mn-ea"/>
                          <a:cs typeface="Arial" panose="020B0604020202020204" pitchFamily="34" charset="0"/>
                        </a:rPr>
                        <a:t>)</a:t>
                      </a:r>
                    </a:p>
                    <a:p>
                      <a:pPr marL="358775" indent="-179388"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Pairwise Relations</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Arc prediction, arc classification, coreference arc prediction</a:t>
                      </a:r>
                    </a:p>
                    <a:p>
                      <a:pPr marL="228600" indent="-228600" algn="l" defTabSz="914400" rtl="0" eaLnBrk="1" latinLnBrk="1" hangingPunct="1">
                        <a:buFont typeface="+mj-ea"/>
                        <a:buAutoNum type="circleNumDbPlain" startAt="2"/>
                      </a:pPr>
                      <a:r>
                        <a:rPr lang="en-US" altLang="ko-KR" sz="1200" b="1" kern="1200" dirty="0">
                          <a:solidFill>
                            <a:schemeClr val="tx1"/>
                          </a:solidFill>
                          <a:latin typeface="Arial" panose="020B0604020202020204" pitchFamily="34" charset="0"/>
                          <a:ea typeface="+mn-ea"/>
                          <a:cs typeface="Arial" panose="020B0604020202020204" pitchFamily="34" charset="0"/>
                        </a:rPr>
                        <a:t>Probing Model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  a linear model as our probing model; limiting its capacity enables us to focus on what information can be easily extracted from CWRs</a:t>
                      </a:r>
                    </a:p>
                    <a:p>
                      <a:pPr marL="228600" marR="0" lvl="0" indent="-228600" algn="l" defTabSz="914400" rtl="0" eaLnBrk="1" fontAlgn="auto" latinLnBrk="1" hangingPunct="1">
                        <a:lnSpc>
                          <a:spcPct val="100000"/>
                        </a:lnSpc>
                        <a:spcBef>
                          <a:spcPts val="0"/>
                        </a:spcBef>
                        <a:spcAft>
                          <a:spcPts val="0"/>
                        </a:spcAft>
                        <a:buClrTx/>
                        <a:buSzTx/>
                        <a:buFont typeface="+mj-ea"/>
                        <a:buAutoNum type="circleNumDbPlain" startAt="2"/>
                        <a:tabLst/>
                        <a:defRPr/>
                      </a:pPr>
                      <a:r>
                        <a:rPr lang="en-US" altLang="ko-KR" sz="1200" b="1" kern="1200" dirty="0">
                          <a:solidFill>
                            <a:schemeClr val="tx1"/>
                          </a:solidFill>
                          <a:latin typeface="Arial" panose="020B0604020202020204" pitchFamily="34" charset="0"/>
                          <a:ea typeface="+mn-ea"/>
                          <a:cs typeface="Arial" panose="020B0604020202020204" pitchFamily="34" charset="0"/>
                        </a:rPr>
                        <a:t>Contextualizers</a:t>
                      </a:r>
                      <a:r>
                        <a:rPr lang="en-US" altLang="ko-KR" sz="1200" kern="1200" dirty="0">
                          <a:solidFill>
                            <a:schemeClr val="tx1"/>
                          </a:solidFill>
                          <a:latin typeface="Arial" panose="020B0604020202020204" pitchFamily="34" charset="0"/>
                          <a:ea typeface="+mn-ea"/>
                          <a:cs typeface="Arial" panose="020B0604020202020204" pitchFamily="34" charset="0"/>
                        </a:rPr>
                        <a:t>: ELMo, </a:t>
                      </a:r>
                      <a:r>
                        <a:rPr lang="en-US" altLang="ko-KR" sz="1200" kern="1200" dirty="0" err="1">
                          <a:solidFill>
                            <a:schemeClr val="tx1"/>
                          </a:solidFill>
                          <a:latin typeface="Arial" panose="020B0604020202020204" pitchFamily="34" charset="0"/>
                          <a:ea typeface="+mn-ea"/>
                          <a:cs typeface="Arial" panose="020B0604020202020204" pitchFamily="34" charset="0"/>
                        </a:rPr>
                        <a:t>OpenAI</a:t>
                      </a:r>
                      <a:r>
                        <a:rPr lang="en-US" altLang="ko-KR" sz="1200" kern="1200" dirty="0">
                          <a:solidFill>
                            <a:schemeClr val="tx1"/>
                          </a:solidFill>
                          <a:latin typeface="Arial" panose="020B0604020202020204" pitchFamily="34" charset="0"/>
                          <a:ea typeface="+mn-ea"/>
                          <a:cs typeface="Arial" panose="020B0604020202020204" pitchFamily="34" charset="0"/>
                        </a:rPr>
                        <a:t> transformer, BERT</a:t>
                      </a:r>
                    </a:p>
                    <a:p>
                      <a:pPr marL="228600" indent="-228600" algn="l" defTabSz="914400" rtl="0" eaLnBrk="1" latinLnBrk="1" hangingPunct="1">
                        <a:buFont typeface="+mj-ea"/>
                        <a:buAutoNum type="circleNumDbPlain" startAt="2"/>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3"/>
              </a:rPr>
              <a:t>https://arxiv.org/abs/1903.08855</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Motive</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Keywords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1CB8EFC7-1329-914D-B8C6-7D2FA4BE669A}"/>
              </a:ext>
            </a:extLst>
          </p:cNvPr>
          <p:cNvSpPr/>
          <p:nvPr/>
        </p:nvSpPr>
        <p:spPr>
          <a:xfrm>
            <a:off x="-1" y="197425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Introduction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AD931C34-FC98-D366-BF80-17372631CD2E}"/>
              </a:ext>
            </a:extLst>
          </p:cNvPr>
          <p:cNvSpPr/>
          <p:nvPr/>
        </p:nvSpPr>
        <p:spPr>
          <a:xfrm>
            <a:off x="16477" y="3344129"/>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p>
        </p:txBody>
      </p:sp>
      <p:pic>
        <p:nvPicPr>
          <p:cNvPr id="4" name="그림 3">
            <a:extLst>
              <a:ext uri="{FF2B5EF4-FFF2-40B4-BE49-F238E27FC236}">
                <a16:creationId xmlns:a16="http://schemas.microsoft.com/office/drawing/2014/main" id="{251133FF-900D-8C58-EEA5-C4CEB2F1276E}"/>
              </a:ext>
            </a:extLst>
          </p:cNvPr>
          <p:cNvPicPr>
            <a:picLocks noChangeAspect="1"/>
          </p:cNvPicPr>
          <p:nvPr/>
        </p:nvPicPr>
        <p:blipFill>
          <a:blip r:embed="rId4"/>
          <a:stretch>
            <a:fillRect/>
          </a:stretch>
        </p:blipFill>
        <p:spPr>
          <a:xfrm>
            <a:off x="7048014" y="3632129"/>
            <a:ext cx="4542168" cy="2340000"/>
          </a:xfrm>
          <a:prstGeom prst="rect">
            <a:avLst/>
          </a:prstGeom>
        </p:spPr>
      </p:pic>
      <p:sp>
        <p:nvSpPr>
          <p:cNvPr id="15" name="타원 14">
            <a:extLst>
              <a:ext uri="{FF2B5EF4-FFF2-40B4-BE49-F238E27FC236}">
                <a16:creationId xmlns:a16="http://schemas.microsoft.com/office/drawing/2014/main" id="{C963BED8-EAF9-CB18-C151-1CF24F9DEF1D}"/>
              </a:ext>
            </a:extLst>
          </p:cNvPr>
          <p:cNvSpPr/>
          <p:nvPr/>
        </p:nvSpPr>
        <p:spPr>
          <a:xfrm>
            <a:off x="6792794" y="3745290"/>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1</a:t>
            </a:r>
            <a:endParaRPr lang="ko-KR" altLang="en-US" sz="1200" dirty="0"/>
          </a:p>
        </p:txBody>
      </p:sp>
      <p:sp>
        <p:nvSpPr>
          <p:cNvPr id="16" name="타원 15">
            <a:extLst>
              <a:ext uri="{FF2B5EF4-FFF2-40B4-BE49-F238E27FC236}">
                <a16:creationId xmlns:a16="http://schemas.microsoft.com/office/drawing/2014/main" id="{66FAB34E-85BE-F1C8-E330-DC1430901CD1}"/>
              </a:ext>
            </a:extLst>
          </p:cNvPr>
          <p:cNvSpPr/>
          <p:nvPr/>
        </p:nvSpPr>
        <p:spPr>
          <a:xfrm>
            <a:off x="6792794" y="5168814"/>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3</a:t>
            </a:r>
            <a:endParaRPr lang="ko-KR" altLang="en-US" sz="1200" dirty="0"/>
          </a:p>
        </p:txBody>
      </p:sp>
      <p:sp>
        <p:nvSpPr>
          <p:cNvPr id="17" name="타원 16">
            <a:extLst>
              <a:ext uri="{FF2B5EF4-FFF2-40B4-BE49-F238E27FC236}">
                <a16:creationId xmlns:a16="http://schemas.microsoft.com/office/drawing/2014/main" id="{E7305AF1-8CBB-F293-83C4-B0A67C5B1113}"/>
              </a:ext>
            </a:extLst>
          </p:cNvPr>
          <p:cNvSpPr/>
          <p:nvPr/>
        </p:nvSpPr>
        <p:spPr>
          <a:xfrm>
            <a:off x="6792794" y="4264439"/>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2</a:t>
            </a:r>
            <a:endParaRPr lang="ko-KR" altLang="en-US" sz="1200" dirty="0"/>
          </a:p>
        </p:txBody>
      </p:sp>
      <p:pic>
        <p:nvPicPr>
          <p:cNvPr id="18" name="그림 17">
            <a:hlinkClick r:id="rId5" action="ppaction://hlinksldjump"/>
            <a:extLst>
              <a:ext uri="{FF2B5EF4-FFF2-40B4-BE49-F238E27FC236}">
                <a16:creationId xmlns:a16="http://schemas.microsoft.com/office/drawing/2014/main" id="{28D0190C-D057-AE1F-F2A7-DFE50752CC01}"/>
              </a:ext>
            </a:extLst>
          </p:cNvPr>
          <p:cNvPicPr>
            <a:picLocks noChangeAspect="1"/>
          </p:cNvPicPr>
          <p:nvPr/>
        </p:nvPicPr>
        <p:blipFill>
          <a:blip r:embed="rId6"/>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13780083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What Does BERT Learn about the Structure of Language?, 2019</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altLang="ko-KR" sz="1800" dirty="0">
                <a:latin typeface="Calibri" panose="020F0502020204030204" pitchFamily="34" charset="0"/>
                <a:cs typeface="Calibri" panose="020F0502020204030204" pitchFamily="34" charset="0"/>
              </a:rPr>
              <a:t>3. Summaries of Papers</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85</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3"/>
              </a:rPr>
              <a:t>https://aclanthology.org/P19-1356/</a:t>
            </a:r>
            <a:endParaRPr lang="ko-KR" altLang="en-US" sz="1050" dirty="0">
              <a:latin typeface="Arial" panose="020B0604020202020204" pitchFamily="34" charset="0"/>
              <a:cs typeface="Arial" panose="020B0604020202020204" pitchFamily="34" charset="0"/>
            </a:endParaRPr>
          </a:p>
        </p:txBody>
      </p:sp>
      <p:graphicFrame>
        <p:nvGraphicFramePr>
          <p:cNvPr id="19" name="표 13">
            <a:extLst>
              <a:ext uri="{FF2B5EF4-FFF2-40B4-BE49-F238E27FC236}">
                <a16:creationId xmlns:a16="http://schemas.microsoft.com/office/drawing/2014/main" id="{26035F7B-7BAF-579A-2430-817780016DA3}"/>
              </a:ext>
            </a:extLst>
          </p:cNvPr>
          <p:cNvGraphicFramePr>
            <a:graphicFrameLocks noGrp="1"/>
          </p:cNvGraphicFramePr>
          <p:nvPr>
            <p:extLst>
              <p:ext uri="{D42A27DB-BD31-4B8C-83A1-F6EECF244321}">
                <p14:modId xmlns:p14="http://schemas.microsoft.com/office/powerpoint/2010/main" val="715322954"/>
              </p:ext>
            </p:extLst>
          </p:nvPr>
        </p:nvGraphicFramePr>
        <p:xfrm>
          <a:off x="0" y="949672"/>
          <a:ext cx="12199301" cy="5776733"/>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BERT is a recent language representation model that has surprisingly performed well in diverse language understanding benchmarks. This remarkable result suggests that BERT could “learn” </a:t>
                      </a:r>
                      <a:r>
                        <a:rPr lang="en-US" altLang="ko-KR" sz="1200" dirty="0">
                          <a:solidFill>
                            <a:srgbClr val="FF0000"/>
                          </a:solidFill>
                          <a:latin typeface="Arial" panose="020B0604020202020204" pitchFamily="34" charset="0"/>
                          <a:cs typeface="Arial" panose="020B0604020202020204" pitchFamily="34" charset="0"/>
                        </a:rPr>
                        <a:t>structural information </a:t>
                      </a:r>
                      <a:r>
                        <a:rPr lang="en-US" altLang="ko-KR" sz="1200" dirty="0">
                          <a:latin typeface="Arial" panose="020B0604020202020204" pitchFamily="34" charset="0"/>
                          <a:cs typeface="Arial" panose="020B0604020202020204" pitchFamily="34" charset="0"/>
                        </a:rPr>
                        <a:t>about language. Can we </a:t>
                      </a:r>
                      <a:r>
                        <a:rPr lang="en-US" altLang="ko-KR" sz="1200" b="1" dirty="0">
                          <a:latin typeface="Arial" panose="020B0604020202020204" pitchFamily="34" charset="0"/>
                          <a:cs typeface="Arial" panose="020B0604020202020204" pitchFamily="34" charset="0"/>
                        </a:rPr>
                        <a:t>unveil the representations learned by</a:t>
                      </a:r>
                    </a:p>
                    <a:p>
                      <a:pPr marL="0" indent="0" latinLnBrk="1">
                        <a:buFont typeface="Arial" panose="020B0604020202020204" pitchFamily="34" charset="0"/>
                        <a:buNone/>
                      </a:pPr>
                      <a:r>
                        <a:rPr lang="en-US" altLang="ko-KR" sz="1200" b="1" dirty="0">
                          <a:latin typeface="Arial" panose="020B0604020202020204" pitchFamily="34" charset="0"/>
                          <a:cs typeface="Arial" panose="020B0604020202020204" pitchFamily="34" charset="0"/>
                        </a:rPr>
                        <a:t>BERT to proto-linguistics structures</a:t>
                      </a:r>
                      <a:r>
                        <a:rPr lang="en-US" altLang="ko-KR" sz="1200" dirty="0">
                          <a:latin typeface="Arial" panose="020B0604020202020204" pitchFamily="34" charset="0"/>
                          <a:cs typeface="Arial" panose="020B0604020202020204" pitchFamily="34" charset="0"/>
                        </a:rPr>
                        <a:t>?</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mn-lt"/>
                          <a:ea typeface="+mn-ea"/>
                          <a:cs typeface="+mn-cs"/>
                        </a:rPr>
                        <a:t>BERT, </a:t>
                      </a:r>
                    </a:p>
                    <a:p>
                      <a:pPr latinLnBrk="1"/>
                      <a:r>
                        <a:rPr lang="en-US" altLang="ko-KR" sz="1200" kern="1200" dirty="0">
                          <a:solidFill>
                            <a:schemeClr val="tx1"/>
                          </a:solidFill>
                          <a:latin typeface="+mn-lt"/>
                          <a:ea typeface="+mn-ea"/>
                          <a:cs typeface="+mn-cs"/>
                        </a:rPr>
                        <a:t>Linguistic structures,</a:t>
                      </a:r>
                    </a:p>
                    <a:p>
                      <a:pPr latinLnBrk="1"/>
                      <a:r>
                        <a:rPr lang="en-US" altLang="ko-KR" sz="1200" kern="1200" dirty="0">
                          <a:solidFill>
                            <a:schemeClr val="tx1"/>
                          </a:solidFill>
                          <a:latin typeface="+mn-lt"/>
                          <a:ea typeface="+mn-ea"/>
                          <a:cs typeface="+mn-cs"/>
                        </a:rPr>
                        <a:t>BERT by Layers,</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Span representations, </a:t>
                      </a:r>
                      <a:endParaRPr lang="ko-KR" altLang="en-US" sz="1200" kern="1200" dirty="0">
                        <a:solidFill>
                          <a:schemeClr val="tx1"/>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Investigating the </a:t>
                      </a:r>
                      <a:r>
                        <a:rPr lang="en-US" altLang="ko-KR" sz="1200" b="1" kern="1200" dirty="0">
                          <a:solidFill>
                            <a:schemeClr val="tx1"/>
                          </a:solidFill>
                          <a:latin typeface="Arial" panose="020B0604020202020204" pitchFamily="34" charset="0"/>
                          <a:ea typeface="+mn-ea"/>
                          <a:cs typeface="Arial" panose="020B0604020202020204" pitchFamily="34" charset="0"/>
                        </a:rPr>
                        <a:t>linguistic structure implicitly learned </a:t>
                      </a:r>
                      <a:r>
                        <a:rPr lang="en-US" altLang="ko-KR" sz="1200" kern="1200" dirty="0">
                          <a:solidFill>
                            <a:schemeClr val="tx1"/>
                          </a:solidFill>
                          <a:latin typeface="Arial" panose="020B0604020202020204" pitchFamily="34" charset="0"/>
                          <a:ea typeface="+mn-ea"/>
                          <a:cs typeface="Arial" panose="020B0604020202020204" pitchFamily="34" charset="0"/>
                        </a:rPr>
                        <a:t>by BERT’s representation, Performing a series of experiments to probe </a:t>
                      </a:r>
                      <a:r>
                        <a:rPr lang="en-US" altLang="ko-KR" sz="1200" kern="1200" dirty="0">
                          <a:solidFill>
                            <a:srgbClr val="FF0000"/>
                          </a:solidFill>
                          <a:latin typeface="Arial" panose="020B0604020202020204" pitchFamily="34" charset="0"/>
                          <a:ea typeface="+mn-ea"/>
                          <a:cs typeface="Arial" panose="020B0604020202020204" pitchFamily="34" charset="0"/>
                        </a:rPr>
                        <a:t>the </a:t>
                      </a:r>
                      <a:r>
                        <a:rPr lang="en-US" altLang="ko-KR" sz="1200" b="1" kern="1200" dirty="0">
                          <a:solidFill>
                            <a:srgbClr val="FF0000"/>
                          </a:solidFill>
                          <a:latin typeface="Arial" panose="020B0604020202020204" pitchFamily="34" charset="0"/>
                          <a:ea typeface="+mn-ea"/>
                          <a:cs typeface="Arial" panose="020B0604020202020204" pitchFamily="34" charset="0"/>
                        </a:rPr>
                        <a:t>nature of the representations learned by different layers</a:t>
                      </a:r>
                      <a:r>
                        <a:rPr lang="en-US" altLang="ko-KR" sz="1200" kern="1200" dirty="0">
                          <a:solidFill>
                            <a:srgbClr val="FF0000"/>
                          </a:solidFill>
                          <a:latin typeface="Arial" panose="020B0604020202020204" pitchFamily="34" charset="0"/>
                          <a:ea typeface="+mn-ea"/>
                          <a:cs typeface="Arial" panose="020B0604020202020204" pitchFamily="34" charset="0"/>
                        </a:rPr>
                        <a:t> </a:t>
                      </a:r>
                      <a:r>
                        <a:rPr lang="en-US" altLang="ko-KR" sz="1200" kern="1200" dirty="0">
                          <a:solidFill>
                            <a:schemeClr val="tx1"/>
                          </a:solidFill>
                          <a:latin typeface="Arial" panose="020B0604020202020204" pitchFamily="34" charset="0"/>
                          <a:ea typeface="+mn-ea"/>
                          <a:cs typeface="Arial" panose="020B0604020202020204" pitchFamily="34" charset="0"/>
                        </a:rPr>
                        <a:t>of BERT</a:t>
                      </a:r>
                    </a:p>
                    <a:p>
                      <a:pPr marL="171450" indent="-171450" algn="l" defTabSz="914400" rtl="0" eaLnBrk="1" latinLnBrk="1" hangingPunct="1">
                        <a:buFont typeface="Arial" panose="020B0604020202020204" pitchFamily="34" charset="0"/>
                        <a:buChar char="•"/>
                      </a:pPr>
                      <a:r>
                        <a:rPr lang="en-US" altLang="ko-KR" sz="1200" kern="1200" dirty="0">
                          <a:solidFill>
                            <a:srgbClr val="FF0000"/>
                          </a:solidFill>
                          <a:latin typeface="Arial" panose="020B0604020202020204" pitchFamily="34" charset="0"/>
                          <a:ea typeface="+mn-ea"/>
                          <a:cs typeface="Arial" panose="020B0604020202020204" pitchFamily="34" charset="0"/>
                        </a:rPr>
                        <a:t>The lower layers capture phrase-level information, which gets diluted in the upper layers</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rgbClr val="FF0000"/>
                          </a:solidFill>
                          <a:latin typeface="Arial" panose="020B0604020202020204" pitchFamily="34" charset="0"/>
                          <a:ea typeface="+mn-ea"/>
                          <a:cs typeface="Arial" panose="020B0604020202020204" pitchFamily="34" charset="0"/>
                        </a:rPr>
                        <a:t>BERT captures a rich hierarchy of linguistic information, with surface features in lower layers, syntactic features in middle layers and semantic features in higher layers</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285750" indent="-285750" latinLnBrk="1">
                        <a:buFont typeface="Arial" panose="020B0604020202020204" pitchFamily="34" charset="0"/>
                        <a:buChar char="•"/>
                      </a:pPr>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BERT requires deeper layers for handling harder cases involving long-distance dependencies</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chemeClr val="tx1"/>
                          </a:solidFill>
                          <a:latin typeface="Arial" panose="020B0604020202020204" pitchFamily="34" charset="0"/>
                          <a:ea typeface="+mn-ea"/>
                          <a:cs typeface="Arial" panose="020B0604020202020204" pitchFamily="34" charset="0"/>
                        </a:rPr>
                        <a:t>Using the recently introduced Tensor Product Decomposition Network (TPDN) (McCoy et al., 2019) to explore different hypotheses about the compositional nature of BERT’s representation and find that BERT implicitly captures classical, tree-like structures</a:t>
                      </a: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660413">
                <a:tc rowSpan="2">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228600" indent="-228600" algn="l" defTabSz="914400" rtl="0" eaLnBrk="1" latinLnBrk="1" hangingPunct="1">
                        <a:buFont typeface="+mj-ea"/>
                        <a:buAutoNum type="circleNumDbPlain"/>
                      </a:pPr>
                      <a:r>
                        <a:rPr lang="en-US" altLang="ko-KR" sz="1200" b="1" kern="1200" dirty="0">
                          <a:solidFill>
                            <a:schemeClr val="tx1"/>
                          </a:solidFill>
                          <a:latin typeface="Arial" panose="020B0604020202020204" pitchFamily="34" charset="0"/>
                          <a:ea typeface="+mn-ea"/>
                          <a:cs typeface="Arial" panose="020B0604020202020204" pitchFamily="34" charset="0"/>
                        </a:rPr>
                        <a:t>Phrasal Syntax</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Based on the </a:t>
                      </a:r>
                      <a:r>
                        <a:rPr lang="en-US" altLang="ko-KR" sz="1200" i="1" kern="1200" dirty="0">
                          <a:solidFill>
                            <a:schemeClr val="tx1"/>
                          </a:solidFill>
                          <a:latin typeface="Arial" panose="020B0604020202020204" pitchFamily="34" charset="0"/>
                          <a:ea typeface="+mn-ea"/>
                          <a:cs typeface="Arial" panose="020B0604020202020204" pitchFamily="34" charset="0"/>
                        </a:rPr>
                        <a:t>bert-base-uncased variant</a:t>
                      </a:r>
                      <a:r>
                        <a:rPr lang="en-US" altLang="ko-KR" sz="1200" kern="1200" dirty="0">
                          <a:solidFill>
                            <a:schemeClr val="tx1"/>
                          </a:solidFill>
                          <a:latin typeface="Arial" panose="020B0604020202020204" pitchFamily="34" charset="0"/>
                          <a:ea typeface="+mn-ea"/>
                          <a:cs typeface="Arial" panose="020B0604020202020204" pitchFamily="34" charset="0"/>
                        </a:rPr>
                        <a:t>, which consists of 12 layers, each having a hidden size of 768 and 12 attention heads (110M param)</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Extracting </a:t>
                      </a:r>
                      <a:r>
                        <a:rPr lang="en-US" altLang="ko-KR" sz="1200" b="1" kern="1200" dirty="0">
                          <a:solidFill>
                            <a:schemeClr val="tx1"/>
                          </a:solidFill>
                          <a:latin typeface="Arial" panose="020B0604020202020204" pitchFamily="34" charset="0"/>
                          <a:ea typeface="+mn-ea"/>
                          <a:cs typeface="Arial" panose="020B0604020202020204" pitchFamily="34" charset="0"/>
                        </a:rPr>
                        <a:t>span representations</a:t>
                      </a:r>
                      <a:r>
                        <a:rPr lang="en-US" altLang="ko-KR" sz="1200" kern="1200" dirty="0">
                          <a:solidFill>
                            <a:schemeClr val="tx1"/>
                          </a:solidFill>
                          <a:latin typeface="Arial" panose="020B0604020202020204" pitchFamily="34" charset="0"/>
                          <a:ea typeface="+mn-ea"/>
                          <a:cs typeface="Arial" panose="020B0604020202020204" pitchFamily="34" charset="0"/>
                        </a:rPr>
                        <a:t> from each layer of BERT</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Computing the span representation at each layer by concatenating the </a:t>
                      </a:r>
                      <a:r>
                        <a:rPr lang="en-US" altLang="ko-KR" sz="1200" b="1" kern="1200" dirty="0">
                          <a:solidFill>
                            <a:schemeClr val="tx1"/>
                          </a:solidFill>
                          <a:latin typeface="Arial" panose="020B0604020202020204" pitchFamily="34" charset="0"/>
                          <a:ea typeface="+mn-ea"/>
                          <a:cs typeface="Arial" panose="020B0604020202020204" pitchFamily="34" charset="0"/>
                        </a:rPr>
                        <a:t>first and last hidden vector</a:t>
                      </a:r>
                      <a:r>
                        <a:rPr lang="en-US" altLang="ko-KR" sz="1200" kern="1200" dirty="0">
                          <a:solidFill>
                            <a:schemeClr val="tx1"/>
                          </a:solidFill>
                          <a:latin typeface="Arial" panose="020B0604020202020204" pitchFamily="34" charset="0"/>
                          <a:ea typeface="+mn-ea"/>
                          <a:cs typeface="Arial" panose="020B0604020202020204" pitchFamily="34" charset="0"/>
                        </a:rPr>
                        <a:t>, along with their element-wise product and difference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BERT mostly captures phrase-level information in the lower layers and that this information gets gradually diluted in higher layers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t>
                      </a:r>
                      <a:r>
                        <a:rPr lang="en-US" altLang="ko-KR" sz="1200" b="1" kern="1200" dirty="0">
                          <a:solidFill>
                            <a:schemeClr val="tx1"/>
                          </a:solidFill>
                          <a:latin typeface="Arial" panose="020B0604020202020204" pitchFamily="34" charset="0"/>
                          <a:ea typeface="+mn-ea"/>
                          <a:cs typeface="Arial" panose="020B0604020202020204" pitchFamily="34" charset="0"/>
                        </a:rPr>
                        <a:t>Phrasal Syntax</a:t>
                      </a:r>
                      <a:r>
                        <a:rPr lang="en-US" altLang="ko-KR" sz="1200" kern="1200" dirty="0">
                          <a:solidFill>
                            <a:schemeClr val="tx1"/>
                          </a:solidFill>
                          <a:latin typeface="Arial" panose="020B0604020202020204" pitchFamily="34" charset="0"/>
                          <a:ea typeface="+mn-ea"/>
                          <a:cs typeface="Arial" panose="020B0604020202020204" pitchFamily="34" charset="0"/>
                        </a:rPr>
                        <a:t>) Randomly picking 3000 labeled chunks and 500 spans not labeled as chunks from the CoNLL 2000 chunking dataset</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r h="2556000">
                <a:tc vMerge="1">
                  <a:txBody>
                    <a:bodyPr/>
                    <a:lstStyle/>
                    <a:p>
                      <a:pPr latinLnBrk="1"/>
                      <a:endParaRPr lang="ko-KR" altLang="en-US"/>
                    </a:p>
                  </a:txBody>
                  <a:tcPr/>
                </a:tc>
                <a:tc vMerge="1">
                  <a:txBody>
                    <a:bodyPr/>
                    <a:lstStyle/>
                    <a:p>
                      <a:pPr latinLnBrk="1"/>
                      <a:endParaRPr lang="ko-KR" altLang="en-US"/>
                    </a:p>
                  </a:txBody>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Performing a k-means clustering on span representations with k = 10, the number of distinct chunk types, Evaluating the resulting clusters using the Normalized Mutual Information (NMI) metric</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lower layers encode phrasal information better than higher layers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40821996"/>
                  </a:ext>
                </a:extLst>
              </a:tr>
            </a:tbl>
          </a:graphicData>
        </a:graphic>
      </p:graphicFrame>
      <p:sp>
        <p:nvSpPr>
          <p:cNvPr id="20" name="직사각형 19">
            <a:extLst>
              <a:ext uri="{FF2B5EF4-FFF2-40B4-BE49-F238E27FC236}">
                <a16:creationId xmlns:a16="http://schemas.microsoft.com/office/drawing/2014/main" id="{5732AFBE-7E53-7DA7-6C58-C754E62968C4}"/>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Motive</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7" name="직사각형 26">
            <a:extLst>
              <a:ext uri="{FF2B5EF4-FFF2-40B4-BE49-F238E27FC236}">
                <a16:creationId xmlns:a16="http://schemas.microsoft.com/office/drawing/2014/main" id="{A69A6FF2-1C71-9C9C-C7D0-1A22C14AAFEB}"/>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Keywords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8" name="직사각형 27">
            <a:extLst>
              <a:ext uri="{FF2B5EF4-FFF2-40B4-BE49-F238E27FC236}">
                <a16:creationId xmlns:a16="http://schemas.microsoft.com/office/drawing/2014/main" id="{075BFE14-ED2D-4F27-C9CF-3DAC408C028A}"/>
              </a:ext>
            </a:extLst>
          </p:cNvPr>
          <p:cNvSpPr/>
          <p:nvPr/>
        </p:nvSpPr>
        <p:spPr>
          <a:xfrm>
            <a:off x="-1" y="197425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Introduction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9" name="직사각형 28">
            <a:extLst>
              <a:ext uri="{FF2B5EF4-FFF2-40B4-BE49-F238E27FC236}">
                <a16:creationId xmlns:a16="http://schemas.microsoft.com/office/drawing/2014/main" id="{D37EB4F5-808A-80C6-4D36-BD6563FD9FC1}"/>
              </a:ext>
            </a:extLst>
          </p:cNvPr>
          <p:cNvSpPr/>
          <p:nvPr/>
        </p:nvSpPr>
        <p:spPr>
          <a:xfrm>
            <a:off x="16477" y="354183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p>
          <a:p>
            <a:pPr algn="ctr"/>
            <a:r>
              <a:rPr lang="en-US" altLang="ko-KR" sz="1100" b="1" i="1" dirty="0">
                <a:solidFill>
                  <a:schemeClr val="tx1"/>
                </a:solidFill>
                <a:latin typeface="Arial" panose="020B0604020202020204" pitchFamily="34" charset="0"/>
                <a:cs typeface="Arial" panose="020B0604020202020204" pitchFamily="34" charset="0"/>
              </a:rPr>
              <a:t>&amp; Results</a:t>
            </a:r>
          </a:p>
        </p:txBody>
      </p:sp>
      <p:sp>
        <p:nvSpPr>
          <p:cNvPr id="13" name="직사각형 12">
            <a:extLst>
              <a:ext uri="{FF2B5EF4-FFF2-40B4-BE49-F238E27FC236}">
                <a16:creationId xmlns:a16="http://schemas.microsoft.com/office/drawing/2014/main" id="{53110BA5-9763-68CC-FCFE-97F7588A92AD}"/>
              </a:ext>
            </a:extLst>
          </p:cNvPr>
          <p:cNvSpPr/>
          <p:nvPr/>
        </p:nvSpPr>
        <p:spPr>
          <a:xfrm>
            <a:off x="6060408" y="3535659"/>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Dataset</a:t>
            </a:r>
          </a:p>
        </p:txBody>
      </p:sp>
      <p:pic>
        <p:nvPicPr>
          <p:cNvPr id="4" name="그림 3">
            <a:extLst>
              <a:ext uri="{FF2B5EF4-FFF2-40B4-BE49-F238E27FC236}">
                <a16:creationId xmlns:a16="http://schemas.microsoft.com/office/drawing/2014/main" id="{87743E18-6160-4820-AE19-E4AB7922560E}"/>
              </a:ext>
            </a:extLst>
          </p:cNvPr>
          <p:cNvPicPr>
            <a:picLocks noChangeAspect="1"/>
          </p:cNvPicPr>
          <p:nvPr/>
        </p:nvPicPr>
        <p:blipFill>
          <a:blip r:embed="rId4"/>
          <a:stretch>
            <a:fillRect/>
          </a:stretch>
        </p:blipFill>
        <p:spPr>
          <a:xfrm>
            <a:off x="909404" y="5238399"/>
            <a:ext cx="5906778" cy="1440000"/>
          </a:xfrm>
          <a:prstGeom prst="rect">
            <a:avLst/>
          </a:prstGeom>
        </p:spPr>
      </p:pic>
      <p:pic>
        <p:nvPicPr>
          <p:cNvPr id="7" name="그림 6">
            <a:extLst>
              <a:ext uri="{FF2B5EF4-FFF2-40B4-BE49-F238E27FC236}">
                <a16:creationId xmlns:a16="http://schemas.microsoft.com/office/drawing/2014/main" id="{33E8104C-1D4E-06C9-0BC0-5C94AC1373E6}"/>
              </a:ext>
            </a:extLst>
          </p:cNvPr>
          <p:cNvPicPr>
            <a:picLocks noChangeAspect="1"/>
          </p:cNvPicPr>
          <p:nvPr/>
        </p:nvPicPr>
        <p:blipFill rotWithShape="1">
          <a:blip r:embed="rId5"/>
          <a:srcRect l="1" r="1674"/>
          <a:stretch/>
        </p:blipFill>
        <p:spPr>
          <a:xfrm>
            <a:off x="6913126" y="5001713"/>
            <a:ext cx="5295354" cy="540000"/>
          </a:xfrm>
          <a:prstGeom prst="rect">
            <a:avLst/>
          </a:prstGeom>
        </p:spPr>
      </p:pic>
      <p:pic>
        <p:nvPicPr>
          <p:cNvPr id="16" name="그림 15">
            <a:hlinkClick r:id="rId6" action="ppaction://hlinksldjump"/>
            <a:extLst>
              <a:ext uri="{FF2B5EF4-FFF2-40B4-BE49-F238E27FC236}">
                <a16:creationId xmlns:a16="http://schemas.microsoft.com/office/drawing/2014/main" id="{B8C5010F-FE9A-D095-4E20-546993FE73E4}"/>
              </a:ext>
            </a:extLst>
          </p:cNvPr>
          <p:cNvPicPr>
            <a:picLocks noChangeAspect="1"/>
          </p:cNvPicPr>
          <p:nvPr/>
        </p:nvPicPr>
        <p:blipFill>
          <a:blip r:embed="rId7"/>
          <a:stretch>
            <a:fillRect/>
          </a:stretch>
        </p:blipFill>
        <p:spPr>
          <a:xfrm flipH="1">
            <a:off x="9742292" y="78774"/>
            <a:ext cx="180679" cy="180000"/>
          </a:xfrm>
          <a:prstGeom prst="rect">
            <a:avLst/>
          </a:prstGeom>
        </p:spPr>
      </p:pic>
    </p:spTree>
    <p:extLst>
      <p:ext uri="{BB962C8B-B14F-4D97-AF65-F5344CB8AC3E}">
        <p14:creationId xmlns:p14="http://schemas.microsoft.com/office/powerpoint/2010/main" val="3805895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Evaluating Commonsense in Pre-Trained Language Models, 2020</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altLang="ko-KR" sz="1800" dirty="0">
                <a:latin typeface="Calibri" panose="020F0502020204030204" pitchFamily="34" charset="0"/>
                <a:cs typeface="Calibri" panose="020F0502020204030204" pitchFamily="34" charset="0"/>
              </a:rPr>
              <a:t>3. Summaries of Papers</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86</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1417050852"/>
              </p:ext>
            </p:extLst>
          </p:nvPr>
        </p:nvGraphicFramePr>
        <p:xfrm>
          <a:off x="0" y="949672"/>
          <a:ext cx="12199301" cy="588360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relatively little work has been done investigating commonsense knowledge contained in contextualized representations, which is crucial for human question answering and reading comprehension.</a:t>
                      </a:r>
                    </a:p>
                    <a:p>
                      <a:pPr marL="0" indent="0" latinLnBrk="1">
                        <a:buFont typeface="Arial" panose="020B0604020202020204" pitchFamily="34" charset="0"/>
                        <a:buNone/>
                      </a:pPr>
                      <a:r>
                        <a:rPr lang="en-US" altLang="ko-KR" sz="1200" b="1" dirty="0">
                          <a:solidFill>
                            <a:srgbClr val="FF0000"/>
                          </a:solidFill>
                          <a:latin typeface="Arial" panose="020B0604020202020204" pitchFamily="34" charset="0"/>
                          <a:cs typeface="Arial" panose="020B0604020202020204" pitchFamily="34" charset="0"/>
                        </a:rPr>
                        <a:t>Commonsense knowledge </a:t>
                      </a:r>
                      <a:r>
                        <a:rPr lang="en-US" altLang="ko-KR" sz="1200" dirty="0">
                          <a:latin typeface="Arial" panose="020B0604020202020204" pitchFamily="34" charset="0"/>
                          <a:cs typeface="Arial" panose="020B0604020202020204" pitchFamily="34" charset="0"/>
                        </a:rPr>
                        <a:t>spans “a huge portion of human experience, encompassing knowledge about the spatial, physical, social, temporal, and psychological aspects of typical everyday life.”</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Arial" panose="020B0604020202020204" pitchFamily="34" charset="0"/>
                          <a:ea typeface="+mn-ea"/>
                          <a:cs typeface="Arial" panose="020B0604020202020204" pitchFamily="34" charset="0"/>
                        </a:rPr>
                        <a:t>Commonsense knowledge, </a:t>
                      </a:r>
                    </a:p>
                    <a:p>
                      <a:pPr latinLnBrk="1"/>
                      <a:r>
                        <a:rPr lang="en-US" altLang="ko-KR" sz="1200" dirty="0">
                          <a:latin typeface="Arial" panose="020B0604020202020204" pitchFamily="34" charset="0"/>
                          <a:cs typeface="Arial" panose="020B0604020202020204" pitchFamily="34" charset="0"/>
                        </a:rPr>
                        <a:t>Contextualized representations,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Conjunction Acceptability,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CAT dataset,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models include off-the-shelf embeddings from </a:t>
                      </a:r>
                      <a:r>
                        <a:rPr lang="en-US" altLang="ko-KR" sz="1200" kern="1200" dirty="0">
                          <a:solidFill>
                            <a:srgbClr val="FF0000"/>
                          </a:solidFill>
                          <a:latin typeface="Arial" panose="020B0604020202020204" pitchFamily="34" charset="0"/>
                          <a:ea typeface="+mn-ea"/>
                          <a:cs typeface="Arial" panose="020B0604020202020204" pitchFamily="34" charset="0"/>
                        </a:rPr>
                        <a:t>GPT, GPT2, BERT, </a:t>
                      </a:r>
                      <a:r>
                        <a:rPr lang="en-US" altLang="ko-KR" sz="1200" kern="1200" dirty="0" err="1">
                          <a:solidFill>
                            <a:srgbClr val="FF0000"/>
                          </a:solidFill>
                          <a:latin typeface="Arial" panose="020B0604020202020204" pitchFamily="34" charset="0"/>
                          <a:ea typeface="+mn-ea"/>
                          <a:cs typeface="Arial" panose="020B0604020202020204" pitchFamily="34" charset="0"/>
                        </a:rPr>
                        <a:t>XLNet</a:t>
                      </a:r>
                      <a:r>
                        <a:rPr lang="en-US" altLang="ko-KR" sz="1200" kern="1200" dirty="0">
                          <a:solidFill>
                            <a:srgbClr val="FF0000"/>
                          </a:solidFill>
                          <a:latin typeface="Arial" panose="020B0604020202020204" pitchFamily="34" charset="0"/>
                          <a:ea typeface="+mn-ea"/>
                          <a:cs typeface="Arial" panose="020B0604020202020204" pitchFamily="34" charset="0"/>
                        </a:rPr>
                        <a:t> and RoBERTa</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benchmarks include Conjunction Acceptability, Sense Making, Winograd Schema Challenge, SWAG (multiple choices), </a:t>
                      </a:r>
                      <a:r>
                        <a:rPr lang="en-US" altLang="ko-KR" sz="1200" kern="1200" dirty="0" err="1">
                          <a:solidFill>
                            <a:schemeClr val="tx1"/>
                          </a:solidFill>
                          <a:latin typeface="Arial" panose="020B0604020202020204" pitchFamily="34" charset="0"/>
                          <a:ea typeface="+mn-ea"/>
                          <a:cs typeface="Arial" panose="020B0604020202020204" pitchFamily="34" charset="0"/>
                        </a:rPr>
                        <a:t>HellaSwag</a:t>
                      </a:r>
                      <a:r>
                        <a:rPr lang="en-US" altLang="ko-KR" sz="1200" kern="1200" dirty="0">
                          <a:solidFill>
                            <a:schemeClr val="tx1"/>
                          </a:solidFill>
                          <a:latin typeface="Arial" panose="020B0604020202020204" pitchFamily="34" charset="0"/>
                          <a:ea typeface="+mn-ea"/>
                          <a:cs typeface="Arial" panose="020B0604020202020204" pitchFamily="34" charset="0"/>
                        </a:rPr>
                        <a:t> (</a:t>
                      </a:r>
                      <a:r>
                        <a:rPr lang="en-US" altLang="ko-KR" sz="1200" kern="1200" dirty="0" err="1">
                          <a:solidFill>
                            <a:schemeClr val="tx1"/>
                          </a:solidFill>
                          <a:latin typeface="Arial" panose="020B0604020202020204" pitchFamily="34" charset="0"/>
                          <a:ea typeface="+mn-ea"/>
                          <a:cs typeface="Arial" panose="020B0604020202020204" pitchFamily="34" charset="0"/>
                        </a:rPr>
                        <a:t>agumented</a:t>
                      </a:r>
                      <a:r>
                        <a:rPr lang="en-US" altLang="ko-KR" sz="1200" kern="1200" dirty="0">
                          <a:solidFill>
                            <a:schemeClr val="tx1"/>
                          </a:solidFill>
                          <a:latin typeface="Arial" panose="020B0604020202020204" pitchFamily="34" charset="0"/>
                          <a:ea typeface="+mn-ea"/>
                          <a:cs typeface="Arial" panose="020B0604020202020204" pitchFamily="34" charset="0"/>
                        </a:rPr>
                        <a:t> version of SWAG) , Sense Making with Reasoning, and Argument Reasoning Comprehension</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2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Evaluating commonsense knowledge contained in the above models by unifying the form of all the datasets and comparing LM perplexities on positive and negative sample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For word-level testing, negative samples are drawn by replacing words from positive samples.</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For sentence-level testing, negative examples are drawn by replacing a full sub-sentences (such as a clause) with irrelevant or conflicting contents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2988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b="1" kern="1200" dirty="0">
                          <a:solidFill>
                            <a:schemeClr val="tx1"/>
                          </a:solidFill>
                          <a:latin typeface="Arial" panose="020B0604020202020204" pitchFamily="34" charset="0"/>
                          <a:ea typeface="+mn-ea"/>
                          <a:cs typeface="Arial" panose="020B0604020202020204" pitchFamily="34" charset="0"/>
                        </a:rPr>
                        <a:t>Commonsense ability</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(1) a model with commonsense ability should have basic </a:t>
                      </a:r>
                      <a:r>
                        <a:rPr lang="en-US" altLang="ko-KR" sz="1200" kern="1200" dirty="0">
                          <a:solidFill>
                            <a:srgbClr val="FF0000"/>
                          </a:solidFill>
                          <a:latin typeface="Arial" panose="020B0604020202020204" pitchFamily="34" charset="0"/>
                          <a:ea typeface="+mn-ea"/>
                          <a:cs typeface="Arial" panose="020B0604020202020204" pitchFamily="34" charset="0"/>
                        </a:rPr>
                        <a:t>knowledge about the world, for example, water always goes down</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(2) a model should have the ability to reason over commonsense knowledge, such as water always goes down because there is gravity on the earth</a:t>
                      </a:r>
                    </a:p>
                    <a:p>
                      <a:pPr marL="171450" indent="-171450" algn="l" defTabSz="914400" rtl="0" eaLnBrk="1" latinLnBrk="1" hangingPunct="1">
                        <a:buFont typeface="Arial" panose="020B0604020202020204" pitchFamily="34" charset="0"/>
                        <a:buChar char="•"/>
                      </a:pPr>
                      <a:r>
                        <a:rPr lang="en-US" altLang="ko-KR" sz="1200" b="1" kern="1200" dirty="0">
                          <a:solidFill>
                            <a:schemeClr val="tx1"/>
                          </a:solidFill>
                          <a:latin typeface="Arial" panose="020B0604020202020204" pitchFamily="34" charset="0"/>
                          <a:ea typeface="+mn-ea"/>
                          <a:cs typeface="Arial" panose="020B0604020202020204" pitchFamily="34" charset="0"/>
                        </a:rPr>
                        <a:t>Reframing all the tasks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into sentence-scoring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tasks by substitution or </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concatenation</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Score </a:t>
                      </a:r>
                      <a:br>
                        <a:rPr lang="en-US" altLang="ko-KR" sz="1200" kern="1200" dirty="0">
                          <a:solidFill>
                            <a:schemeClr val="tx1"/>
                          </a:solidFill>
                          <a:latin typeface="Arial" panose="020B0604020202020204" pitchFamily="34" charset="0"/>
                          <a:ea typeface="+mn-ea"/>
                          <a:cs typeface="Arial" panose="020B0604020202020204" pitchFamily="34" charset="0"/>
                        </a:rPr>
                      </a:b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Bi-directional context can be more useful for learning commonsense.</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Intuitively, the models with bi-directional context can make more sentence-level inference.</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A larger training dataset intuitively allows a model to have access to more commonsense knowledge, thus performs better</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There is a decrease of performances as inference step increases. SWAG and </a:t>
                      </a:r>
                      <a:r>
                        <a:rPr lang="en-US" altLang="ko-KR" sz="1200" kern="1200" dirty="0" err="1">
                          <a:solidFill>
                            <a:schemeClr val="tx1"/>
                          </a:solidFill>
                          <a:latin typeface="Arial" panose="020B0604020202020204" pitchFamily="34" charset="0"/>
                          <a:ea typeface="+mn-ea"/>
                          <a:cs typeface="Arial" panose="020B0604020202020204" pitchFamily="34" charset="0"/>
                        </a:rPr>
                        <a:t>HellaSwag</a:t>
                      </a:r>
                      <a:r>
                        <a:rPr lang="en-US" altLang="ko-KR" sz="1200" kern="1200" dirty="0">
                          <a:solidFill>
                            <a:schemeClr val="tx1"/>
                          </a:solidFill>
                          <a:latin typeface="Arial" panose="020B0604020202020204" pitchFamily="34" charset="0"/>
                          <a:ea typeface="+mn-ea"/>
                          <a:cs typeface="Arial" panose="020B0604020202020204" pitchFamily="34" charset="0"/>
                        </a:rPr>
                        <a:t> fall out the trend.</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commonsense knowledge contained in the pre-trained models may remain in a surface level without deep semantic comprehension</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r h="324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chemeClr val="tx1"/>
                          </a:solidFill>
                          <a:latin typeface="Arial" panose="020B0604020202020204" pitchFamily="34" charset="0"/>
                          <a:ea typeface="+mn-ea"/>
                          <a:cs typeface="Arial" panose="020B0604020202020204" pitchFamily="34" charset="0"/>
                        </a:rPr>
                        <a:t>From the paper: </a:t>
                      </a:r>
                      <a:r>
                        <a:rPr lang="en-US" altLang="ko-KR" sz="1200" kern="1200" dirty="0">
                          <a:solidFill>
                            <a:schemeClr val="tx1"/>
                          </a:solidFill>
                          <a:latin typeface="Arial" panose="020B0604020202020204" pitchFamily="34" charset="0"/>
                          <a:ea typeface="+mn-ea"/>
                          <a:cs typeface="Arial" panose="020B0604020202020204" pitchFamily="34" charset="0"/>
                          <a:hlinkClick r:id="rId3"/>
                        </a:rPr>
                        <a:t>https://github.com/XuhuiZhou/CATS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12415142"/>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4"/>
              </a:rPr>
              <a:t>https://arxiv.org/abs/1911.11931</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Motive</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Keywords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92181652-30A2-A976-DB21-FAC16905B15F}"/>
              </a:ext>
            </a:extLst>
          </p:cNvPr>
          <p:cNvSpPr/>
          <p:nvPr/>
        </p:nvSpPr>
        <p:spPr>
          <a:xfrm>
            <a:off x="-1" y="2157134"/>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Introduction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6174CA32-9F7D-6C66-4DE2-E708FE17ACD5}"/>
              </a:ext>
            </a:extLst>
          </p:cNvPr>
          <p:cNvSpPr/>
          <p:nvPr/>
        </p:nvSpPr>
        <p:spPr>
          <a:xfrm>
            <a:off x="16477" y="3533315"/>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p>
        </p:txBody>
      </p:sp>
      <p:pic>
        <p:nvPicPr>
          <p:cNvPr id="4" name="그림 3">
            <a:extLst>
              <a:ext uri="{FF2B5EF4-FFF2-40B4-BE49-F238E27FC236}">
                <a16:creationId xmlns:a16="http://schemas.microsoft.com/office/drawing/2014/main" id="{8ADCC258-1891-954A-0315-42A423B0F8E3}"/>
              </a:ext>
            </a:extLst>
          </p:cNvPr>
          <p:cNvPicPr>
            <a:picLocks noChangeAspect="1"/>
          </p:cNvPicPr>
          <p:nvPr/>
        </p:nvPicPr>
        <p:blipFill>
          <a:blip r:embed="rId5"/>
          <a:stretch>
            <a:fillRect/>
          </a:stretch>
        </p:blipFill>
        <p:spPr>
          <a:xfrm>
            <a:off x="3127310" y="4603704"/>
            <a:ext cx="3077999" cy="1728000"/>
          </a:xfrm>
          <a:prstGeom prst="rect">
            <a:avLst/>
          </a:prstGeom>
        </p:spPr>
      </p:pic>
      <p:sp>
        <p:nvSpPr>
          <p:cNvPr id="15" name="직사각형 14">
            <a:extLst>
              <a:ext uri="{FF2B5EF4-FFF2-40B4-BE49-F238E27FC236}">
                <a16:creationId xmlns:a16="http://schemas.microsoft.com/office/drawing/2014/main" id="{7963C1A3-EF79-1C8A-2E32-7EC381333070}"/>
              </a:ext>
            </a:extLst>
          </p:cNvPr>
          <p:cNvSpPr/>
          <p:nvPr/>
        </p:nvSpPr>
        <p:spPr>
          <a:xfrm>
            <a:off x="-1" y="6516370"/>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Code</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F38B348C-0C37-957A-C1D3-30F8E6CE0A79}"/>
              </a:ext>
            </a:extLst>
          </p:cNvPr>
          <p:cNvPicPr>
            <a:picLocks noChangeAspect="1"/>
          </p:cNvPicPr>
          <p:nvPr/>
        </p:nvPicPr>
        <p:blipFill>
          <a:blip r:embed="rId6"/>
          <a:stretch>
            <a:fillRect/>
          </a:stretch>
        </p:blipFill>
        <p:spPr>
          <a:xfrm>
            <a:off x="844477" y="5548328"/>
            <a:ext cx="2198570" cy="360000"/>
          </a:xfrm>
          <a:prstGeom prst="rect">
            <a:avLst/>
          </a:prstGeom>
        </p:spPr>
      </p:pic>
      <p:sp>
        <p:nvSpPr>
          <p:cNvPr id="18" name="직사각형 17">
            <a:extLst>
              <a:ext uri="{FF2B5EF4-FFF2-40B4-BE49-F238E27FC236}">
                <a16:creationId xmlns:a16="http://schemas.microsoft.com/office/drawing/2014/main" id="{BC27A821-3E0D-E891-D968-A297C0BFDDFE}"/>
              </a:ext>
            </a:extLst>
          </p:cNvPr>
          <p:cNvSpPr/>
          <p:nvPr/>
        </p:nvSpPr>
        <p:spPr>
          <a:xfrm>
            <a:off x="6060408" y="3533315"/>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Results</a:t>
            </a:r>
          </a:p>
        </p:txBody>
      </p:sp>
      <p:pic>
        <p:nvPicPr>
          <p:cNvPr id="14" name="그림 13">
            <a:extLst>
              <a:ext uri="{FF2B5EF4-FFF2-40B4-BE49-F238E27FC236}">
                <a16:creationId xmlns:a16="http://schemas.microsoft.com/office/drawing/2014/main" id="{3758EEC1-1925-1476-C082-E2210C32A670}"/>
              </a:ext>
            </a:extLst>
          </p:cNvPr>
          <p:cNvPicPr>
            <a:picLocks noChangeAspect="1"/>
          </p:cNvPicPr>
          <p:nvPr/>
        </p:nvPicPr>
        <p:blipFill>
          <a:blip r:embed="rId7"/>
          <a:stretch>
            <a:fillRect/>
          </a:stretch>
        </p:blipFill>
        <p:spPr>
          <a:xfrm>
            <a:off x="6942697" y="5202880"/>
            <a:ext cx="5168849" cy="1620000"/>
          </a:xfrm>
          <a:prstGeom prst="rect">
            <a:avLst/>
          </a:prstGeom>
        </p:spPr>
      </p:pic>
      <p:pic>
        <p:nvPicPr>
          <p:cNvPr id="19" name="그림 18">
            <a:hlinkClick r:id="rId8" action="ppaction://hlinksldjump"/>
            <a:extLst>
              <a:ext uri="{FF2B5EF4-FFF2-40B4-BE49-F238E27FC236}">
                <a16:creationId xmlns:a16="http://schemas.microsoft.com/office/drawing/2014/main" id="{3B72F966-533F-E00D-E2B2-91E79C759B29}"/>
              </a:ext>
            </a:extLst>
          </p:cNvPr>
          <p:cNvPicPr>
            <a:picLocks noChangeAspect="1"/>
          </p:cNvPicPr>
          <p:nvPr/>
        </p:nvPicPr>
        <p:blipFill>
          <a:blip r:embed="rId9"/>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2514471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94371C66-230D-7F4C-6AF6-7833042C48C8}"/>
              </a:ext>
            </a:extLst>
          </p:cNvPr>
          <p:cNvSpPr/>
          <p:nvPr/>
        </p:nvSpPr>
        <p:spPr>
          <a:xfrm>
            <a:off x="870537" y="4630764"/>
            <a:ext cx="10815493" cy="1925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6369C5EA-59D1-3EC8-09D9-0DB28972D636}"/>
              </a:ext>
            </a:extLst>
          </p:cNvPr>
          <p:cNvSpPr/>
          <p:nvPr/>
        </p:nvSpPr>
        <p:spPr>
          <a:xfrm>
            <a:off x="870538" y="2767804"/>
            <a:ext cx="10815493" cy="1794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705AF044-3E07-0FE9-E4E4-6A09449CCBE9}"/>
              </a:ext>
            </a:extLst>
          </p:cNvPr>
          <p:cNvSpPr/>
          <p:nvPr/>
        </p:nvSpPr>
        <p:spPr>
          <a:xfrm>
            <a:off x="870539" y="1535412"/>
            <a:ext cx="10815493" cy="1164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슬라이드 번호 개체 틀 7">
            <a:extLst>
              <a:ext uri="{FF2B5EF4-FFF2-40B4-BE49-F238E27FC236}">
                <a16:creationId xmlns:a16="http://schemas.microsoft.com/office/drawing/2014/main" id="{475A5A34-E039-3507-24A4-61EC3A9A9AA6}"/>
              </a:ext>
            </a:extLst>
          </p:cNvPr>
          <p:cNvSpPr>
            <a:spLocks noGrp="1"/>
          </p:cNvSpPr>
          <p:nvPr>
            <p:ph type="sldNum" sz="quarter" idx="4"/>
          </p:nvPr>
        </p:nvSpPr>
        <p:spPr/>
        <p:txBody>
          <a:bodyPr/>
          <a:lstStyle/>
          <a:p>
            <a:fld id="{294A09A9-5501-47C1-A89A-A340965A2BE2}" type="slidenum">
              <a:rPr lang="en-US" altLang="ko-KR" smtClean="0"/>
              <a:pPr/>
              <a:t>87</a:t>
            </a:fld>
            <a:endParaRPr lang="ko-KR" altLang="en-US">
              <a:latin typeface="맑은 고딕" panose="020B0503020000020004" pitchFamily="50" charset="-127"/>
            </a:endParaRPr>
          </a:p>
        </p:txBody>
      </p:sp>
      <p:sp>
        <p:nvSpPr>
          <p:cNvPr id="3" name="슬라이드 번호 개체 틀 2">
            <a:extLst>
              <a:ext uri="{FF2B5EF4-FFF2-40B4-BE49-F238E27FC236}">
                <a16:creationId xmlns:a16="http://schemas.microsoft.com/office/drawing/2014/main" id="{CF8384C6-6E30-4B95-2C24-BB1EA9158817}"/>
              </a:ext>
            </a:extLst>
          </p:cNvPr>
          <p:cNvSpPr txBox="1">
            <a:spLocks/>
          </p:cNvSpPr>
          <p:nvPr/>
        </p:nvSpPr>
        <p:spPr>
          <a:xfrm>
            <a:off x="9315450" y="6486982"/>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900" kern="1200">
                <a:solidFill>
                  <a:schemeClr val="tx1">
                    <a:tint val="75000"/>
                  </a:schemeClr>
                </a:solidFill>
                <a:latin typeface="맑은 고딕" panose="020B0503020000020004" pitchFamily="50" charset="-127"/>
                <a:ea typeface="맑은 고딕" panose="020B0503020000020004" pitchFamily="50" charset="-127"/>
                <a:cs typeface="Biome Light" panose="020B0303030204020804"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94A09A9-5501-47C1-A89A-A340965A2BE2}" type="slidenum">
              <a:rPr lang="en-US" altLang="ko-KR" smtClean="0"/>
              <a:pPr/>
              <a:t>87</a:t>
            </a:fld>
            <a:endParaRPr lang="ko-KR" altLang="en-US" dirty="0"/>
          </a:p>
        </p:txBody>
      </p:sp>
      <p:sp>
        <p:nvSpPr>
          <p:cNvPr id="4" name="제목 4">
            <a:extLst>
              <a:ext uri="{FF2B5EF4-FFF2-40B4-BE49-F238E27FC236}">
                <a16:creationId xmlns:a16="http://schemas.microsoft.com/office/drawing/2014/main" id="{FF76EAEA-4E44-E893-F4F7-46A22124FAAD}"/>
              </a:ext>
            </a:extLst>
          </p:cNvPr>
          <p:cNvSpPr>
            <a:spLocks noGrp="1"/>
          </p:cNvSpPr>
          <p:nvPr>
            <p:ph type="title"/>
          </p:nvPr>
        </p:nvSpPr>
        <p:spPr>
          <a:xfrm>
            <a:off x="0" y="122239"/>
            <a:ext cx="12192000" cy="1355724"/>
          </a:xfrm>
        </p:spPr>
        <p:txBody>
          <a:bodyPr/>
          <a:lstStyle/>
          <a:p>
            <a:pPr algn="ct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Robustness of PTMs: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TEXTFOOLER</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2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IS BERT REALLY ROBUST? A STRONG BASELINE FOR NATURAL LANGAUGE ATTACK ON TEXT CLASSIFICIATION AND ENTAILMENT</a:t>
            </a:r>
            <a:endParaRPr lang="ko-KR" altLang="en-US" sz="2800" dirty="0"/>
          </a:p>
        </p:txBody>
      </p:sp>
      <p:sp>
        <p:nvSpPr>
          <p:cNvPr id="9" name="TextBox 8">
            <a:extLst>
              <a:ext uri="{FF2B5EF4-FFF2-40B4-BE49-F238E27FC236}">
                <a16:creationId xmlns:a16="http://schemas.microsoft.com/office/drawing/2014/main" id="{7F3D3D82-1691-6A33-1C8F-09D34C8793D4}"/>
              </a:ext>
            </a:extLst>
          </p:cNvPr>
          <p:cNvSpPr txBox="1"/>
          <p:nvPr/>
        </p:nvSpPr>
        <p:spPr>
          <a:xfrm>
            <a:off x="1169060" y="1583978"/>
            <a:ext cx="8175585" cy="830997"/>
          </a:xfrm>
          <a:prstGeom prst="rect">
            <a:avLst/>
          </a:prstGeom>
          <a:noFill/>
        </p:spPr>
        <p:txBody>
          <a:bodyPr wrap="square">
            <a:spAutoFit/>
          </a:bodyPr>
          <a:lstStyle/>
          <a:p>
            <a:r>
              <a:rPr lang="ko-KR" altLang="en-US" sz="1200" dirty="0"/>
              <a:t>자연어 공격 시스템 필요한 </a:t>
            </a:r>
            <a:r>
              <a:rPr lang="en-US" altLang="ko-KR" sz="1200" dirty="0"/>
              <a:t>3 </a:t>
            </a:r>
            <a:r>
              <a:rPr lang="ko-KR" altLang="en-US" sz="1200" dirty="0"/>
              <a:t>가지 속성</a:t>
            </a:r>
          </a:p>
          <a:p>
            <a:r>
              <a:rPr lang="en-US" altLang="ko-KR" sz="1200" dirty="0"/>
              <a:t>–</a:t>
            </a:r>
            <a:r>
              <a:rPr lang="ko-KR" altLang="en-US" sz="1200" dirty="0"/>
              <a:t>사람의 시각에서 결과 </a:t>
            </a:r>
            <a:r>
              <a:rPr lang="en-US" altLang="ko-KR" sz="1200" dirty="0"/>
              <a:t>(Label)</a:t>
            </a:r>
            <a:r>
              <a:rPr lang="ko-KR" altLang="en-US" sz="1200" dirty="0"/>
              <a:t>는 동일 </a:t>
            </a:r>
            <a:r>
              <a:rPr lang="en-US" altLang="ko-KR" sz="1200" dirty="0"/>
              <a:t>(</a:t>
            </a:r>
            <a:r>
              <a:rPr lang="ko-KR" altLang="en-US" sz="1200" dirty="0"/>
              <a:t>원본 문장 </a:t>
            </a:r>
            <a:r>
              <a:rPr lang="en-US" altLang="ko-KR" sz="1200" dirty="0"/>
              <a:t>Label = </a:t>
            </a:r>
            <a:r>
              <a:rPr lang="ko-KR" altLang="en-US" sz="1200" dirty="0"/>
              <a:t>적대적 문장 </a:t>
            </a:r>
            <a:r>
              <a:rPr lang="en-US" altLang="ko-KR" sz="1200" dirty="0"/>
              <a:t>Label) But </a:t>
            </a:r>
            <a:r>
              <a:rPr lang="ko-KR" altLang="en-US" sz="1200" dirty="0"/>
              <a:t>모델 결과는 반대</a:t>
            </a:r>
            <a:endParaRPr lang="en-US" altLang="ko-KR" sz="1200" dirty="0"/>
          </a:p>
          <a:p>
            <a:r>
              <a:rPr lang="en-US" altLang="ko-KR" sz="1200" dirty="0"/>
              <a:t>–</a:t>
            </a:r>
            <a:r>
              <a:rPr lang="ko-KR" altLang="en-US" sz="1200" dirty="0"/>
              <a:t>의미적 유사성 원본 문장 의미 </a:t>
            </a:r>
            <a:r>
              <a:rPr lang="en-US" altLang="ko-KR" sz="1200" dirty="0"/>
              <a:t>= </a:t>
            </a:r>
            <a:r>
              <a:rPr lang="ko-KR" altLang="en-US" sz="1200" dirty="0"/>
              <a:t>적대적 문장 의미</a:t>
            </a:r>
          </a:p>
          <a:p>
            <a:r>
              <a:rPr lang="en-US" altLang="ko-KR" sz="1200" dirty="0"/>
              <a:t>–</a:t>
            </a:r>
            <a:r>
              <a:rPr lang="ko-KR" altLang="en-US" sz="1200" dirty="0"/>
              <a:t>언어적 유창성 </a:t>
            </a:r>
            <a:r>
              <a:rPr lang="en-US" altLang="ko-KR" sz="1200" dirty="0"/>
              <a:t>(</a:t>
            </a:r>
            <a:r>
              <a:rPr lang="ko-KR" altLang="en-US" sz="1200" dirty="0"/>
              <a:t>문법 오류 </a:t>
            </a:r>
            <a:r>
              <a:rPr lang="en-US" altLang="ko-KR" sz="1200" dirty="0"/>
              <a:t>x)</a:t>
            </a:r>
          </a:p>
        </p:txBody>
      </p:sp>
      <p:pic>
        <p:nvPicPr>
          <p:cNvPr id="13" name="그림 12">
            <a:extLst>
              <a:ext uri="{FF2B5EF4-FFF2-40B4-BE49-F238E27FC236}">
                <a16:creationId xmlns:a16="http://schemas.microsoft.com/office/drawing/2014/main" id="{F2A00CD4-D638-02A6-F514-7219C123656D}"/>
              </a:ext>
            </a:extLst>
          </p:cNvPr>
          <p:cNvPicPr>
            <a:picLocks noChangeAspect="1"/>
          </p:cNvPicPr>
          <p:nvPr/>
        </p:nvPicPr>
        <p:blipFill rotWithShape="1">
          <a:blip r:embed="rId2"/>
          <a:srcRect l="8460" t="33741" r="14540" b="15030"/>
          <a:stretch/>
        </p:blipFill>
        <p:spPr>
          <a:xfrm>
            <a:off x="3853459" y="2250682"/>
            <a:ext cx="4319037" cy="413377"/>
          </a:xfrm>
          <a:prstGeom prst="rect">
            <a:avLst/>
          </a:prstGeom>
        </p:spPr>
      </p:pic>
      <p:sp>
        <p:nvSpPr>
          <p:cNvPr id="17" name="TextBox 16">
            <a:extLst>
              <a:ext uri="{FF2B5EF4-FFF2-40B4-BE49-F238E27FC236}">
                <a16:creationId xmlns:a16="http://schemas.microsoft.com/office/drawing/2014/main" id="{39B74F1B-92B3-1FE9-36E3-D50BCE1CA168}"/>
              </a:ext>
            </a:extLst>
          </p:cNvPr>
          <p:cNvSpPr txBox="1"/>
          <p:nvPr/>
        </p:nvSpPr>
        <p:spPr>
          <a:xfrm>
            <a:off x="8172496" y="1648468"/>
            <a:ext cx="2763728" cy="1015663"/>
          </a:xfrm>
          <a:prstGeom prst="rect">
            <a:avLst/>
          </a:prstGeom>
          <a:noFill/>
        </p:spPr>
        <p:txBody>
          <a:bodyPr wrap="square">
            <a:spAutoFit/>
          </a:bodyPr>
          <a:lstStyle/>
          <a:p>
            <a:r>
              <a:rPr lang="en-US" altLang="ko-KR" sz="1000" b="0" i="0" u="none" strike="noStrike" baseline="0" dirty="0">
                <a:solidFill>
                  <a:srgbClr val="000000"/>
                </a:solidFill>
                <a:latin typeface="Cambria Math" panose="02040503050406030204" pitchFamily="18" charset="0"/>
              </a:rPr>
              <a:t>- </a:t>
            </a:r>
            <a:r>
              <a:rPr lang="ko-KR" altLang="en-US" sz="1000" b="0" i="0" u="none" strike="noStrike" baseline="0" dirty="0">
                <a:solidFill>
                  <a:srgbClr val="000000"/>
                </a:solidFill>
                <a:latin typeface="Cambria Math" panose="02040503050406030204" pitchFamily="18" charset="0"/>
              </a:rPr>
              <a:t>𝑁</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개의 문장</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 </a:t>
            </a:r>
            <a:r>
              <a:rPr lang="en-US" altLang="ko-KR" sz="1000" dirty="0">
                <a:solidFill>
                  <a:srgbClr val="000000"/>
                </a:solidFill>
                <a:latin typeface="맑은 고딕" panose="020B0503020000020004" pitchFamily="50" charset="-127"/>
                <a:ea typeface="맑은 고딕" panose="020B0503020000020004" pitchFamily="50" charset="-127"/>
              </a:rPr>
              <a:t>label</a:t>
            </a:r>
            <a:endParaRPr lang="ko-KR" altLang="en-US" sz="1000" b="0" i="0" u="none" strike="noStrike" baseline="0" dirty="0">
              <a:solidFill>
                <a:srgbClr val="000000"/>
              </a:solidFill>
              <a:latin typeface="맑은 고딕" panose="020B0503020000020004" pitchFamily="50" charset="-127"/>
              <a:ea typeface="맑은 고딕" panose="020B0503020000020004" pitchFamily="50" charset="-127"/>
            </a:endParaRPr>
          </a:p>
          <a:p>
            <a:r>
              <a:rPr lang="en-US" altLang="ko-KR" sz="1000" b="0" i="0" u="none" strike="noStrike" baseline="0" dirty="0">
                <a:solidFill>
                  <a:srgbClr val="000000"/>
                </a:solidFill>
                <a:latin typeface="Franklin Gothic Book" panose="020B0503020102020204" pitchFamily="34" charset="0"/>
                <a:ea typeface="맑은 고딕" panose="020B0503020000020004" pitchFamily="50" charset="-127"/>
              </a:rPr>
              <a:t>–</a:t>
            </a:r>
            <a:r>
              <a:rPr lang="en-US" altLang="ko-KR" sz="1000" b="0" i="0" u="none" strike="noStrike" baseline="0" dirty="0">
                <a:solidFill>
                  <a:srgbClr val="000000"/>
                </a:solidFill>
                <a:latin typeface="Arial" panose="020B0604020202020204" pitchFamily="34" charset="0"/>
                <a:ea typeface="맑은 고딕" panose="020B0503020000020004" pitchFamily="50" charset="-127"/>
              </a:rPr>
              <a:t>X = {X1, X2,...,XN } , Y = {Y1, Y2,...,YN }</a:t>
            </a:r>
          </a:p>
          <a:p>
            <a:r>
              <a:rPr lang="en-US" altLang="ko-KR" sz="1000" b="0" i="0" u="none" strike="noStrike" baseline="0" dirty="0">
                <a:solidFill>
                  <a:srgbClr val="000000"/>
                </a:solidFill>
                <a:latin typeface="Franklin Gothic Book" panose="020B0503020102020204" pitchFamily="34" charset="0"/>
                <a:ea typeface="맑은 고딕" panose="020B0503020000020004" pitchFamily="50" charset="-127"/>
              </a:rPr>
              <a:t>–</a:t>
            </a:r>
            <a:r>
              <a:rPr lang="en-US" altLang="ko-KR" sz="1000" b="0" i="0" u="none" strike="noStrike" baseline="0" dirty="0">
                <a:solidFill>
                  <a:srgbClr val="000000"/>
                </a:solidFill>
                <a:latin typeface="Arial" panose="020B0604020202020204" pitchFamily="34" charset="0"/>
                <a:ea typeface="맑은 고딕" panose="020B0503020000020004" pitchFamily="50" charset="-127"/>
              </a:rPr>
              <a:t>F : X(input) → Y(output). </a:t>
            </a:r>
            <a:r>
              <a:rPr lang="en-US" altLang="ko-KR" sz="1000" b="1" i="0" u="none" strike="noStrike" baseline="0" dirty="0">
                <a:solidFill>
                  <a:srgbClr val="000000"/>
                </a:solidFill>
                <a:latin typeface="Arial" panose="020B0604020202020204" pitchFamily="34" charset="0"/>
                <a:ea typeface="맑은 고딕" panose="020B0503020000020004" pitchFamily="50" charset="-127"/>
              </a:rPr>
              <a:t>Pre-trained model</a:t>
            </a:r>
          </a:p>
          <a:p>
            <a:r>
              <a:rPr lang="en-US" altLang="ko-KR" sz="1000" b="0" i="0" u="none" strike="noStrike" baseline="0" dirty="0">
                <a:solidFill>
                  <a:srgbClr val="000000"/>
                </a:solidFill>
                <a:latin typeface="Franklin Gothic Book" panose="020B0503020102020204" pitchFamily="34" charset="0"/>
                <a:ea typeface="맑은 고딕" panose="020B0503020000020004" pitchFamily="50" charset="-127"/>
              </a:rPr>
              <a:t>–</a:t>
            </a:r>
            <a:r>
              <a:rPr lang="ko-KR" altLang="en-US" sz="1000" b="0" i="0" u="none" strike="noStrike" baseline="0" dirty="0">
                <a:solidFill>
                  <a:srgbClr val="000000"/>
                </a:solidFill>
                <a:latin typeface="Cambria Math" panose="02040503050406030204" pitchFamily="18" charset="0"/>
                <a:ea typeface="맑은 고딕" panose="020B0503020000020004" pitchFamily="50" charset="-127"/>
              </a:rPr>
              <a:t>𝑋𝑎𝑑𝑣</a:t>
            </a:r>
            <a:r>
              <a:rPr lang="en-US" altLang="ko-KR" sz="1000" b="0" i="0" u="none" strike="noStrike" baseline="0" dirty="0">
                <a:solidFill>
                  <a:srgbClr val="000000"/>
                </a:solidFill>
                <a:latin typeface="Cambria Math" panose="02040503050406030204" pitchFamily="18" charset="0"/>
                <a:ea typeface="맑은 고딕" panose="020B0503020000020004" pitchFamily="50" charset="-127"/>
              </a:rPr>
              <a:t>: </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적대적 예시문장</a:t>
            </a:r>
            <a:r>
              <a:rPr lang="en-US" altLang="ko-KR" sz="1000" b="0" i="0" u="none" strike="noStrike" baseline="0" dirty="0">
                <a:solidFill>
                  <a:srgbClr val="000000"/>
                </a:solidFill>
                <a:latin typeface="Cambria Math" panose="02040503050406030204" pitchFamily="18" charset="0"/>
                <a:ea typeface="맑은 고딕" panose="020B0503020000020004" pitchFamily="50" charset="-127"/>
              </a:rPr>
              <a:t>(adversarial example)</a:t>
            </a:r>
          </a:p>
          <a:p>
            <a:r>
              <a:rPr lang="en-US" altLang="ko-KR" sz="1000" b="0" i="0" u="none" strike="noStrike" baseline="0" dirty="0">
                <a:solidFill>
                  <a:srgbClr val="000000"/>
                </a:solidFill>
                <a:latin typeface="Franklin Gothic Book" panose="020B0503020102020204" pitchFamily="34" charset="0"/>
                <a:ea typeface="맑은 고딕" panose="020B0503020000020004" pitchFamily="50" charset="-127"/>
              </a:rPr>
              <a:t>–</a:t>
            </a:r>
            <a:r>
              <a:rPr lang="en-US" altLang="ko-KR" sz="1000" b="0" i="0" u="none" strike="noStrike" baseline="0" dirty="0">
                <a:solidFill>
                  <a:srgbClr val="000000"/>
                </a:solidFill>
                <a:latin typeface="Cambria Math" panose="02040503050406030204" pitchFamily="18" charset="0"/>
                <a:ea typeface="맑은 고딕" panose="020B0503020000020004" pitchFamily="50" charset="-127"/>
              </a:rPr>
              <a:t>Sim: </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두 문장의 유사도를 측정하는 함수</a:t>
            </a:r>
          </a:p>
          <a:p>
            <a:r>
              <a:rPr lang="en-US" altLang="ko-KR" sz="1000" b="0" i="0" u="none" strike="noStrike" baseline="0" dirty="0">
                <a:solidFill>
                  <a:srgbClr val="000000"/>
                </a:solidFill>
                <a:latin typeface="Franklin Gothic Book" panose="020B0503020102020204" pitchFamily="34" charset="0"/>
                <a:ea typeface="맑은 고딕" panose="020B0503020000020004" pitchFamily="50" charset="-127"/>
              </a:rPr>
              <a:t>–</a:t>
            </a:r>
            <a:r>
              <a:rPr lang="en-US" altLang="ko-KR" sz="1000" b="0" i="0" u="none" strike="noStrike" baseline="0" dirty="0">
                <a:solidFill>
                  <a:srgbClr val="000000"/>
                </a:solidFill>
                <a:latin typeface="Cambria Math" panose="02040503050406030204" pitchFamily="18" charset="0"/>
                <a:ea typeface="맑은 고딕" panose="020B0503020000020004" pitchFamily="50" charset="-127"/>
              </a:rPr>
              <a:t>ϵ: </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최소 유사도 허용수치</a:t>
            </a:r>
          </a:p>
        </p:txBody>
      </p:sp>
      <p:pic>
        <p:nvPicPr>
          <p:cNvPr id="22" name="그림 21">
            <a:extLst>
              <a:ext uri="{FF2B5EF4-FFF2-40B4-BE49-F238E27FC236}">
                <a16:creationId xmlns:a16="http://schemas.microsoft.com/office/drawing/2014/main" id="{E8284105-DF2F-C691-C6A0-1434F9EDCB44}"/>
              </a:ext>
            </a:extLst>
          </p:cNvPr>
          <p:cNvPicPr>
            <a:picLocks noChangeAspect="1"/>
          </p:cNvPicPr>
          <p:nvPr/>
        </p:nvPicPr>
        <p:blipFill>
          <a:blip r:embed="rId3"/>
          <a:stretch>
            <a:fillRect/>
          </a:stretch>
        </p:blipFill>
        <p:spPr>
          <a:xfrm>
            <a:off x="1080851" y="3165519"/>
            <a:ext cx="4149518" cy="1329680"/>
          </a:xfrm>
          <a:prstGeom prst="rect">
            <a:avLst/>
          </a:prstGeom>
        </p:spPr>
      </p:pic>
      <p:sp>
        <p:nvSpPr>
          <p:cNvPr id="23" name="TextBox 22">
            <a:extLst>
              <a:ext uri="{FF2B5EF4-FFF2-40B4-BE49-F238E27FC236}">
                <a16:creationId xmlns:a16="http://schemas.microsoft.com/office/drawing/2014/main" id="{33D062A9-3F23-D524-9F13-6E3585B7CD05}"/>
              </a:ext>
            </a:extLst>
          </p:cNvPr>
          <p:cNvSpPr txBox="1"/>
          <p:nvPr/>
        </p:nvSpPr>
        <p:spPr>
          <a:xfrm>
            <a:off x="998555" y="2754536"/>
            <a:ext cx="4262720" cy="369332"/>
          </a:xfrm>
          <a:prstGeom prst="rect">
            <a:avLst/>
          </a:prstGeom>
          <a:noFill/>
        </p:spPr>
        <p:txBody>
          <a:bodyPr wrap="square">
            <a:spAutoFit/>
          </a:bodyPr>
          <a:lstStyle/>
          <a:p>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Step1: Word Importance Ranking</a:t>
            </a:r>
            <a:endParaRPr lang="ko-KR" altLang="en-US" dirty="0"/>
          </a:p>
        </p:txBody>
      </p:sp>
      <p:sp>
        <p:nvSpPr>
          <p:cNvPr id="24" name="TextBox 23">
            <a:extLst>
              <a:ext uri="{FF2B5EF4-FFF2-40B4-BE49-F238E27FC236}">
                <a16:creationId xmlns:a16="http://schemas.microsoft.com/office/drawing/2014/main" id="{556EC3D5-BADB-AE66-4B84-20F991065B3E}"/>
              </a:ext>
            </a:extLst>
          </p:cNvPr>
          <p:cNvSpPr txBox="1"/>
          <p:nvPr/>
        </p:nvSpPr>
        <p:spPr>
          <a:xfrm>
            <a:off x="3635146" y="3928322"/>
            <a:ext cx="1351026" cy="246221"/>
          </a:xfrm>
          <a:prstGeom prst="rect">
            <a:avLst/>
          </a:prstGeom>
          <a:noFill/>
        </p:spPr>
        <p:txBody>
          <a:bodyPr wrap="square">
            <a:spAutoFit/>
          </a:bodyPr>
          <a:lstStyle/>
          <a:p>
            <a:r>
              <a:rPr lang="ko-KR" altLang="en-US" sz="1000" b="1" i="0" u="none" strike="noStrike" baseline="0" dirty="0">
                <a:solidFill>
                  <a:srgbClr val="000000"/>
                </a:solidFill>
                <a:latin typeface="맑은 고딕" panose="020B0503020000020004" pitchFamily="50" charset="-127"/>
                <a:ea typeface="맑은 고딕" panose="020B0503020000020004" pitchFamily="50" charset="-127"/>
              </a:rPr>
              <a:t>중요 단어 순서 정렬</a:t>
            </a:r>
          </a:p>
        </p:txBody>
      </p:sp>
      <p:pic>
        <p:nvPicPr>
          <p:cNvPr id="25" name="그림 24">
            <a:extLst>
              <a:ext uri="{FF2B5EF4-FFF2-40B4-BE49-F238E27FC236}">
                <a16:creationId xmlns:a16="http://schemas.microsoft.com/office/drawing/2014/main" id="{0662CFA0-ADAE-A07A-2B25-B458DA08DBE9}"/>
              </a:ext>
            </a:extLst>
          </p:cNvPr>
          <p:cNvPicPr>
            <a:picLocks noChangeAspect="1"/>
          </p:cNvPicPr>
          <p:nvPr/>
        </p:nvPicPr>
        <p:blipFill rotWithShape="1">
          <a:blip r:embed="rId4"/>
          <a:srcRect l="2016" t="17298" r="6131" b="21927"/>
          <a:stretch/>
        </p:blipFill>
        <p:spPr>
          <a:xfrm>
            <a:off x="5358383" y="3081679"/>
            <a:ext cx="4818889" cy="748680"/>
          </a:xfrm>
          <a:prstGeom prst="rect">
            <a:avLst/>
          </a:prstGeom>
        </p:spPr>
      </p:pic>
      <p:sp>
        <p:nvSpPr>
          <p:cNvPr id="26" name="TextBox 25">
            <a:extLst>
              <a:ext uri="{FF2B5EF4-FFF2-40B4-BE49-F238E27FC236}">
                <a16:creationId xmlns:a16="http://schemas.microsoft.com/office/drawing/2014/main" id="{AC9459AE-F501-2BB2-D3AD-DE6A5F8E2AD3}"/>
              </a:ext>
            </a:extLst>
          </p:cNvPr>
          <p:cNvSpPr txBox="1"/>
          <p:nvPr/>
        </p:nvSpPr>
        <p:spPr>
          <a:xfrm>
            <a:off x="5410962" y="3770313"/>
            <a:ext cx="6094476" cy="746358"/>
          </a:xfrm>
          <a:prstGeom prst="rect">
            <a:avLst/>
          </a:prstGeom>
          <a:noFill/>
        </p:spPr>
        <p:txBody>
          <a:bodyPr wrap="square">
            <a:spAutoFit/>
          </a:bodyPr>
          <a:lstStyle/>
          <a:p>
            <a:r>
              <a:rPr lang="en-US" altLang="ko-KR" sz="1050" b="0" i="0" u="none" strike="noStrike" baseline="0" dirty="0">
                <a:solidFill>
                  <a:srgbClr val="000000"/>
                </a:solidFill>
                <a:latin typeface="Franklin Gothic Book" panose="020B0503020102020204" pitchFamily="34" charset="0"/>
              </a:rPr>
              <a:t>–</a:t>
            </a:r>
            <a:r>
              <a:rPr lang="ko-KR" altLang="en-US" sz="1050" b="0" i="0" u="none" strike="noStrike" baseline="0" dirty="0">
                <a:solidFill>
                  <a:srgbClr val="000000"/>
                </a:solidFill>
                <a:latin typeface="Cambria Math" panose="02040503050406030204" pitchFamily="18" charset="0"/>
              </a:rPr>
              <a:t>𝑋</a:t>
            </a:r>
            <a:r>
              <a:rPr lang="en-US" altLang="ko-KR" sz="1050" b="0" i="0" u="none" strike="noStrike" baseline="0" dirty="0">
                <a:solidFill>
                  <a:srgbClr val="000000"/>
                </a:solidFill>
                <a:latin typeface="Cambria Math" panose="02040503050406030204" pitchFamily="18" charset="0"/>
              </a:rPr>
              <a:t>\</a:t>
            </a:r>
            <a:r>
              <a:rPr lang="ko-KR" altLang="en-US" sz="1050" b="0" i="0" u="none" strike="noStrike" baseline="0" dirty="0">
                <a:solidFill>
                  <a:srgbClr val="000000"/>
                </a:solidFill>
                <a:latin typeface="Cambria Math" panose="02040503050406030204" pitchFamily="18" charset="0"/>
              </a:rPr>
              <a:t>𝑤𝑖</a:t>
            </a:r>
            <a:r>
              <a:rPr lang="en-US" altLang="ko-KR" sz="1050" b="0" i="0" u="none" strike="noStrike" baseline="0" dirty="0">
                <a:solidFill>
                  <a:srgbClr val="000000"/>
                </a:solidFill>
                <a:latin typeface="Cambria Math" panose="02040503050406030204" pitchFamily="18" charset="0"/>
              </a:rPr>
              <a:t>: </a:t>
            </a:r>
            <a:r>
              <a:rPr lang="en-US" altLang="ko-KR" sz="1050" b="0" i="0" u="none" strike="noStrike" baseline="0" dirty="0">
                <a:solidFill>
                  <a:srgbClr val="000000"/>
                </a:solidFill>
                <a:latin typeface="맑은 고딕" panose="020B0503020000020004" pitchFamily="50" charset="-127"/>
                <a:ea typeface="맑은 고딕" panose="020B0503020000020004" pitchFamily="50" charset="-127"/>
              </a:rPr>
              <a:t>X</a:t>
            </a:r>
            <a:r>
              <a:rPr lang="ko-KR" altLang="en-US" sz="1050" b="0" i="0" u="none" strike="noStrike" baseline="0" dirty="0">
                <a:solidFill>
                  <a:srgbClr val="000000"/>
                </a:solidFill>
                <a:latin typeface="맑은 고딕" panose="020B0503020000020004" pitchFamily="50" charset="-127"/>
                <a:ea typeface="맑은 고딕" panose="020B0503020000020004" pitchFamily="50" charset="-127"/>
              </a:rPr>
              <a:t>에서 </a:t>
            </a:r>
            <a:r>
              <a:rPr lang="ko-KR" altLang="en-US" sz="1050" b="0" i="0" u="none" strike="noStrike" baseline="0" dirty="0">
                <a:solidFill>
                  <a:srgbClr val="000000"/>
                </a:solidFill>
                <a:latin typeface="Cambria Math" panose="02040503050406030204" pitchFamily="18" charset="0"/>
                <a:ea typeface="맑은 고딕" panose="020B0503020000020004" pitchFamily="50" charset="-127"/>
              </a:rPr>
              <a:t>𝑤𝑖</a:t>
            </a:r>
            <a:r>
              <a:rPr lang="ko-KR" altLang="en-US" sz="1050" b="0" i="0" u="none" strike="noStrike" baseline="0" dirty="0">
                <a:solidFill>
                  <a:srgbClr val="000000"/>
                </a:solidFill>
                <a:latin typeface="맑은 고딕" panose="020B0503020000020004" pitchFamily="50" charset="-127"/>
                <a:ea typeface="맑은 고딕" panose="020B0503020000020004" pitchFamily="50" charset="-127"/>
              </a:rPr>
              <a:t>단어를 제거한 문장</a:t>
            </a:r>
          </a:p>
          <a:p>
            <a:r>
              <a:rPr lang="en-US" altLang="ko-KR" sz="1050" b="0" i="0" u="none" strike="noStrike" baseline="0" dirty="0">
                <a:solidFill>
                  <a:srgbClr val="000000"/>
                </a:solidFill>
                <a:latin typeface="Franklin Gothic Book" panose="020B0503020102020204" pitchFamily="34" charset="0"/>
                <a:ea typeface="맑은 고딕" panose="020B0503020000020004" pitchFamily="50" charset="-127"/>
              </a:rPr>
              <a:t>–</a:t>
            </a:r>
            <a:r>
              <a:rPr lang="ko-KR" altLang="en-US" sz="1050" b="0" i="0" u="none" strike="noStrike" baseline="0" dirty="0">
                <a:solidFill>
                  <a:srgbClr val="000000"/>
                </a:solidFill>
                <a:latin typeface="맑은 고딕" panose="020B0503020000020004" pitchFamily="50" charset="-127"/>
                <a:ea typeface="맑은 고딕" panose="020B0503020000020004" pitchFamily="50" charset="-127"/>
              </a:rPr>
              <a:t>원본 문장</a:t>
            </a:r>
            <a:r>
              <a:rPr lang="en-US" altLang="ko-KR" sz="1050" b="0" i="0" u="none" strike="noStrike" baseline="0" dirty="0">
                <a:solidFill>
                  <a:srgbClr val="000000"/>
                </a:solidFill>
                <a:latin typeface="맑은 고딕" panose="020B0503020000020004" pitchFamily="50" charset="-127"/>
                <a:ea typeface="맑은 고딕" panose="020B0503020000020004" pitchFamily="50" charset="-127"/>
              </a:rPr>
              <a:t>(X)</a:t>
            </a:r>
            <a:r>
              <a:rPr lang="ko-KR" altLang="en-US" sz="1050" b="0" i="0" u="none" strike="noStrike" baseline="0" dirty="0">
                <a:solidFill>
                  <a:srgbClr val="000000"/>
                </a:solidFill>
                <a:latin typeface="맑은 고딕" panose="020B0503020000020004" pitchFamily="50" charset="-127"/>
                <a:ea typeface="맑은 고딕" panose="020B0503020000020004" pitchFamily="50" charset="-127"/>
              </a:rPr>
              <a:t>라벨과 단어 제거 문장</a:t>
            </a:r>
            <a:r>
              <a:rPr lang="en-US" altLang="ko-KR" sz="1050" b="0" i="0" u="none" strike="noStrike" baseline="0" dirty="0">
                <a:solidFill>
                  <a:srgbClr val="000000"/>
                </a:solidFill>
                <a:latin typeface="맑은 고딕" panose="020B0503020000020004" pitchFamily="50" charset="-127"/>
                <a:ea typeface="맑은 고딕" panose="020B0503020000020004" pitchFamily="50" charset="-127"/>
              </a:rPr>
              <a:t>(</a:t>
            </a:r>
            <a:r>
              <a:rPr lang="ko-KR" altLang="en-US" sz="1050" b="0" i="0" u="none" strike="noStrike" baseline="0" dirty="0">
                <a:solidFill>
                  <a:srgbClr val="000000"/>
                </a:solidFill>
                <a:latin typeface="Cambria Math" panose="02040503050406030204" pitchFamily="18" charset="0"/>
                <a:ea typeface="맑은 고딕" panose="020B0503020000020004" pitchFamily="50" charset="-127"/>
              </a:rPr>
              <a:t>𝑋</a:t>
            </a:r>
            <a:r>
              <a:rPr lang="en-US" altLang="ko-KR" sz="1050" b="0" i="0" u="none" strike="noStrike" baseline="0" dirty="0">
                <a:solidFill>
                  <a:srgbClr val="000000"/>
                </a:solidFill>
                <a:latin typeface="Cambria Math" panose="02040503050406030204" pitchFamily="18" charset="0"/>
                <a:ea typeface="맑은 고딕" panose="020B0503020000020004" pitchFamily="50" charset="-127"/>
              </a:rPr>
              <a:t>\</a:t>
            </a:r>
            <a:r>
              <a:rPr lang="ko-KR" altLang="en-US" sz="1050" b="0" i="0" u="none" strike="noStrike" baseline="0" dirty="0">
                <a:solidFill>
                  <a:srgbClr val="000000"/>
                </a:solidFill>
                <a:latin typeface="Cambria Math" panose="02040503050406030204" pitchFamily="18" charset="0"/>
                <a:ea typeface="맑은 고딕" panose="020B0503020000020004" pitchFamily="50" charset="-127"/>
              </a:rPr>
              <a:t>𝑤𝑖</a:t>
            </a:r>
            <a:r>
              <a:rPr lang="en-US" altLang="ko-KR" sz="1050" b="0" i="0" u="none" strike="noStrike" baseline="0" dirty="0">
                <a:solidFill>
                  <a:srgbClr val="000000"/>
                </a:solidFill>
                <a:latin typeface="맑은 고딕" panose="020B0503020000020004" pitchFamily="50" charset="-127"/>
                <a:ea typeface="맑은 고딕" panose="020B0503020000020004" pitchFamily="50" charset="-127"/>
              </a:rPr>
              <a:t>) </a:t>
            </a:r>
            <a:r>
              <a:rPr lang="ko-KR" altLang="en-US" sz="1050" b="0" i="0" u="none" strike="noStrike" baseline="0" dirty="0">
                <a:solidFill>
                  <a:srgbClr val="000000"/>
                </a:solidFill>
                <a:latin typeface="맑은 고딕" panose="020B0503020000020004" pitchFamily="50" charset="-127"/>
                <a:ea typeface="맑은 고딕" panose="020B0503020000020004" pitchFamily="50" charset="-127"/>
              </a:rPr>
              <a:t>라벨이 같을 경우</a:t>
            </a:r>
            <a:r>
              <a:rPr lang="en-US" altLang="ko-KR" sz="1050" dirty="0">
                <a:solidFill>
                  <a:srgbClr val="000000"/>
                </a:solidFill>
                <a:latin typeface="맑은 고딕" panose="020B0503020000020004" pitchFamily="50" charset="-127"/>
                <a:ea typeface="맑은 고딕" panose="020B0503020000020004" pitchFamily="50" charset="-127"/>
              </a:rPr>
              <a:t>:</a:t>
            </a:r>
            <a:r>
              <a:rPr lang="ko-KR" altLang="en-US" sz="1050" dirty="0">
                <a:solidFill>
                  <a:srgbClr val="000000"/>
                </a:solidFill>
                <a:latin typeface="맑은 고딕" panose="020B0503020000020004" pitchFamily="50" charset="-127"/>
                <a:ea typeface="맑은 고딕" panose="020B0503020000020004" pitchFamily="50" charset="-127"/>
              </a:rPr>
              <a:t> </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두 문장의 </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confidence </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값 차이</a:t>
            </a:r>
          </a:p>
          <a:p>
            <a:r>
              <a:rPr lang="en-US" altLang="ko-KR" sz="1050" b="0" i="0" u="none" strike="noStrike" baseline="0" dirty="0">
                <a:solidFill>
                  <a:srgbClr val="000000"/>
                </a:solidFill>
                <a:latin typeface="Franklin Gothic Book" panose="020B0503020102020204" pitchFamily="34" charset="0"/>
                <a:ea typeface="맑은 고딕" panose="020B0503020000020004" pitchFamily="50" charset="-127"/>
              </a:rPr>
              <a:t>–</a:t>
            </a:r>
            <a:r>
              <a:rPr lang="ko-KR" altLang="en-US" sz="1050" b="0" i="0" u="none" strike="noStrike" baseline="0" dirty="0">
                <a:solidFill>
                  <a:srgbClr val="000000"/>
                </a:solidFill>
                <a:latin typeface="맑은 고딕" panose="020B0503020000020004" pitchFamily="50" charset="-127"/>
                <a:ea typeface="맑은 고딕" panose="020B0503020000020004" pitchFamily="50" charset="-127"/>
              </a:rPr>
              <a:t>원본 문장</a:t>
            </a:r>
            <a:r>
              <a:rPr lang="en-US" altLang="ko-KR" sz="1050" b="0" i="0" u="none" strike="noStrike" baseline="0" dirty="0">
                <a:solidFill>
                  <a:srgbClr val="000000"/>
                </a:solidFill>
                <a:latin typeface="맑은 고딕" panose="020B0503020000020004" pitchFamily="50" charset="-127"/>
                <a:ea typeface="맑은 고딕" panose="020B0503020000020004" pitchFamily="50" charset="-127"/>
              </a:rPr>
              <a:t>(X)</a:t>
            </a:r>
            <a:r>
              <a:rPr lang="ko-KR" altLang="en-US" sz="1050" b="0" i="0" u="none" strike="noStrike" baseline="0" dirty="0">
                <a:solidFill>
                  <a:srgbClr val="000000"/>
                </a:solidFill>
                <a:latin typeface="맑은 고딕" panose="020B0503020000020004" pitchFamily="50" charset="-127"/>
                <a:ea typeface="맑은 고딕" panose="020B0503020000020004" pitchFamily="50" charset="-127"/>
              </a:rPr>
              <a:t>라벨과 단어 제거 문장</a:t>
            </a:r>
            <a:r>
              <a:rPr lang="en-US" altLang="ko-KR" sz="1050" b="0" i="0" u="none" strike="noStrike" baseline="0" dirty="0">
                <a:solidFill>
                  <a:srgbClr val="000000"/>
                </a:solidFill>
                <a:latin typeface="맑은 고딕" panose="020B0503020000020004" pitchFamily="50" charset="-127"/>
                <a:ea typeface="맑은 고딕" panose="020B0503020000020004" pitchFamily="50" charset="-127"/>
              </a:rPr>
              <a:t>(</a:t>
            </a:r>
            <a:r>
              <a:rPr lang="ko-KR" altLang="en-US" sz="1050" b="0" i="0" u="none" strike="noStrike" baseline="0" dirty="0">
                <a:solidFill>
                  <a:srgbClr val="000000"/>
                </a:solidFill>
                <a:latin typeface="Cambria Math" panose="02040503050406030204" pitchFamily="18" charset="0"/>
                <a:ea typeface="맑은 고딕" panose="020B0503020000020004" pitchFamily="50" charset="-127"/>
              </a:rPr>
              <a:t>𝑋</a:t>
            </a:r>
            <a:r>
              <a:rPr lang="en-US" altLang="ko-KR" sz="1050" b="0" i="0" u="none" strike="noStrike" baseline="0" dirty="0">
                <a:solidFill>
                  <a:srgbClr val="000000"/>
                </a:solidFill>
                <a:latin typeface="Cambria Math" panose="02040503050406030204" pitchFamily="18" charset="0"/>
                <a:ea typeface="맑은 고딕" panose="020B0503020000020004" pitchFamily="50" charset="-127"/>
              </a:rPr>
              <a:t>\</a:t>
            </a:r>
            <a:r>
              <a:rPr lang="ko-KR" altLang="en-US" sz="1050" b="0" i="0" u="none" strike="noStrike" baseline="0" dirty="0">
                <a:solidFill>
                  <a:srgbClr val="000000"/>
                </a:solidFill>
                <a:latin typeface="Cambria Math" panose="02040503050406030204" pitchFamily="18" charset="0"/>
                <a:ea typeface="맑은 고딕" panose="020B0503020000020004" pitchFamily="50" charset="-127"/>
              </a:rPr>
              <a:t>𝑤𝑖</a:t>
            </a:r>
            <a:r>
              <a:rPr lang="en-US" altLang="ko-KR" sz="1050" b="0" i="0" u="none" strike="noStrike" baseline="0" dirty="0">
                <a:solidFill>
                  <a:srgbClr val="000000"/>
                </a:solidFill>
                <a:latin typeface="맑은 고딕" panose="020B0503020000020004" pitchFamily="50" charset="-127"/>
                <a:ea typeface="맑은 고딕" panose="020B0503020000020004" pitchFamily="50" charset="-127"/>
              </a:rPr>
              <a:t>) </a:t>
            </a:r>
            <a:r>
              <a:rPr lang="ko-KR" altLang="en-US" sz="1050" b="0" i="0" u="none" strike="noStrike" baseline="0" dirty="0">
                <a:solidFill>
                  <a:srgbClr val="000000"/>
                </a:solidFill>
                <a:latin typeface="맑은 고딕" panose="020B0503020000020004" pitchFamily="50" charset="-127"/>
                <a:ea typeface="맑은 고딕" panose="020B0503020000020004" pitchFamily="50" charset="-127"/>
              </a:rPr>
              <a:t>라벨이 다를 경우</a:t>
            </a:r>
            <a:r>
              <a:rPr lang="en-US" altLang="ko-KR" sz="1050" b="0" i="0" u="none" strike="noStrike" baseline="0" dirty="0">
                <a:solidFill>
                  <a:srgbClr val="000000"/>
                </a:solidFill>
                <a:latin typeface="맑은 고딕" panose="020B0503020000020004" pitchFamily="50" charset="-127"/>
                <a:ea typeface="맑은 고딕" panose="020B0503020000020004" pitchFamily="50" charset="-127"/>
              </a:rPr>
              <a:t>: </a:t>
            </a:r>
            <a:br>
              <a:rPr lang="en-US" altLang="ko-KR" sz="1050" b="0" i="0" u="none" strike="noStrike" baseline="0" dirty="0">
                <a:solidFill>
                  <a:srgbClr val="000000"/>
                </a:solidFill>
                <a:latin typeface="맑은 고딕" panose="020B0503020000020004" pitchFamily="50" charset="-127"/>
                <a:ea typeface="맑은 고딕" panose="020B0503020000020004" pitchFamily="50" charset="-127"/>
              </a:rPr>
            </a:b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원본</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Class(Y)</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에 대한 두 문장의</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confidence </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값 차이</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바뀐</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Class(</a:t>
            </a:r>
            <a:r>
              <a:rPr lang="ko-KR" altLang="en-US" sz="1000" b="0" i="0" u="none" strike="noStrike" baseline="0" dirty="0">
                <a:solidFill>
                  <a:srgbClr val="000000"/>
                </a:solidFill>
                <a:latin typeface="Cambria Math" panose="02040503050406030204" pitchFamily="18" charset="0"/>
                <a:ea typeface="맑은 고딕" panose="020B0503020000020004" pitchFamily="50" charset="-127"/>
              </a:rPr>
              <a:t>𝑌</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에 대한 두 문장의 </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confidence </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값 차이</a:t>
            </a:r>
          </a:p>
        </p:txBody>
      </p:sp>
      <p:sp>
        <p:nvSpPr>
          <p:cNvPr id="27" name="TextBox 26">
            <a:extLst>
              <a:ext uri="{FF2B5EF4-FFF2-40B4-BE49-F238E27FC236}">
                <a16:creationId xmlns:a16="http://schemas.microsoft.com/office/drawing/2014/main" id="{6EBBA31C-32B1-62BE-4775-E18A0D804B7C}"/>
              </a:ext>
            </a:extLst>
          </p:cNvPr>
          <p:cNvSpPr txBox="1"/>
          <p:nvPr/>
        </p:nvSpPr>
        <p:spPr>
          <a:xfrm>
            <a:off x="1135715" y="4704713"/>
            <a:ext cx="6094476" cy="369332"/>
          </a:xfrm>
          <a:prstGeom prst="rect">
            <a:avLst/>
          </a:prstGeom>
          <a:noFill/>
        </p:spPr>
        <p:txBody>
          <a:bodyPr wrap="square">
            <a:spAutoFit/>
          </a:bodyPr>
          <a:lstStyle/>
          <a:p>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Step2: Word Transformer</a:t>
            </a:r>
            <a:endParaRPr lang="ko-KR" altLang="en-US" dirty="0"/>
          </a:p>
        </p:txBody>
      </p:sp>
      <p:pic>
        <p:nvPicPr>
          <p:cNvPr id="28" name="그림 27">
            <a:extLst>
              <a:ext uri="{FF2B5EF4-FFF2-40B4-BE49-F238E27FC236}">
                <a16:creationId xmlns:a16="http://schemas.microsoft.com/office/drawing/2014/main" id="{E90C12F2-7962-FF74-FFBF-1DDE6ABFA02B}"/>
              </a:ext>
            </a:extLst>
          </p:cNvPr>
          <p:cNvPicPr>
            <a:picLocks noChangeAspect="1"/>
          </p:cNvPicPr>
          <p:nvPr/>
        </p:nvPicPr>
        <p:blipFill>
          <a:blip r:embed="rId5"/>
          <a:stretch>
            <a:fillRect/>
          </a:stretch>
        </p:blipFill>
        <p:spPr>
          <a:xfrm>
            <a:off x="1135715" y="5154418"/>
            <a:ext cx="2851069" cy="191669"/>
          </a:xfrm>
          <a:prstGeom prst="rect">
            <a:avLst/>
          </a:prstGeom>
        </p:spPr>
      </p:pic>
      <p:sp>
        <p:nvSpPr>
          <p:cNvPr id="29" name="TextBox 28">
            <a:extLst>
              <a:ext uri="{FF2B5EF4-FFF2-40B4-BE49-F238E27FC236}">
                <a16:creationId xmlns:a16="http://schemas.microsoft.com/office/drawing/2014/main" id="{11B09216-1B23-CD78-1AFB-8ABB287264E8}"/>
              </a:ext>
            </a:extLst>
          </p:cNvPr>
          <p:cNvSpPr txBox="1"/>
          <p:nvPr/>
        </p:nvSpPr>
        <p:spPr>
          <a:xfrm>
            <a:off x="3986784" y="5128733"/>
            <a:ext cx="6094476" cy="246221"/>
          </a:xfrm>
          <a:prstGeom prst="rect">
            <a:avLst/>
          </a:prstGeom>
          <a:noFill/>
        </p:spPr>
        <p:txBody>
          <a:bodyPr wrap="square">
            <a:spAutoFit/>
          </a:bodyPr>
          <a:lstStyle/>
          <a:p>
            <a:r>
              <a:rPr lang="ko-KR" altLang="en-US" sz="1000" dirty="0"/>
              <a:t>필터링 </a:t>
            </a:r>
            <a:r>
              <a:rPr lang="en-US" altLang="ko-KR" sz="1000" dirty="0"/>
              <a:t>Stop words(The, when, none </a:t>
            </a:r>
            <a:r>
              <a:rPr lang="ko-KR" altLang="en-US" sz="1000" dirty="0"/>
              <a:t>등</a:t>
            </a:r>
            <a:r>
              <a:rPr lang="en-US" altLang="ko-KR" sz="1000" dirty="0"/>
              <a:t>), </a:t>
            </a:r>
            <a:r>
              <a:rPr lang="ko-KR" altLang="en-US" sz="1000" dirty="0"/>
              <a:t>문법적 오류</a:t>
            </a:r>
          </a:p>
        </p:txBody>
      </p:sp>
      <p:sp>
        <p:nvSpPr>
          <p:cNvPr id="30" name="TextBox 29">
            <a:extLst>
              <a:ext uri="{FF2B5EF4-FFF2-40B4-BE49-F238E27FC236}">
                <a16:creationId xmlns:a16="http://schemas.microsoft.com/office/drawing/2014/main" id="{5FA4E350-EC85-A1E3-CA9C-D6A2EEF2B4B3}"/>
              </a:ext>
            </a:extLst>
          </p:cNvPr>
          <p:cNvSpPr txBox="1"/>
          <p:nvPr/>
        </p:nvSpPr>
        <p:spPr>
          <a:xfrm>
            <a:off x="5871687" y="5727709"/>
            <a:ext cx="5622321" cy="707886"/>
          </a:xfrm>
          <a:prstGeom prst="rect">
            <a:avLst/>
          </a:prstGeom>
          <a:noFill/>
        </p:spPr>
        <p:txBody>
          <a:bodyPr wrap="square">
            <a:spAutoFit/>
          </a:bodyPr>
          <a:lstStyle/>
          <a:p>
            <a:r>
              <a:rPr lang="en-US" altLang="ko-KR" sz="1000" b="1" i="0" u="none" strike="noStrike" baseline="0" dirty="0">
                <a:solidFill>
                  <a:srgbClr val="000000"/>
                </a:solidFill>
                <a:latin typeface="맑은 고딕" panose="020B0503020000020004" pitchFamily="50" charset="-127"/>
                <a:ea typeface="맑은 고딕" panose="020B0503020000020004" pitchFamily="50" charset="-127"/>
              </a:rPr>
              <a:t>CANDIDATES</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 </a:t>
            </a:r>
            <a:r>
              <a:rPr lang="ko-KR" altLang="en-US" sz="1000" b="0" i="0" u="none" strike="noStrike" baseline="0" dirty="0">
                <a:solidFill>
                  <a:srgbClr val="000000"/>
                </a:solidFill>
                <a:latin typeface="Cambria Math" panose="02040503050406030204" pitchFamily="18" charset="0"/>
                <a:ea typeface="맑은 고딕" panose="020B0503020000020004" pitchFamily="50" charset="-127"/>
              </a:rPr>
              <a:t>𝑤𝑗</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현재단어</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와 교체가능한 단어집합</a:t>
            </a:r>
          </a:p>
          <a:p>
            <a:r>
              <a:rPr lang="ko-KR" altLang="en-US" sz="1000" dirty="0">
                <a:solidFill>
                  <a:srgbClr val="000000"/>
                </a:solidFill>
                <a:latin typeface="Franklin Gothic Book" panose="020B0503020102020204" pitchFamily="34" charset="0"/>
                <a:ea typeface="맑은 고딕" panose="020B0503020000020004" pitchFamily="50" charset="-127"/>
              </a:rPr>
              <a:t> </a:t>
            </a:r>
            <a:r>
              <a:rPr lang="en-US" altLang="ko-KR" sz="1000" dirty="0">
                <a:solidFill>
                  <a:srgbClr val="000000"/>
                </a:solidFill>
                <a:latin typeface="Franklin Gothic Book" panose="020B0503020102020204" pitchFamily="34" charset="0"/>
                <a:ea typeface="맑은 고딕" panose="020B0503020000020004" pitchFamily="50" charset="-127"/>
              </a:rPr>
              <a:t>	=</a:t>
            </a:r>
            <a:r>
              <a:rPr lang="ko-KR" altLang="en-US" sz="1000" dirty="0">
                <a:solidFill>
                  <a:srgbClr val="000000"/>
                </a:solidFill>
                <a:latin typeface="Franklin Gothic Book" panose="020B0503020102020204" pitchFamily="34" charset="0"/>
                <a:ea typeface="맑은 고딕" panose="020B0503020000020004" pitchFamily="50" charset="-127"/>
              </a:rPr>
              <a:t> </a:t>
            </a:r>
            <a:r>
              <a:rPr lang="ko-KR" altLang="en-US" sz="1000" b="0" i="0" u="none" strike="noStrike" baseline="0" dirty="0">
                <a:solidFill>
                  <a:srgbClr val="000000"/>
                </a:solidFill>
                <a:latin typeface="Cambria Math" panose="02040503050406030204" pitchFamily="18" charset="0"/>
                <a:ea typeface="맑은 고딕" panose="020B0503020000020004" pitchFamily="50" charset="-127"/>
              </a:rPr>
              <a:t>𝑤𝑗</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와 </a:t>
            </a:r>
            <a:r>
              <a:rPr lang="ko-KR" altLang="en-US" sz="1000" b="1" i="0" u="none" strike="noStrike" baseline="0" dirty="0">
                <a:solidFill>
                  <a:srgbClr val="000000"/>
                </a:solidFill>
                <a:latin typeface="맑은 고딕" panose="020B0503020000020004" pitchFamily="50" charset="-127"/>
                <a:ea typeface="맑은 고딕" panose="020B0503020000020004" pitchFamily="50" charset="-127"/>
              </a:rPr>
              <a:t>코사인 유사도</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가 </a:t>
            </a:r>
            <a:r>
              <a:rPr lang="en-US" altLang="ko-KR" sz="1000" b="0" i="0" u="none" strike="noStrike" baseline="0" dirty="0">
                <a:solidFill>
                  <a:srgbClr val="000000"/>
                </a:solidFill>
                <a:latin typeface="Arial" panose="020B0604020202020204" pitchFamily="34" charset="0"/>
                <a:ea typeface="맑은 고딕" panose="020B0503020000020004" pitchFamily="50" charset="-127"/>
              </a:rPr>
              <a:t>δ(</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델타</a:t>
            </a:r>
            <a:r>
              <a:rPr lang="en-US" altLang="ko-KR" sz="1000" b="0" i="0" u="none" strike="noStrike" baseline="0" dirty="0">
                <a:solidFill>
                  <a:srgbClr val="000000"/>
                </a:solidFill>
                <a:latin typeface="Arial" panose="020B0604020202020204" pitchFamily="34" charset="0"/>
                <a:ea typeface="맑은 고딕" panose="020B0503020000020004" pitchFamily="50" charset="-127"/>
              </a:rPr>
              <a:t>)</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보다 높은 </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top </a:t>
            </a:r>
            <a:r>
              <a:rPr lang="en-US" altLang="ko-KR" sz="1000" b="1" i="0" u="none" strike="noStrike" baseline="0" dirty="0">
                <a:solidFill>
                  <a:srgbClr val="000000"/>
                </a:solidFill>
                <a:latin typeface="맑은 고딕" panose="020B0503020000020004" pitchFamily="50" charset="-127"/>
                <a:ea typeface="맑은 고딕" panose="020B0503020000020004" pitchFamily="50" charset="-127"/>
              </a:rPr>
              <a:t>N</a:t>
            </a:r>
            <a:r>
              <a:rPr lang="ko-KR" altLang="en-US" sz="1000" b="1" i="0" u="none" strike="noStrike" baseline="0" dirty="0">
                <a:solidFill>
                  <a:srgbClr val="000000"/>
                </a:solidFill>
                <a:latin typeface="맑은 고딕" panose="020B0503020000020004" pitchFamily="50" charset="-127"/>
                <a:ea typeface="맑은 고딕" panose="020B0503020000020004" pitchFamily="50" charset="-127"/>
              </a:rPr>
              <a:t>개</a:t>
            </a:r>
            <a:r>
              <a:rPr lang="ko-KR" altLang="en-US" sz="1000" b="0" i="0" u="none" strike="noStrike" baseline="0" dirty="0">
                <a:solidFill>
                  <a:srgbClr val="000000"/>
                </a:solidFill>
                <a:latin typeface="맑은 고딕" panose="020B0503020000020004" pitchFamily="50" charset="-127"/>
                <a:ea typeface="맑은 고딕" panose="020B0503020000020004" pitchFamily="50" charset="-127"/>
              </a:rPr>
              <a:t>의 단어들 집합</a:t>
            </a:r>
          </a:p>
          <a:p>
            <a:r>
              <a:rPr lang="en-US" altLang="ko-KR" sz="1000" dirty="0">
                <a:solidFill>
                  <a:srgbClr val="000000"/>
                </a:solidFill>
                <a:latin typeface="맑은 고딕" panose="020B0503020000020004" pitchFamily="50" charset="-127"/>
                <a:ea typeface="맑은 고딕" panose="020B0503020000020004" pitchFamily="50" charset="-127"/>
              </a:rPr>
              <a:t>	– N &amp; </a:t>
            </a:r>
            <a:r>
              <a:rPr lang="el-GR" altLang="ko-KR" sz="1000" dirty="0">
                <a:solidFill>
                  <a:srgbClr val="000000"/>
                </a:solidFill>
                <a:ea typeface="맑은 고딕" panose="020B0503020000020004" pitchFamily="50" charset="-127"/>
              </a:rPr>
              <a:t>δ</a:t>
            </a:r>
            <a:r>
              <a:rPr lang="en-US" altLang="ko-KR" sz="1000" dirty="0">
                <a:solidFill>
                  <a:srgbClr val="000000"/>
                </a:solidFill>
                <a:latin typeface="맑은 고딕" panose="020B0503020000020004" pitchFamily="50" charset="-127"/>
                <a:ea typeface="맑은 고딕" panose="020B0503020000020004" pitchFamily="50" charset="-127"/>
              </a:rPr>
              <a:t> (N: 50, δ: 0.7  </a:t>
            </a:r>
            <a:r>
              <a:rPr lang="ko-KR" altLang="en-US" sz="1000" dirty="0">
                <a:solidFill>
                  <a:srgbClr val="000000"/>
                </a:solidFill>
                <a:latin typeface="맑은 고딕" panose="020B0503020000020004" pitchFamily="50" charset="-127"/>
                <a:ea typeface="맑은 고딕" panose="020B0503020000020004" pitchFamily="50" charset="-127"/>
              </a:rPr>
              <a:t>균형적</a:t>
            </a:r>
            <a:r>
              <a:rPr lang="en-US" altLang="ko-KR" sz="1000" dirty="0">
                <a:solidFill>
                  <a:srgbClr val="000000"/>
                </a:solidFill>
                <a:latin typeface="맑은 고딕" panose="020B0503020000020004" pitchFamily="50" charset="-127"/>
                <a:ea typeface="맑은 고딕" panose="020B0503020000020004" pitchFamily="50" charset="-127"/>
              </a:rPr>
              <a:t>) </a:t>
            </a:r>
          </a:p>
          <a:p>
            <a:r>
              <a:rPr lang="en-US" altLang="ko-KR" sz="1000" dirty="0">
                <a:solidFill>
                  <a:srgbClr val="000000"/>
                </a:solidFill>
                <a:latin typeface="맑은 고딕" panose="020B0503020000020004" pitchFamily="50" charset="-127"/>
                <a:ea typeface="맑은 고딕" panose="020B0503020000020004" pitchFamily="50" charset="-127"/>
              </a:rPr>
              <a:t>	: N</a:t>
            </a:r>
            <a:r>
              <a:rPr lang="ko-KR" altLang="en-US" sz="1000" dirty="0">
                <a:solidFill>
                  <a:srgbClr val="000000"/>
                </a:solidFill>
                <a:latin typeface="맑은 고딕" panose="020B0503020000020004" pitchFamily="50" charset="-127"/>
                <a:ea typeface="맑은 고딕" panose="020B0503020000020004" pitchFamily="50" charset="-127"/>
              </a:rPr>
              <a:t>이 높을수록</a:t>
            </a:r>
            <a:r>
              <a:rPr lang="en-US" altLang="ko-KR" sz="1000" dirty="0">
                <a:solidFill>
                  <a:srgbClr val="000000"/>
                </a:solidFill>
                <a:latin typeface="맑은 고딕" panose="020B0503020000020004" pitchFamily="50" charset="-127"/>
                <a:ea typeface="맑은 고딕" panose="020B0503020000020004" pitchFamily="50" charset="-127"/>
              </a:rPr>
              <a:t>, δ</a:t>
            </a:r>
            <a:r>
              <a:rPr lang="ko-KR" altLang="en-US" sz="1000" dirty="0">
                <a:solidFill>
                  <a:srgbClr val="000000"/>
                </a:solidFill>
                <a:latin typeface="맑은 고딕" panose="020B0503020000020004" pitchFamily="50" charset="-127"/>
                <a:ea typeface="맑은 고딕" panose="020B0503020000020004" pitchFamily="50" charset="-127"/>
              </a:rPr>
              <a:t>가 낮을수록 다양한 동의어 후보</a:t>
            </a:r>
            <a:r>
              <a:rPr lang="en-US" altLang="ko-KR" sz="1000" dirty="0">
                <a:solidFill>
                  <a:srgbClr val="000000"/>
                </a:solidFill>
                <a:latin typeface="맑은 고딕" panose="020B0503020000020004" pitchFamily="50" charset="-127"/>
                <a:ea typeface="맑은 고딕" panose="020B0503020000020004" pitchFamily="50" charset="-127"/>
              </a:rPr>
              <a:t>, but </a:t>
            </a:r>
            <a:r>
              <a:rPr lang="ko-KR" altLang="en-US" sz="1000" dirty="0">
                <a:solidFill>
                  <a:srgbClr val="000000"/>
                </a:solidFill>
                <a:latin typeface="맑은 고딕" panose="020B0503020000020004" pitchFamily="50" charset="-127"/>
                <a:ea typeface="맑은 고딕" panose="020B0503020000020004" pitchFamily="50" charset="-127"/>
              </a:rPr>
              <a:t>의미적 유사성 하락</a:t>
            </a:r>
          </a:p>
        </p:txBody>
      </p:sp>
      <p:pic>
        <p:nvPicPr>
          <p:cNvPr id="31" name="그림 30">
            <a:extLst>
              <a:ext uri="{FF2B5EF4-FFF2-40B4-BE49-F238E27FC236}">
                <a16:creationId xmlns:a16="http://schemas.microsoft.com/office/drawing/2014/main" id="{5903F8E6-AD72-972E-9BD1-E22D76AA7FC1}"/>
              </a:ext>
            </a:extLst>
          </p:cNvPr>
          <p:cNvPicPr>
            <a:picLocks noChangeAspect="1"/>
          </p:cNvPicPr>
          <p:nvPr/>
        </p:nvPicPr>
        <p:blipFill>
          <a:blip r:embed="rId6"/>
          <a:stretch>
            <a:fillRect/>
          </a:stretch>
        </p:blipFill>
        <p:spPr>
          <a:xfrm>
            <a:off x="1053419" y="5535171"/>
            <a:ext cx="4818268" cy="921615"/>
          </a:xfrm>
          <a:prstGeom prst="rect">
            <a:avLst/>
          </a:prstGeom>
        </p:spPr>
      </p:pic>
      <p:sp>
        <p:nvSpPr>
          <p:cNvPr id="33" name="TextBox 32">
            <a:extLst>
              <a:ext uri="{FF2B5EF4-FFF2-40B4-BE49-F238E27FC236}">
                <a16:creationId xmlns:a16="http://schemas.microsoft.com/office/drawing/2014/main" id="{758F1E42-5B72-17ED-A73A-6BAF5D1C5A56}"/>
              </a:ext>
            </a:extLst>
          </p:cNvPr>
          <p:cNvSpPr txBox="1"/>
          <p:nvPr/>
        </p:nvSpPr>
        <p:spPr>
          <a:xfrm>
            <a:off x="5871687" y="5535171"/>
            <a:ext cx="1716786" cy="253916"/>
          </a:xfrm>
          <a:prstGeom prst="rect">
            <a:avLst/>
          </a:prstGeom>
          <a:noFill/>
        </p:spPr>
        <p:txBody>
          <a:bodyPr wrap="square">
            <a:spAutoFit/>
          </a:bodyPr>
          <a:lstStyle/>
          <a:p>
            <a:r>
              <a:rPr lang="en-US" altLang="ko-KR" sz="1050" i="0" u="none" strike="noStrike" baseline="0" dirty="0">
                <a:solidFill>
                  <a:srgbClr val="000000"/>
                </a:solidFill>
                <a:latin typeface="맑은 고딕" panose="020B0503020000020004" pitchFamily="50" charset="-127"/>
                <a:ea typeface="맑은 고딕" panose="020B0503020000020004" pitchFamily="50" charset="-127"/>
              </a:rPr>
              <a:t>Synonym Extraction</a:t>
            </a:r>
          </a:p>
        </p:txBody>
      </p:sp>
      <p:cxnSp>
        <p:nvCxnSpPr>
          <p:cNvPr id="35" name="직선 연결선 34">
            <a:extLst>
              <a:ext uri="{FF2B5EF4-FFF2-40B4-BE49-F238E27FC236}">
                <a16:creationId xmlns:a16="http://schemas.microsoft.com/office/drawing/2014/main" id="{3CF3F33C-A9E7-34DF-7906-5995DAA53D97}"/>
              </a:ext>
            </a:extLst>
          </p:cNvPr>
          <p:cNvCxnSpPr/>
          <p:nvPr/>
        </p:nvCxnSpPr>
        <p:spPr>
          <a:xfrm>
            <a:off x="4410100" y="6181344"/>
            <a:ext cx="62179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직선 연결선 35">
            <a:extLst>
              <a:ext uri="{FF2B5EF4-FFF2-40B4-BE49-F238E27FC236}">
                <a16:creationId xmlns:a16="http://schemas.microsoft.com/office/drawing/2014/main" id="{5C7D39A5-9A55-0096-FB1B-028BB9318BA0}"/>
              </a:ext>
            </a:extLst>
          </p:cNvPr>
          <p:cNvCxnSpPr>
            <a:cxnSpLocks/>
          </p:cNvCxnSpPr>
          <p:nvPr/>
        </p:nvCxnSpPr>
        <p:spPr>
          <a:xfrm>
            <a:off x="3051073" y="6435595"/>
            <a:ext cx="124660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1" name="직선 연결선 40">
            <a:extLst>
              <a:ext uri="{FF2B5EF4-FFF2-40B4-BE49-F238E27FC236}">
                <a16:creationId xmlns:a16="http://schemas.microsoft.com/office/drawing/2014/main" id="{68ED0987-106A-9102-5EC8-E1E524FB7FA4}"/>
              </a:ext>
            </a:extLst>
          </p:cNvPr>
          <p:cNvCxnSpPr>
            <a:cxnSpLocks/>
          </p:cNvCxnSpPr>
          <p:nvPr/>
        </p:nvCxnSpPr>
        <p:spPr>
          <a:xfrm>
            <a:off x="1135715" y="5467384"/>
            <a:ext cx="102119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9418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64D1E10-5034-6BB2-77E4-3C045D960C04}"/>
              </a:ext>
            </a:extLst>
          </p:cNvPr>
          <p:cNvSpPr/>
          <p:nvPr/>
        </p:nvSpPr>
        <p:spPr>
          <a:xfrm>
            <a:off x="133351" y="2492693"/>
            <a:ext cx="3222498" cy="406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슬라이드 번호 개체 틀 7">
            <a:extLst>
              <a:ext uri="{FF2B5EF4-FFF2-40B4-BE49-F238E27FC236}">
                <a16:creationId xmlns:a16="http://schemas.microsoft.com/office/drawing/2014/main" id="{475A5A34-E039-3507-24A4-61EC3A9A9AA6}"/>
              </a:ext>
            </a:extLst>
          </p:cNvPr>
          <p:cNvSpPr>
            <a:spLocks noGrp="1"/>
          </p:cNvSpPr>
          <p:nvPr>
            <p:ph type="sldNum" sz="quarter" idx="4"/>
          </p:nvPr>
        </p:nvSpPr>
        <p:spPr/>
        <p:txBody>
          <a:bodyPr/>
          <a:lstStyle/>
          <a:p>
            <a:fld id="{294A09A9-5501-47C1-A89A-A340965A2BE2}" type="slidenum">
              <a:rPr lang="en-US" altLang="ko-KR" smtClean="0"/>
              <a:pPr/>
              <a:t>88</a:t>
            </a:fld>
            <a:endParaRPr lang="ko-KR" altLang="en-US">
              <a:latin typeface="맑은 고딕" panose="020B0503020000020004" pitchFamily="50" charset="-127"/>
            </a:endParaRPr>
          </a:p>
        </p:txBody>
      </p:sp>
      <p:sp>
        <p:nvSpPr>
          <p:cNvPr id="3" name="슬라이드 번호 개체 틀 2">
            <a:extLst>
              <a:ext uri="{FF2B5EF4-FFF2-40B4-BE49-F238E27FC236}">
                <a16:creationId xmlns:a16="http://schemas.microsoft.com/office/drawing/2014/main" id="{CF8384C6-6E30-4B95-2C24-BB1EA9158817}"/>
              </a:ext>
            </a:extLst>
          </p:cNvPr>
          <p:cNvSpPr txBox="1">
            <a:spLocks/>
          </p:cNvSpPr>
          <p:nvPr/>
        </p:nvSpPr>
        <p:spPr>
          <a:xfrm>
            <a:off x="9315450" y="6486982"/>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900" kern="1200">
                <a:solidFill>
                  <a:schemeClr val="tx1">
                    <a:tint val="75000"/>
                  </a:schemeClr>
                </a:solidFill>
                <a:latin typeface="맑은 고딕" panose="020B0503020000020004" pitchFamily="50" charset="-127"/>
                <a:ea typeface="맑은 고딕" panose="020B0503020000020004" pitchFamily="50" charset="-127"/>
                <a:cs typeface="Biome Light" panose="020B0303030204020804"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94A09A9-5501-47C1-A89A-A340965A2BE2}" type="slidenum">
              <a:rPr lang="en-US" altLang="ko-KR" smtClean="0"/>
              <a:pPr/>
              <a:t>88</a:t>
            </a:fld>
            <a:endParaRPr lang="ko-KR" altLang="en-US" dirty="0"/>
          </a:p>
        </p:txBody>
      </p:sp>
      <p:sp>
        <p:nvSpPr>
          <p:cNvPr id="4" name="제목 4">
            <a:extLst>
              <a:ext uri="{FF2B5EF4-FFF2-40B4-BE49-F238E27FC236}">
                <a16:creationId xmlns:a16="http://schemas.microsoft.com/office/drawing/2014/main" id="{FF76EAEA-4E44-E893-F4F7-46A22124FAAD}"/>
              </a:ext>
            </a:extLst>
          </p:cNvPr>
          <p:cNvSpPr>
            <a:spLocks noGrp="1"/>
          </p:cNvSpPr>
          <p:nvPr>
            <p:ph type="title"/>
          </p:nvPr>
        </p:nvSpPr>
        <p:spPr>
          <a:xfrm>
            <a:off x="0" y="122239"/>
            <a:ext cx="12192000" cy="1355724"/>
          </a:xfrm>
        </p:spPr>
        <p:txBody>
          <a:bodyPr/>
          <a:lstStyle/>
          <a:p>
            <a:pPr algn="ct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Robustness of PTMs: </a:t>
            </a:r>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TEXTFOOLER</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2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IS BERT REALLY ROBUST? A STRONG BASELINE FOR NATURAL LANGAUGE ATTACK ON TEXT CLASSIFICIATION AND ENTAILMENT</a:t>
            </a:r>
            <a:endParaRPr lang="ko-KR" altLang="en-US" sz="2800" dirty="0"/>
          </a:p>
        </p:txBody>
      </p:sp>
      <p:sp>
        <p:nvSpPr>
          <p:cNvPr id="17" name="TextBox 16">
            <a:extLst>
              <a:ext uri="{FF2B5EF4-FFF2-40B4-BE49-F238E27FC236}">
                <a16:creationId xmlns:a16="http://schemas.microsoft.com/office/drawing/2014/main" id="{9CC8676F-98CB-1551-A662-CB125A4B2980}"/>
              </a:ext>
            </a:extLst>
          </p:cNvPr>
          <p:cNvSpPr txBox="1"/>
          <p:nvPr/>
        </p:nvSpPr>
        <p:spPr>
          <a:xfrm>
            <a:off x="3510672" y="3937462"/>
            <a:ext cx="1525288" cy="646331"/>
          </a:xfrm>
          <a:prstGeom prst="rect">
            <a:avLst/>
          </a:prstGeom>
          <a:solidFill>
            <a:schemeClr val="bg2"/>
          </a:solidFill>
        </p:spPr>
        <p:txBody>
          <a:bodyPr wrap="square">
            <a:spAutoFit/>
          </a:bodyPr>
          <a:lstStyle/>
          <a:p>
            <a:r>
              <a:rPr lang="ko-KR" altLang="en-US" sz="1200" b="0" i="0" u="none" strike="noStrike" baseline="0" dirty="0">
                <a:solidFill>
                  <a:srgbClr val="000000"/>
                </a:solidFill>
                <a:latin typeface="맑은 고딕" panose="020B0503020000020004" pitchFamily="50" charset="-127"/>
                <a:ea typeface="맑은 고딕" panose="020B0503020000020004" pitchFamily="50" charset="-127"/>
              </a:rPr>
              <a:t>두가지 </a:t>
            </a:r>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Task</a:t>
            </a:r>
            <a:r>
              <a:rPr lang="ko-KR" altLang="en-US" sz="1200" b="0" i="0" u="none" strike="noStrike" baseline="0" dirty="0">
                <a:solidFill>
                  <a:srgbClr val="000000"/>
                </a:solidFill>
                <a:latin typeface="맑은 고딕" panose="020B0503020000020004" pitchFamily="50" charset="-127"/>
                <a:ea typeface="맑은 고딕" panose="020B0503020000020004" pitchFamily="50" charset="-127"/>
              </a:rPr>
              <a:t>로 실험</a:t>
            </a:r>
          </a:p>
          <a:p>
            <a:r>
              <a:rPr lang="en-US" altLang="ko-KR" sz="1200" b="0" i="0" u="none" strike="noStrike" baseline="0" dirty="0">
                <a:solidFill>
                  <a:srgbClr val="000000"/>
                </a:solidFill>
                <a:latin typeface="Franklin Gothic Book" panose="020B0503020102020204" pitchFamily="34" charset="0"/>
                <a:ea typeface="맑은 고딕" panose="020B0503020000020004" pitchFamily="50" charset="-127"/>
              </a:rPr>
              <a:t>–</a:t>
            </a:r>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Text Classification</a:t>
            </a:r>
          </a:p>
          <a:p>
            <a:r>
              <a:rPr lang="en-US" altLang="ko-KR" sz="1200" b="0" i="0" u="none" strike="noStrike" baseline="0" dirty="0">
                <a:solidFill>
                  <a:srgbClr val="000000"/>
                </a:solidFill>
                <a:latin typeface="Franklin Gothic Book" panose="020B0503020102020204" pitchFamily="34" charset="0"/>
                <a:ea typeface="맑은 고딕" panose="020B0503020000020004" pitchFamily="50" charset="-127"/>
              </a:rPr>
              <a:t>–</a:t>
            </a:r>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Text Entailment</a:t>
            </a:r>
            <a:endParaRPr lang="ko-KR" altLang="en-US" sz="1100" b="0" i="0" u="none" strike="noStrike" baseline="0" dirty="0">
              <a:solidFill>
                <a:srgbClr val="000000"/>
              </a:solidFill>
              <a:latin typeface="맑은 고딕" panose="020B0503020000020004" pitchFamily="50" charset="-127"/>
              <a:ea typeface="맑은 고딕" panose="020B0503020000020004" pitchFamily="50" charset="-127"/>
            </a:endParaRPr>
          </a:p>
        </p:txBody>
      </p:sp>
      <p:pic>
        <p:nvPicPr>
          <p:cNvPr id="6" name="그림 5">
            <a:extLst>
              <a:ext uri="{FF2B5EF4-FFF2-40B4-BE49-F238E27FC236}">
                <a16:creationId xmlns:a16="http://schemas.microsoft.com/office/drawing/2014/main" id="{85C0C8C7-C864-876D-B6ED-84D1E43B030D}"/>
              </a:ext>
            </a:extLst>
          </p:cNvPr>
          <p:cNvPicPr>
            <a:picLocks noChangeAspect="1"/>
          </p:cNvPicPr>
          <p:nvPr/>
        </p:nvPicPr>
        <p:blipFill>
          <a:blip r:embed="rId2"/>
          <a:stretch>
            <a:fillRect/>
          </a:stretch>
        </p:blipFill>
        <p:spPr>
          <a:xfrm>
            <a:off x="5081828" y="3937462"/>
            <a:ext cx="6503094" cy="1878049"/>
          </a:xfrm>
          <a:prstGeom prst="rect">
            <a:avLst/>
          </a:prstGeom>
        </p:spPr>
      </p:pic>
      <p:pic>
        <p:nvPicPr>
          <p:cNvPr id="10" name="그림 9">
            <a:extLst>
              <a:ext uri="{FF2B5EF4-FFF2-40B4-BE49-F238E27FC236}">
                <a16:creationId xmlns:a16="http://schemas.microsoft.com/office/drawing/2014/main" id="{B1011E6B-4A05-40C8-AA4B-BE561867B2FC}"/>
              </a:ext>
            </a:extLst>
          </p:cNvPr>
          <p:cNvPicPr>
            <a:picLocks noChangeAspect="1"/>
          </p:cNvPicPr>
          <p:nvPr/>
        </p:nvPicPr>
        <p:blipFill>
          <a:blip r:embed="rId3"/>
          <a:stretch>
            <a:fillRect/>
          </a:stretch>
        </p:blipFill>
        <p:spPr>
          <a:xfrm>
            <a:off x="5081828" y="5155402"/>
            <a:ext cx="6513855" cy="1367909"/>
          </a:xfrm>
          <a:prstGeom prst="rect">
            <a:avLst/>
          </a:prstGeom>
        </p:spPr>
      </p:pic>
      <p:sp>
        <p:nvSpPr>
          <p:cNvPr id="22" name="TextBox 21">
            <a:extLst>
              <a:ext uri="{FF2B5EF4-FFF2-40B4-BE49-F238E27FC236}">
                <a16:creationId xmlns:a16="http://schemas.microsoft.com/office/drawing/2014/main" id="{FA94A88F-2373-1A31-7636-09E77837C751}"/>
              </a:ext>
            </a:extLst>
          </p:cNvPr>
          <p:cNvSpPr txBox="1"/>
          <p:nvPr/>
        </p:nvSpPr>
        <p:spPr>
          <a:xfrm>
            <a:off x="286844" y="2547515"/>
            <a:ext cx="2971800" cy="430887"/>
          </a:xfrm>
          <a:prstGeom prst="rect">
            <a:avLst/>
          </a:prstGeom>
          <a:solidFill>
            <a:schemeClr val="bg2"/>
          </a:solidFill>
        </p:spPr>
        <p:txBody>
          <a:bodyPr wrap="square" rtlCol="0">
            <a:spAutoFit/>
          </a:bodyPr>
          <a:lstStyle/>
          <a:p>
            <a:r>
              <a:rPr lang="ko-KR" altLang="en-US" sz="1100" dirty="0"/>
              <a:t>다른 기존 알고리즘 대비 더 작은 단어를 교체 했음에도 더 높은 성공률을 기록하였다</a:t>
            </a:r>
          </a:p>
        </p:txBody>
      </p:sp>
      <p:pic>
        <p:nvPicPr>
          <p:cNvPr id="24" name="그림 23">
            <a:extLst>
              <a:ext uri="{FF2B5EF4-FFF2-40B4-BE49-F238E27FC236}">
                <a16:creationId xmlns:a16="http://schemas.microsoft.com/office/drawing/2014/main" id="{2FFE53BD-8EA5-76F8-D2E0-2D58C458E2B3}"/>
              </a:ext>
            </a:extLst>
          </p:cNvPr>
          <p:cNvPicPr>
            <a:picLocks noChangeAspect="1"/>
          </p:cNvPicPr>
          <p:nvPr/>
        </p:nvPicPr>
        <p:blipFill rotWithShape="1">
          <a:blip r:embed="rId4"/>
          <a:srcRect t="6102" b="11143"/>
          <a:stretch/>
        </p:blipFill>
        <p:spPr>
          <a:xfrm>
            <a:off x="5092589" y="1573595"/>
            <a:ext cx="6139404" cy="2164194"/>
          </a:xfrm>
          <a:prstGeom prst="rect">
            <a:avLst/>
          </a:prstGeom>
        </p:spPr>
      </p:pic>
      <p:sp>
        <p:nvSpPr>
          <p:cNvPr id="25" name="TextBox 24">
            <a:extLst>
              <a:ext uri="{FF2B5EF4-FFF2-40B4-BE49-F238E27FC236}">
                <a16:creationId xmlns:a16="http://schemas.microsoft.com/office/drawing/2014/main" id="{45AE70DD-BBEF-D2EA-5D1C-AB8DB94B658A}"/>
              </a:ext>
            </a:extLst>
          </p:cNvPr>
          <p:cNvSpPr txBox="1"/>
          <p:nvPr/>
        </p:nvSpPr>
        <p:spPr>
          <a:xfrm>
            <a:off x="1481328" y="1573595"/>
            <a:ext cx="3554632" cy="276999"/>
          </a:xfrm>
          <a:prstGeom prst="rect">
            <a:avLst/>
          </a:prstGeom>
          <a:solidFill>
            <a:schemeClr val="bg2"/>
          </a:solidFill>
        </p:spPr>
        <p:txBody>
          <a:bodyPr wrap="square">
            <a:spAutoFit/>
          </a:bodyPr>
          <a:lstStyle/>
          <a:p>
            <a:pPr algn="l"/>
            <a:r>
              <a:rPr lang="en-US" altLang="ko-KR" sz="1200" b="0" i="0" u="none" strike="noStrike" baseline="0" dirty="0" err="1">
                <a:solidFill>
                  <a:srgbClr val="000000"/>
                </a:solidFill>
                <a:latin typeface="맑은 고딕" panose="020B0503020000020004" pitchFamily="50" charset="-127"/>
                <a:ea typeface="맑은 고딕" panose="020B0503020000020004" pitchFamily="50" charset="-127"/>
              </a:rPr>
              <a:t>TextFooler</a:t>
            </a:r>
            <a:r>
              <a:rPr lang="ko-KR" altLang="en-US" sz="1200" b="0" i="0" u="none" strike="noStrike" baseline="0" dirty="0">
                <a:solidFill>
                  <a:srgbClr val="000000"/>
                </a:solidFill>
                <a:latin typeface="맑은 고딕" panose="020B0503020000020004" pitchFamily="50" charset="-127"/>
                <a:ea typeface="맑은 고딕" panose="020B0503020000020004" pitchFamily="50" charset="-127"/>
              </a:rPr>
              <a:t>를</a:t>
            </a:r>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 </a:t>
            </a:r>
            <a:r>
              <a:rPr lang="ko-KR" altLang="en-US" sz="1200" b="0" i="0" u="none" strike="noStrike" baseline="0" dirty="0">
                <a:solidFill>
                  <a:srgbClr val="000000"/>
                </a:solidFill>
                <a:latin typeface="맑은 고딕" panose="020B0503020000020004" pitchFamily="50" charset="-127"/>
                <a:ea typeface="맑은 고딕" panose="020B0503020000020004" pitchFamily="50" charset="-127"/>
              </a:rPr>
              <a:t>통한 </a:t>
            </a:r>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NLP </a:t>
            </a:r>
            <a:r>
              <a:rPr lang="ko-KR" altLang="en-US" sz="1200" b="0" i="0" u="none" strike="noStrike" baseline="0" dirty="0">
                <a:solidFill>
                  <a:srgbClr val="000000"/>
                </a:solidFill>
                <a:latin typeface="맑은 고딕" panose="020B0503020000020004" pitchFamily="50" charset="-127"/>
                <a:ea typeface="맑은 고딕" panose="020B0503020000020004" pitchFamily="50" charset="-127"/>
              </a:rPr>
              <a:t>모델공격 문장 생성 예시</a:t>
            </a:r>
          </a:p>
        </p:txBody>
      </p:sp>
      <p:pic>
        <p:nvPicPr>
          <p:cNvPr id="12" name="그림 11">
            <a:extLst>
              <a:ext uri="{FF2B5EF4-FFF2-40B4-BE49-F238E27FC236}">
                <a16:creationId xmlns:a16="http://schemas.microsoft.com/office/drawing/2014/main" id="{7CE32D71-EA0E-7D31-FE1D-7D2814BE9C75}"/>
              </a:ext>
            </a:extLst>
          </p:cNvPr>
          <p:cNvPicPr>
            <a:picLocks noChangeAspect="1"/>
          </p:cNvPicPr>
          <p:nvPr/>
        </p:nvPicPr>
        <p:blipFill>
          <a:blip r:embed="rId5"/>
          <a:stretch>
            <a:fillRect/>
          </a:stretch>
        </p:blipFill>
        <p:spPr>
          <a:xfrm>
            <a:off x="217287" y="2978402"/>
            <a:ext cx="2971800" cy="1518774"/>
          </a:xfrm>
          <a:prstGeom prst="rect">
            <a:avLst/>
          </a:prstGeom>
        </p:spPr>
      </p:pic>
      <p:pic>
        <p:nvPicPr>
          <p:cNvPr id="14" name="그림 13">
            <a:extLst>
              <a:ext uri="{FF2B5EF4-FFF2-40B4-BE49-F238E27FC236}">
                <a16:creationId xmlns:a16="http://schemas.microsoft.com/office/drawing/2014/main" id="{B7E72918-F4C0-AD7F-4879-8AD9CFBCC10D}"/>
              </a:ext>
            </a:extLst>
          </p:cNvPr>
          <p:cNvPicPr>
            <a:picLocks noChangeAspect="1"/>
          </p:cNvPicPr>
          <p:nvPr/>
        </p:nvPicPr>
        <p:blipFill>
          <a:blip r:embed="rId6"/>
          <a:stretch>
            <a:fillRect/>
          </a:stretch>
        </p:blipFill>
        <p:spPr>
          <a:xfrm>
            <a:off x="215503" y="5157232"/>
            <a:ext cx="2984636" cy="1404930"/>
          </a:xfrm>
          <a:prstGeom prst="rect">
            <a:avLst/>
          </a:prstGeom>
        </p:spPr>
      </p:pic>
      <p:sp>
        <p:nvSpPr>
          <p:cNvPr id="30" name="TextBox 29">
            <a:extLst>
              <a:ext uri="{FF2B5EF4-FFF2-40B4-BE49-F238E27FC236}">
                <a16:creationId xmlns:a16="http://schemas.microsoft.com/office/drawing/2014/main" id="{CC5BE617-106E-4715-D608-E0227B89E1B3}"/>
              </a:ext>
            </a:extLst>
          </p:cNvPr>
          <p:cNvSpPr txBox="1"/>
          <p:nvPr/>
        </p:nvSpPr>
        <p:spPr>
          <a:xfrm>
            <a:off x="258700" y="4661042"/>
            <a:ext cx="2971800" cy="430887"/>
          </a:xfrm>
          <a:prstGeom prst="rect">
            <a:avLst/>
          </a:prstGeom>
          <a:solidFill>
            <a:schemeClr val="bg2"/>
          </a:solidFill>
        </p:spPr>
        <p:txBody>
          <a:bodyPr wrap="square" rtlCol="0">
            <a:spAutoFit/>
          </a:bodyPr>
          <a:lstStyle/>
          <a:p>
            <a:r>
              <a:rPr lang="en-US" altLang="ko-KR" sz="1100" dirty="0"/>
              <a:t>Adv. </a:t>
            </a:r>
            <a:r>
              <a:rPr lang="ko-KR" altLang="en-US" sz="1100" dirty="0"/>
              <a:t>를 추가하여 </a:t>
            </a:r>
            <a:r>
              <a:rPr lang="en-US" altLang="ko-KR" sz="1100" dirty="0"/>
              <a:t>training</a:t>
            </a:r>
            <a:r>
              <a:rPr lang="ko-KR" altLang="en-US" sz="1100" dirty="0"/>
              <a:t>시킬 경우</a:t>
            </a:r>
            <a:r>
              <a:rPr lang="en-US" altLang="ko-KR" sz="1100" dirty="0"/>
              <a:t>, </a:t>
            </a:r>
            <a:r>
              <a:rPr lang="ko-KR" altLang="en-US" sz="1100" dirty="0"/>
              <a:t>더 높은 성능을 보인다</a:t>
            </a:r>
          </a:p>
        </p:txBody>
      </p:sp>
      <p:sp>
        <p:nvSpPr>
          <p:cNvPr id="31" name="사각형: 둥근 모서리 30">
            <a:extLst>
              <a:ext uri="{FF2B5EF4-FFF2-40B4-BE49-F238E27FC236}">
                <a16:creationId xmlns:a16="http://schemas.microsoft.com/office/drawing/2014/main" id="{7A80F4CA-C525-9AB2-8E0A-56981177EC4F}"/>
              </a:ext>
            </a:extLst>
          </p:cNvPr>
          <p:cNvSpPr/>
          <p:nvPr/>
        </p:nvSpPr>
        <p:spPr>
          <a:xfrm>
            <a:off x="6476524" y="1850594"/>
            <a:ext cx="4413980" cy="133654"/>
          </a:xfrm>
          <a:prstGeom prst="roundRect">
            <a:avLst/>
          </a:prstGeom>
          <a:no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ED5D2405-47E0-6232-148B-9E7592B743D6}"/>
              </a:ext>
            </a:extLst>
          </p:cNvPr>
          <p:cNvSpPr/>
          <p:nvPr/>
        </p:nvSpPr>
        <p:spPr>
          <a:xfrm>
            <a:off x="6476524" y="2261247"/>
            <a:ext cx="4477988" cy="231446"/>
          </a:xfrm>
          <a:prstGeom prst="roundRect">
            <a:avLst/>
          </a:prstGeom>
          <a:no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4">
            <a:extLst>
              <a:ext uri="{FF2B5EF4-FFF2-40B4-BE49-F238E27FC236}">
                <a16:creationId xmlns:a16="http://schemas.microsoft.com/office/drawing/2014/main" id="{05704BE6-0541-AC73-D4C3-671931061B43}"/>
              </a:ext>
            </a:extLst>
          </p:cNvPr>
          <p:cNvSpPr/>
          <p:nvPr/>
        </p:nvSpPr>
        <p:spPr>
          <a:xfrm>
            <a:off x="6479715" y="2920337"/>
            <a:ext cx="1512141" cy="124615"/>
          </a:xfrm>
          <a:prstGeom prst="roundRect">
            <a:avLst/>
          </a:prstGeom>
          <a:no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사각형: 둥근 모서리 36">
            <a:extLst>
              <a:ext uri="{FF2B5EF4-FFF2-40B4-BE49-F238E27FC236}">
                <a16:creationId xmlns:a16="http://schemas.microsoft.com/office/drawing/2014/main" id="{AA2882C2-7E18-89E7-83B6-91B691D6301F}"/>
              </a:ext>
            </a:extLst>
          </p:cNvPr>
          <p:cNvSpPr/>
          <p:nvPr/>
        </p:nvSpPr>
        <p:spPr>
          <a:xfrm>
            <a:off x="6476524" y="3410288"/>
            <a:ext cx="1512141" cy="124615"/>
          </a:xfrm>
          <a:prstGeom prst="roundRect">
            <a:avLst/>
          </a:prstGeom>
          <a:no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38">
            <a:extLst>
              <a:ext uri="{FF2B5EF4-FFF2-40B4-BE49-F238E27FC236}">
                <a16:creationId xmlns:a16="http://schemas.microsoft.com/office/drawing/2014/main" id="{13C84D36-EF98-EAC9-2539-3A8064E8AB99}"/>
              </a:ext>
            </a:extLst>
          </p:cNvPr>
          <p:cNvSpPr/>
          <p:nvPr/>
        </p:nvSpPr>
        <p:spPr>
          <a:xfrm>
            <a:off x="6345460" y="4465120"/>
            <a:ext cx="4974812" cy="118673"/>
          </a:xfrm>
          <a:prstGeom prst="roundRect">
            <a:avLst/>
          </a:prstGeom>
          <a:no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사각형: 둥근 모서리 39">
            <a:extLst>
              <a:ext uri="{FF2B5EF4-FFF2-40B4-BE49-F238E27FC236}">
                <a16:creationId xmlns:a16="http://schemas.microsoft.com/office/drawing/2014/main" id="{D0FE01D2-C3CD-B48A-5AFD-0E9D70F07638}"/>
              </a:ext>
            </a:extLst>
          </p:cNvPr>
          <p:cNvSpPr/>
          <p:nvPr/>
        </p:nvSpPr>
        <p:spPr>
          <a:xfrm>
            <a:off x="6655978" y="5696439"/>
            <a:ext cx="4664294" cy="119072"/>
          </a:xfrm>
          <a:prstGeom prst="roundRect">
            <a:avLst/>
          </a:prstGeom>
          <a:no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258525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슬라이드 번호 개체 틀 7">
            <a:extLst>
              <a:ext uri="{FF2B5EF4-FFF2-40B4-BE49-F238E27FC236}">
                <a16:creationId xmlns:a16="http://schemas.microsoft.com/office/drawing/2014/main" id="{475A5A34-E039-3507-24A4-61EC3A9A9AA6}"/>
              </a:ext>
            </a:extLst>
          </p:cNvPr>
          <p:cNvSpPr>
            <a:spLocks noGrp="1"/>
          </p:cNvSpPr>
          <p:nvPr>
            <p:ph type="sldNum" sz="quarter" idx="4"/>
          </p:nvPr>
        </p:nvSpPr>
        <p:spPr/>
        <p:txBody>
          <a:bodyPr/>
          <a:lstStyle/>
          <a:p>
            <a:fld id="{294A09A9-5501-47C1-A89A-A340965A2BE2}" type="slidenum">
              <a:rPr lang="en-US" altLang="ko-KR" smtClean="0"/>
              <a:pPr/>
              <a:t>89</a:t>
            </a:fld>
            <a:endParaRPr lang="ko-KR" altLang="en-US" dirty="0">
              <a:latin typeface="맑은 고딕" panose="020B0503020000020004" pitchFamily="50" charset="-127"/>
            </a:endParaRPr>
          </a:p>
        </p:txBody>
      </p:sp>
      <p:sp>
        <p:nvSpPr>
          <p:cNvPr id="3" name="슬라이드 번호 개체 틀 2">
            <a:extLst>
              <a:ext uri="{FF2B5EF4-FFF2-40B4-BE49-F238E27FC236}">
                <a16:creationId xmlns:a16="http://schemas.microsoft.com/office/drawing/2014/main" id="{CF8384C6-6E30-4B95-2C24-BB1EA9158817}"/>
              </a:ext>
            </a:extLst>
          </p:cNvPr>
          <p:cNvSpPr txBox="1">
            <a:spLocks/>
          </p:cNvSpPr>
          <p:nvPr/>
        </p:nvSpPr>
        <p:spPr>
          <a:xfrm>
            <a:off x="9315450" y="6486982"/>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900" kern="1200">
                <a:solidFill>
                  <a:schemeClr val="tx1">
                    <a:tint val="75000"/>
                  </a:schemeClr>
                </a:solidFill>
                <a:latin typeface="맑은 고딕" panose="020B0503020000020004" pitchFamily="50" charset="-127"/>
                <a:ea typeface="맑은 고딕" panose="020B0503020000020004" pitchFamily="50" charset="-127"/>
                <a:cs typeface="Biome Light" panose="020B0303030204020804"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94A09A9-5501-47C1-A89A-A340965A2BE2}" type="slidenum">
              <a:rPr lang="en-US" altLang="ko-KR" smtClean="0"/>
              <a:pPr/>
              <a:t>89</a:t>
            </a:fld>
            <a:endParaRPr lang="ko-KR" altLang="en-US" dirty="0"/>
          </a:p>
        </p:txBody>
      </p:sp>
      <p:sp>
        <p:nvSpPr>
          <p:cNvPr id="4" name="제목 4">
            <a:extLst>
              <a:ext uri="{FF2B5EF4-FFF2-40B4-BE49-F238E27FC236}">
                <a16:creationId xmlns:a16="http://schemas.microsoft.com/office/drawing/2014/main" id="{FF76EAEA-4E44-E893-F4F7-46A22124FAAD}"/>
              </a:ext>
            </a:extLst>
          </p:cNvPr>
          <p:cNvSpPr>
            <a:spLocks noGrp="1"/>
          </p:cNvSpPr>
          <p:nvPr>
            <p:ph type="title"/>
          </p:nvPr>
        </p:nvSpPr>
        <p:spPr>
          <a:xfrm>
            <a:off x="0" y="0"/>
            <a:ext cx="12192000" cy="1355724"/>
          </a:xfrm>
        </p:spPr>
        <p:txBody>
          <a:bodyPr/>
          <a:lstStyle/>
          <a:p>
            <a:pPr algn="ctr" rtl="0"/>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Structural Sparsity of PTMs</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2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What Does BERT Look At? An Analysis of </a:t>
            </a:r>
            <a:r>
              <a:rPr lang="en-US" altLang="ko-KR" sz="28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BERT’s Attention</a:t>
            </a:r>
            <a:endPar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endParaRPr>
          </a:p>
        </p:txBody>
      </p:sp>
      <p:sp>
        <p:nvSpPr>
          <p:cNvPr id="9" name="TextBox 8">
            <a:extLst>
              <a:ext uri="{FF2B5EF4-FFF2-40B4-BE49-F238E27FC236}">
                <a16:creationId xmlns:a16="http://schemas.microsoft.com/office/drawing/2014/main" id="{7AA6DD00-87EE-A74E-2C1C-A15A24E675A9}"/>
              </a:ext>
            </a:extLst>
          </p:cNvPr>
          <p:cNvSpPr txBox="1"/>
          <p:nvPr/>
        </p:nvSpPr>
        <p:spPr>
          <a:xfrm>
            <a:off x="659679" y="1185694"/>
            <a:ext cx="5288399" cy="677108"/>
          </a:xfrm>
          <a:prstGeom prst="rect">
            <a:avLst/>
          </a:prstGeom>
          <a:noFill/>
        </p:spPr>
        <p:txBody>
          <a:bodyPr wrap="square">
            <a:spAutoFit/>
          </a:bodyPr>
          <a:lstStyle/>
          <a:p>
            <a:r>
              <a:rPr lang="en-US" altLang="ko-KR" sz="1400" b="0" i="0" u="none" strike="noStrike" baseline="0" dirty="0">
                <a:solidFill>
                  <a:srgbClr val="000000"/>
                </a:solidFill>
                <a:latin typeface="맑은 고딕" panose="020B0503020000020004" pitchFamily="50" charset="-127"/>
                <a:ea typeface="맑은 고딕" panose="020B0503020000020004" pitchFamily="50" charset="-127"/>
              </a:rPr>
              <a:t>Recent/</a:t>
            </a:r>
            <a:r>
              <a:rPr lang="en-US" altLang="ko-KR" sz="1400" dirty="0">
                <a:solidFill>
                  <a:srgbClr val="000000"/>
                </a:solidFill>
                <a:latin typeface="맑은 고딕" panose="020B0503020000020004" pitchFamily="50" charset="-127"/>
                <a:ea typeface="맑은 고딕" panose="020B0503020000020004" pitchFamily="50" charset="-127"/>
              </a:rPr>
              <a:t>Previous</a:t>
            </a:r>
            <a:r>
              <a:rPr lang="en-US" altLang="ko-KR" sz="1400" b="0" i="0" u="none" strike="noStrike" baseline="0" dirty="0">
                <a:solidFill>
                  <a:srgbClr val="000000"/>
                </a:solidFill>
                <a:latin typeface="맑은 고딕" panose="020B0503020000020004" pitchFamily="50" charset="-127"/>
                <a:ea typeface="맑은 고딕" panose="020B0503020000020004" pitchFamily="50" charset="-127"/>
              </a:rPr>
              <a:t> works</a:t>
            </a:r>
          </a:p>
          <a:p>
            <a:r>
              <a:rPr lang="en-US" altLang="ko-KR" sz="1200" dirty="0">
                <a:solidFill>
                  <a:srgbClr val="000000"/>
                </a:solidFill>
                <a:latin typeface="Arial" panose="020B0604020202020204" pitchFamily="34" charset="0"/>
                <a:ea typeface="맑은 고딕" panose="020B0503020000020004" pitchFamily="50" charset="-127"/>
              </a:rPr>
              <a:t>	</a:t>
            </a:r>
            <a:r>
              <a:rPr lang="en-US" altLang="ko-KR" sz="12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200" b="1" i="0" u="none" strike="noStrike" baseline="0" dirty="0">
                <a:solidFill>
                  <a:srgbClr val="000000"/>
                </a:solidFill>
                <a:latin typeface="맑은 고딕" panose="020B0503020000020004" pitchFamily="50" charset="-127"/>
                <a:ea typeface="맑은 고딕" panose="020B0503020000020004" pitchFamily="50" charset="-127"/>
              </a:rPr>
              <a:t>outputs</a:t>
            </a:r>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 of language models on chosen input sentences</a:t>
            </a:r>
          </a:p>
          <a:p>
            <a:r>
              <a:rPr lang="en-US" altLang="ko-KR" sz="1200" b="0" i="0" u="none" strike="noStrike" baseline="0" dirty="0">
                <a:solidFill>
                  <a:srgbClr val="000000"/>
                </a:solidFill>
                <a:latin typeface="Arial" panose="020B0604020202020204" pitchFamily="34" charset="0"/>
                <a:ea typeface="맑은 고딕" panose="020B0503020000020004" pitchFamily="50" charset="-127"/>
              </a:rPr>
              <a:t>	•</a:t>
            </a:r>
            <a:r>
              <a:rPr lang="en-US" altLang="ko-KR" sz="1200" b="1" i="0" u="none" strike="noStrike" baseline="0" dirty="0">
                <a:solidFill>
                  <a:srgbClr val="000000"/>
                </a:solidFill>
                <a:latin typeface="맑은 고딕" panose="020B0503020000020004" pitchFamily="50" charset="-127"/>
                <a:ea typeface="맑은 고딕" panose="020B0503020000020004" pitchFamily="50" charset="-127"/>
              </a:rPr>
              <a:t>internal vector representations</a:t>
            </a:r>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 of the model</a:t>
            </a:r>
          </a:p>
        </p:txBody>
      </p:sp>
      <p:sp>
        <p:nvSpPr>
          <p:cNvPr id="11" name="TextBox 10">
            <a:extLst>
              <a:ext uri="{FF2B5EF4-FFF2-40B4-BE49-F238E27FC236}">
                <a16:creationId xmlns:a16="http://schemas.microsoft.com/office/drawing/2014/main" id="{5308CBB5-1F86-792A-86C3-3970566A2E20}"/>
              </a:ext>
            </a:extLst>
          </p:cNvPr>
          <p:cNvSpPr txBox="1"/>
          <p:nvPr/>
        </p:nvSpPr>
        <p:spPr>
          <a:xfrm>
            <a:off x="339639" y="2644729"/>
            <a:ext cx="7433034" cy="369332"/>
          </a:xfrm>
          <a:prstGeom prst="rect">
            <a:avLst/>
          </a:prstGeom>
          <a:noFill/>
        </p:spPr>
        <p:txBody>
          <a:bodyPr wrap="square">
            <a:spAutoFit/>
          </a:bodyPr>
          <a:lstStyle/>
          <a:p>
            <a:r>
              <a:rPr lang="en-US" altLang="ko-KR" sz="1800" b="1" i="0" u="none" strike="noStrike" baseline="0" dirty="0">
                <a:solidFill>
                  <a:srgbClr val="000000"/>
                </a:solidFill>
                <a:latin typeface="맑은 고딕" panose="020B0503020000020004" pitchFamily="50" charset="-127"/>
                <a:ea typeface="맑은 고딕" panose="020B0503020000020004" pitchFamily="50" charset="-127"/>
              </a:rPr>
              <a:t>3. Surface-Level Patterns in Attention</a:t>
            </a:r>
            <a:endParaRPr lang="ko-KR" altLang="en-US" dirty="0"/>
          </a:p>
        </p:txBody>
      </p:sp>
      <p:sp>
        <p:nvSpPr>
          <p:cNvPr id="13" name="TextBox 12">
            <a:extLst>
              <a:ext uri="{FF2B5EF4-FFF2-40B4-BE49-F238E27FC236}">
                <a16:creationId xmlns:a16="http://schemas.microsoft.com/office/drawing/2014/main" id="{F9ABEF5C-D3CC-FA46-51E0-F7AC134FD43A}"/>
              </a:ext>
            </a:extLst>
          </p:cNvPr>
          <p:cNvSpPr txBox="1"/>
          <p:nvPr/>
        </p:nvSpPr>
        <p:spPr>
          <a:xfrm>
            <a:off x="449200" y="2942287"/>
            <a:ext cx="5553836" cy="784830"/>
          </a:xfrm>
          <a:prstGeom prst="rect">
            <a:avLst/>
          </a:prstGeom>
          <a:noFill/>
        </p:spPr>
        <p:txBody>
          <a:bodyPr wrap="square">
            <a:spAutoFit/>
          </a:bodyPr>
          <a:lstStyle/>
          <a:p>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Setup</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attention maps from </a:t>
            </a:r>
            <a:r>
              <a:rPr lang="en-US" altLang="ko-KR" sz="1100" b="0" i="0" u="none" strike="noStrike" baseline="0" dirty="0" err="1">
                <a:solidFill>
                  <a:srgbClr val="000000"/>
                </a:solidFill>
                <a:latin typeface="맑은 고딕" panose="020B0503020000020004" pitchFamily="50" charset="-127"/>
                <a:ea typeface="맑은 고딕" panose="020B0503020000020004" pitchFamily="50" charset="-127"/>
              </a:rPr>
              <a:t>bert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 base over 1000 random Wikipedia segments</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Each segment consists of 128 tokens corresponding to 2 consecutive paragraphs</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Calibri" panose="020F0502020204030204" pitchFamily="34" charset="0"/>
                <a:ea typeface="맑은 고딕" panose="020B0503020000020004" pitchFamily="50" charset="-127"/>
              </a:rPr>
              <a:t>[CLS]&lt;paragraph-1&gt;[SEP]&lt;paragraph-2&gt;[SEP]</a:t>
            </a:r>
          </a:p>
        </p:txBody>
      </p:sp>
      <p:sp>
        <p:nvSpPr>
          <p:cNvPr id="15" name="TextBox 14">
            <a:extLst>
              <a:ext uri="{FF2B5EF4-FFF2-40B4-BE49-F238E27FC236}">
                <a16:creationId xmlns:a16="http://schemas.microsoft.com/office/drawing/2014/main" id="{ED4F3028-E3CC-B0A0-F209-821552294F84}"/>
              </a:ext>
            </a:extLst>
          </p:cNvPr>
          <p:cNvSpPr txBox="1"/>
          <p:nvPr/>
        </p:nvSpPr>
        <p:spPr>
          <a:xfrm>
            <a:off x="347094" y="3714178"/>
            <a:ext cx="5343901" cy="461665"/>
          </a:xfrm>
          <a:prstGeom prst="rect">
            <a:avLst/>
          </a:prstGeom>
          <a:noFill/>
        </p:spPr>
        <p:txBody>
          <a:bodyPr wrap="square">
            <a:spAutoFit/>
          </a:bodyPr>
          <a:lstStyle/>
          <a:p>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3.1 </a:t>
            </a:r>
            <a:r>
              <a:rPr lang="en-US" altLang="ko-KR" sz="1200" b="1" i="0" u="none" strike="noStrike" baseline="0" dirty="0">
                <a:solidFill>
                  <a:srgbClr val="000000"/>
                </a:solidFill>
                <a:latin typeface="맑은 고딕" panose="020B0503020000020004" pitchFamily="50" charset="-127"/>
                <a:ea typeface="맑은 고딕" panose="020B0503020000020004" pitchFamily="50" charset="-127"/>
              </a:rPr>
              <a:t>Relative Position</a:t>
            </a:r>
            <a:endParaRPr lang="ko-KR" altLang="en-US" sz="1200" b="1" i="0" u="none" strike="noStrike" baseline="0" dirty="0">
              <a:solidFill>
                <a:srgbClr val="000000"/>
              </a:solidFill>
              <a:latin typeface="맑은 고딕" panose="020B0503020000020004" pitchFamily="50" charset="-127"/>
              <a:ea typeface="맑은 고딕" panose="020B0503020000020004" pitchFamily="50" charset="-127"/>
            </a:endParaRPr>
          </a:p>
          <a:p>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BERT’s attention head attend to the current, previous, or next token</a:t>
            </a:r>
          </a:p>
        </p:txBody>
      </p:sp>
      <p:sp>
        <p:nvSpPr>
          <p:cNvPr id="19" name="TextBox 18">
            <a:extLst>
              <a:ext uri="{FF2B5EF4-FFF2-40B4-BE49-F238E27FC236}">
                <a16:creationId xmlns:a16="http://schemas.microsoft.com/office/drawing/2014/main" id="{1F7994AE-6C20-0672-81E7-3B2BF550B500}"/>
              </a:ext>
            </a:extLst>
          </p:cNvPr>
          <p:cNvSpPr txBox="1"/>
          <p:nvPr/>
        </p:nvSpPr>
        <p:spPr>
          <a:xfrm>
            <a:off x="437390" y="4175843"/>
            <a:ext cx="5163311" cy="600164"/>
          </a:xfrm>
          <a:prstGeom prst="rect">
            <a:avLst/>
          </a:prstGeom>
          <a:noFill/>
        </p:spPr>
        <p:txBody>
          <a:bodyPr wrap="square">
            <a:spAutoFit/>
          </a:bodyPr>
          <a:lstStyle/>
          <a:p>
            <a:r>
              <a:rPr lang="en-US" altLang="ko-KR" sz="1100" b="0" i="0" u="none" strike="noStrike" baseline="0" dirty="0">
                <a:solidFill>
                  <a:srgbClr val="000000"/>
                </a:solidFill>
                <a:latin typeface="Arial" panose="020B0604020202020204" pitchFamily="34" charset="0"/>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Most heads put </a:t>
            </a:r>
            <a:r>
              <a:rPr lang="en-US" altLang="ko-KR" sz="1100" b="0" i="0" u="sng" strike="noStrike" baseline="0" dirty="0">
                <a:solidFill>
                  <a:srgbClr val="000000"/>
                </a:solidFill>
                <a:latin typeface="맑은 고딕" panose="020B0503020000020004" pitchFamily="50" charset="-127"/>
                <a:ea typeface="맑은 고딕" panose="020B0503020000020004" pitchFamily="50" charset="-127"/>
              </a:rPr>
              <a:t>little attention</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 on the </a:t>
            </a:r>
            <a:r>
              <a:rPr lang="en-US" altLang="ko-KR" sz="1100" b="1" i="0" u="none" strike="noStrike" baseline="0" dirty="0">
                <a:solidFill>
                  <a:srgbClr val="000000"/>
                </a:solidFill>
                <a:latin typeface="맑은 고딕" panose="020B0503020000020004" pitchFamily="50" charset="-127"/>
                <a:ea typeface="맑은 고딕" panose="020B0503020000020004" pitchFamily="50" charset="-127"/>
              </a:rPr>
              <a:t>current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 token</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Four attention heads(in layers 2,4,7,8) put &gt; 50% on the </a:t>
            </a:r>
            <a:r>
              <a:rPr lang="en-US" altLang="ko-KR" sz="1100" b="1" i="0" u="none" strike="noStrike" baseline="0" dirty="0">
                <a:solidFill>
                  <a:srgbClr val="000000"/>
                </a:solidFill>
                <a:latin typeface="맑은 고딕" panose="020B0503020000020004" pitchFamily="50" charset="-127"/>
                <a:ea typeface="맑은 고딕" panose="020B0503020000020004" pitchFamily="50" charset="-127"/>
              </a:rPr>
              <a:t>previous</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 token</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Four attention heads(in layers 1,2,3,6) put &gt; 50% on the </a:t>
            </a:r>
            <a:r>
              <a:rPr lang="en-US" altLang="ko-KR" sz="1100" b="1" i="0" u="none" strike="noStrike" baseline="0" dirty="0">
                <a:solidFill>
                  <a:srgbClr val="000000"/>
                </a:solidFill>
                <a:latin typeface="맑은 고딕" panose="020B0503020000020004" pitchFamily="50" charset="-127"/>
                <a:ea typeface="맑은 고딕" panose="020B0503020000020004" pitchFamily="50" charset="-127"/>
              </a:rPr>
              <a:t>next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 token</a:t>
            </a:r>
            <a:endParaRPr lang="ko-KR" altLang="en-US" sz="1100" b="0" i="0" u="none" strike="noStrike" baseline="0" dirty="0">
              <a:solidFill>
                <a:srgbClr val="000000"/>
              </a:solidFill>
              <a:latin typeface="맑은 고딕" panose="020B0503020000020004" pitchFamily="50" charset="-127"/>
              <a:ea typeface="맑은 고딕" panose="020B0503020000020004" pitchFamily="50" charset="-127"/>
            </a:endParaRPr>
          </a:p>
        </p:txBody>
      </p:sp>
      <p:sp>
        <p:nvSpPr>
          <p:cNvPr id="21" name="TextBox 20">
            <a:extLst>
              <a:ext uri="{FF2B5EF4-FFF2-40B4-BE49-F238E27FC236}">
                <a16:creationId xmlns:a16="http://schemas.microsoft.com/office/drawing/2014/main" id="{0E8E9D70-C2FB-E8AF-0424-23C10541E551}"/>
              </a:ext>
            </a:extLst>
          </p:cNvPr>
          <p:cNvSpPr txBox="1"/>
          <p:nvPr/>
        </p:nvSpPr>
        <p:spPr>
          <a:xfrm>
            <a:off x="3779367" y="1926624"/>
            <a:ext cx="2168711" cy="553998"/>
          </a:xfrm>
          <a:prstGeom prst="rect">
            <a:avLst/>
          </a:prstGeom>
          <a:noFill/>
        </p:spPr>
        <p:txBody>
          <a:bodyPr wrap="square">
            <a:spAutoFit/>
          </a:bodyPr>
          <a:lstStyle/>
          <a:p>
            <a:r>
              <a:rPr lang="en-US" altLang="ko-KR" sz="1000" dirty="0"/>
              <a:t>The output o(</a:t>
            </a:r>
            <a:r>
              <a:rPr lang="en-US" altLang="ko-KR" sz="1000" dirty="0" err="1"/>
              <a:t>i</a:t>
            </a:r>
            <a:r>
              <a:rPr lang="en-US" altLang="ko-KR" sz="1000" dirty="0"/>
              <a:t> </a:t>
            </a:r>
            <a:r>
              <a:rPr lang="en-US" altLang="ko-KR" sz="1000" dirty="0" err="1"/>
              <a:t>th</a:t>
            </a:r>
            <a:r>
              <a:rPr lang="en-US" altLang="ko-KR" sz="1000" dirty="0"/>
              <a:t> token) of the attention head is a weighted sum of the value vectors.</a:t>
            </a:r>
            <a:endParaRPr lang="ko-KR" altLang="en-US" sz="1000" dirty="0"/>
          </a:p>
        </p:txBody>
      </p:sp>
      <p:pic>
        <p:nvPicPr>
          <p:cNvPr id="23" name="그림 22">
            <a:extLst>
              <a:ext uri="{FF2B5EF4-FFF2-40B4-BE49-F238E27FC236}">
                <a16:creationId xmlns:a16="http://schemas.microsoft.com/office/drawing/2014/main" id="{43894365-8BEE-C0F0-F7F3-4A8FC006BD3D}"/>
              </a:ext>
            </a:extLst>
          </p:cNvPr>
          <p:cNvPicPr>
            <a:picLocks noChangeAspect="1"/>
          </p:cNvPicPr>
          <p:nvPr/>
        </p:nvPicPr>
        <p:blipFill>
          <a:blip r:embed="rId2"/>
          <a:stretch>
            <a:fillRect/>
          </a:stretch>
        </p:blipFill>
        <p:spPr>
          <a:xfrm>
            <a:off x="767720" y="1871546"/>
            <a:ext cx="3011647" cy="622305"/>
          </a:xfrm>
          <a:prstGeom prst="rect">
            <a:avLst/>
          </a:prstGeom>
        </p:spPr>
      </p:pic>
      <p:pic>
        <p:nvPicPr>
          <p:cNvPr id="25" name="그림 24">
            <a:extLst>
              <a:ext uri="{FF2B5EF4-FFF2-40B4-BE49-F238E27FC236}">
                <a16:creationId xmlns:a16="http://schemas.microsoft.com/office/drawing/2014/main" id="{42A3DF9C-F224-63F8-0E4D-C235B2633C11}"/>
              </a:ext>
            </a:extLst>
          </p:cNvPr>
          <p:cNvPicPr>
            <a:picLocks noChangeAspect="1"/>
          </p:cNvPicPr>
          <p:nvPr/>
        </p:nvPicPr>
        <p:blipFill rotWithShape="1">
          <a:blip r:embed="rId3"/>
          <a:srcRect t="4709" b="-4709"/>
          <a:stretch/>
        </p:blipFill>
        <p:spPr>
          <a:xfrm>
            <a:off x="6003036" y="2376781"/>
            <a:ext cx="5553837" cy="2231796"/>
          </a:xfrm>
          <a:prstGeom prst="rect">
            <a:avLst/>
          </a:prstGeom>
        </p:spPr>
      </p:pic>
      <p:sp>
        <p:nvSpPr>
          <p:cNvPr id="27" name="TextBox 26">
            <a:extLst>
              <a:ext uri="{FF2B5EF4-FFF2-40B4-BE49-F238E27FC236}">
                <a16:creationId xmlns:a16="http://schemas.microsoft.com/office/drawing/2014/main" id="{5DA5D1FB-EE52-94F9-1952-627982050C20}"/>
              </a:ext>
            </a:extLst>
          </p:cNvPr>
          <p:cNvSpPr txBox="1"/>
          <p:nvPr/>
        </p:nvSpPr>
        <p:spPr>
          <a:xfrm>
            <a:off x="5912487" y="1199683"/>
            <a:ext cx="6094476" cy="1046440"/>
          </a:xfrm>
          <a:prstGeom prst="rect">
            <a:avLst/>
          </a:prstGeom>
          <a:noFill/>
        </p:spPr>
        <p:txBody>
          <a:bodyPr wrap="square">
            <a:spAutoFit/>
          </a:bodyPr>
          <a:lstStyle/>
          <a:p>
            <a:r>
              <a:rPr lang="en-US" altLang="ko-KR" sz="1400" b="0" i="0" u="none" strike="noStrike" baseline="0" dirty="0">
                <a:solidFill>
                  <a:srgbClr val="000000"/>
                </a:solidFill>
                <a:latin typeface="맑은 고딕" panose="020B0503020000020004" pitchFamily="50" charset="-127"/>
                <a:ea typeface="맑은 고딕" panose="020B0503020000020004" pitchFamily="50" charset="-127"/>
              </a:rPr>
              <a:t>This study</a:t>
            </a:r>
          </a:p>
          <a:p>
            <a:pPr lvl="1"/>
            <a:r>
              <a:rPr lang="en-US" altLang="ko-KR" sz="1200" dirty="0">
                <a:solidFill>
                  <a:srgbClr val="000000"/>
                </a:solidFill>
                <a:latin typeface="맑은 고딕" panose="020B0503020000020004" pitchFamily="50" charset="-127"/>
                <a:ea typeface="맑은 고딕" panose="020B0503020000020004" pitchFamily="50" charset="-127"/>
              </a:rPr>
              <a:t>•explore how </a:t>
            </a:r>
            <a:r>
              <a:rPr lang="en-US" altLang="ko-KR" sz="1200" b="1" dirty="0">
                <a:solidFill>
                  <a:srgbClr val="FF0000"/>
                </a:solidFill>
                <a:latin typeface="맑은 고딕" panose="020B0503020000020004" pitchFamily="50" charset="-127"/>
                <a:ea typeface="맑은 고딕" panose="020B0503020000020004" pitchFamily="50" charset="-127"/>
              </a:rPr>
              <a:t>BERT’s attention heads behave</a:t>
            </a:r>
            <a:r>
              <a:rPr lang="en-US" altLang="ko-KR" sz="1200" b="1" dirty="0">
                <a:solidFill>
                  <a:srgbClr val="000000"/>
                </a:solidFill>
                <a:latin typeface="맑은 고딕" panose="020B0503020000020004" pitchFamily="50" charset="-127"/>
                <a:ea typeface="맑은 고딕" panose="020B0503020000020004" pitchFamily="50" charset="-127"/>
              </a:rPr>
              <a:t>.</a:t>
            </a:r>
            <a:r>
              <a:rPr lang="en-US" altLang="ko-KR" sz="1200" dirty="0">
                <a:solidFill>
                  <a:srgbClr val="000000"/>
                </a:solidFill>
                <a:latin typeface="맑은 고딕" panose="020B0503020000020004" pitchFamily="50" charset="-127"/>
                <a:ea typeface="맑은 고딕" panose="020B0503020000020004" pitchFamily="50" charset="-127"/>
              </a:rPr>
              <a:t> (attention map)</a:t>
            </a:r>
          </a:p>
          <a:p>
            <a:pPr lvl="1"/>
            <a:r>
              <a:rPr lang="en-US" altLang="ko-KR" sz="1200" dirty="0">
                <a:solidFill>
                  <a:srgbClr val="000000"/>
                </a:solidFill>
                <a:latin typeface="맑은 고딕" panose="020B0503020000020004" pitchFamily="50" charset="-127"/>
                <a:ea typeface="맑은 고딕" panose="020B0503020000020004" pitchFamily="50" charset="-127"/>
              </a:rPr>
              <a:t>•probe each attention head for </a:t>
            </a:r>
            <a:r>
              <a:rPr lang="en-US" altLang="ko-KR" sz="1200" b="1" dirty="0">
                <a:solidFill>
                  <a:srgbClr val="FF0000"/>
                </a:solidFill>
                <a:latin typeface="맑은 고딕" panose="020B0503020000020004" pitchFamily="50" charset="-127"/>
                <a:ea typeface="맑은 고딕" panose="020B0503020000020004" pitchFamily="50" charset="-127"/>
              </a:rPr>
              <a:t>linguistic phenomena</a:t>
            </a:r>
            <a:r>
              <a:rPr lang="en-US" altLang="ko-KR" sz="1200" dirty="0">
                <a:solidFill>
                  <a:srgbClr val="000000"/>
                </a:solidFill>
                <a:latin typeface="맑은 고딕" panose="020B0503020000020004" pitchFamily="50" charset="-127"/>
                <a:ea typeface="맑은 고딕" panose="020B0503020000020004" pitchFamily="50" charset="-127"/>
              </a:rPr>
              <a:t>.</a:t>
            </a:r>
          </a:p>
          <a:p>
            <a:pPr lvl="1"/>
            <a:r>
              <a:rPr lang="en-US" altLang="ko-KR" sz="1200" dirty="0">
                <a:solidFill>
                  <a:srgbClr val="000000"/>
                </a:solidFill>
                <a:latin typeface="맑은 고딕" panose="020B0503020000020004" pitchFamily="50" charset="-127"/>
                <a:ea typeface="맑은 고딕" panose="020B0503020000020004" pitchFamily="50" charset="-127"/>
              </a:rPr>
              <a:t>•evaluate the ability of the heads to </a:t>
            </a:r>
            <a:r>
              <a:rPr lang="en-US" altLang="ko-KR" sz="1200" b="1" dirty="0">
                <a:solidFill>
                  <a:srgbClr val="FF0000"/>
                </a:solidFill>
                <a:latin typeface="맑은 고딕" panose="020B0503020000020004" pitchFamily="50" charset="-127"/>
                <a:ea typeface="맑은 고딕" panose="020B0503020000020004" pitchFamily="50" charset="-127"/>
              </a:rPr>
              <a:t>classify various syntactic relations</a:t>
            </a:r>
            <a:r>
              <a:rPr lang="en-US" altLang="ko-KR" sz="1200" dirty="0">
                <a:solidFill>
                  <a:srgbClr val="000000"/>
                </a:solidFill>
                <a:latin typeface="맑은 고딕" panose="020B0503020000020004" pitchFamily="50" charset="-127"/>
                <a:ea typeface="맑은 고딕" panose="020B0503020000020004" pitchFamily="50" charset="-127"/>
              </a:rPr>
              <a:t>.</a:t>
            </a:r>
          </a:p>
          <a:p>
            <a:pPr lvl="1"/>
            <a:r>
              <a:rPr lang="en-US" altLang="ko-KR" sz="1200" dirty="0">
                <a:solidFill>
                  <a:srgbClr val="000000"/>
                </a:solidFill>
                <a:latin typeface="맑은 고딕" panose="020B0503020000020004" pitchFamily="50" charset="-127"/>
                <a:ea typeface="맑은 고딕" panose="020B0503020000020004" pitchFamily="50" charset="-127"/>
              </a:rPr>
              <a:t>•propose an attention-based probing classifier</a:t>
            </a:r>
          </a:p>
        </p:txBody>
      </p:sp>
      <p:sp>
        <p:nvSpPr>
          <p:cNvPr id="28" name="TextBox 27">
            <a:extLst>
              <a:ext uri="{FF2B5EF4-FFF2-40B4-BE49-F238E27FC236}">
                <a16:creationId xmlns:a16="http://schemas.microsoft.com/office/drawing/2014/main" id="{3C3B7AB3-4FEA-9603-8EF0-6D12E1C2C7D3}"/>
              </a:ext>
            </a:extLst>
          </p:cNvPr>
          <p:cNvSpPr txBox="1"/>
          <p:nvPr/>
        </p:nvSpPr>
        <p:spPr>
          <a:xfrm>
            <a:off x="437390" y="5021237"/>
            <a:ext cx="4957570" cy="1615827"/>
          </a:xfrm>
          <a:prstGeom prst="rect">
            <a:avLst/>
          </a:prstGeom>
          <a:noFill/>
        </p:spPr>
        <p:txBody>
          <a:bodyPr wrap="square">
            <a:spAutoFit/>
          </a:bodyPr>
          <a:lstStyle/>
          <a:p>
            <a:r>
              <a:rPr lang="en-US" altLang="ko-KR" sz="1100" b="0" i="0" u="none" strike="noStrike" baseline="0" dirty="0">
                <a:solidFill>
                  <a:srgbClr val="000000"/>
                </a:solidFill>
                <a:latin typeface="Arial" panose="020B0604020202020204" pitchFamily="34" charset="0"/>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Over half of Layers 6-10 </a:t>
            </a:r>
            <a:r>
              <a:rPr lang="en-US" altLang="ko-KR" sz="1100" b="0" i="0" u="sng" strike="noStrike" baseline="0" dirty="0">
                <a:solidFill>
                  <a:srgbClr val="000000"/>
                </a:solidFill>
                <a:latin typeface="맑은 고딕" panose="020B0503020000020004" pitchFamily="50" charset="-127"/>
                <a:ea typeface="맑은 고딕" panose="020B0503020000020004" pitchFamily="50" charset="-127"/>
              </a:rPr>
              <a:t>focuses on [SEP]</a:t>
            </a:r>
          </a:p>
          <a:p>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([SEP] exists twice on average in 128 tokens segment : around 1/64)</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[SEP] aggregates segment-level information ? No</a:t>
            </a:r>
          </a:p>
          <a:p>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=&gt; expect attention heads processing [SEP] to attend broadly over the whole segment to build up these representations. they instead almost entirely attend to themselves and the other [SEP] token.</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Attending to [SEP] does not change BERT’s output</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	•</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Gradient based measures of feature importance is low</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[SEP] is supposed to be used as a “no-op” for attention heads</a:t>
            </a:r>
          </a:p>
        </p:txBody>
      </p:sp>
      <p:sp>
        <p:nvSpPr>
          <p:cNvPr id="30" name="TextBox 29">
            <a:extLst>
              <a:ext uri="{FF2B5EF4-FFF2-40B4-BE49-F238E27FC236}">
                <a16:creationId xmlns:a16="http://schemas.microsoft.com/office/drawing/2014/main" id="{0FB65D7B-8921-7438-A376-5C2027878157}"/>
              </a:ext>
            </a:extLst>
          </p:cNvPr>
          <p:cNvSpPr txBox="1"/>
          <p:nvPr/>
        </p:nvSpPr>
        <p:spPr>
          <a:xfrm>
            <a:off x="347094" y="4778215"/>
            <a:ext cx="5047866" cy="276999"/>
          </a:xfrm>
          <a:prstGeom prst="rect">
            <a:avLst/>
          </a:prstGeom>
          <a:noFill/>
        </p:spPr>
        <p:txBody>
          <a:bodyPr wrap="square">
            <a:spAutoFit/>
          </a:bodyPr>
          <a:lstStyle/>
          <a:p>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3.2 Attending to </a:t>
            </a:r>
            <a:r>
              <a:rPr lang="en-US" altLang="ko-KR" sz="1200" b="1" i="0" u="none" strike="noStrike" baseline="0" dirty="0">
                <a:solidFill>
                  <a:srgbClr val="000000"/>
                </a:solidFill>
                <a:latin typeface="맑은 고딕" panose="020B0503020000020004" pitchFamily="50" charset="-127"/>
                <a:ea typeface="맑은 고딕" panose="020B0503020000020004" pitchFamily="50" charset="-127"/>
              </a:rPr>
              <a:t>Separator Tokens </a:t>
            </a:r>
            <a:r>
              <a:rPr lang="en-US" altLang="ko-KR" sz="1200" i="0" u="none" strike="noStrike" baseline="0" dirty="0">
                <a:solidFill>
                  <a:srgbClr val="000000"/>
                </a:solidFill>
                <a:latin typeface="맑은 고딕" panose="020B0503020000020004" pitchFamily="50" charset="-127"/>
                <a:ea typeface="맑은 고딕" panose="020B0503020000020004" pitchFamily="50" charset="-127"/>
              </a:rPr>
              <a:t>(</a:t>
            </a:r>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[SEP] [CLS] [ . or , ])</a:t>
            </a:r>
          </a:p>
        </p:txBody>
      </p:sp>
      <p:pic>
        <p:nvPicPr>
          <p:cNvPr id="31" name="그림 30">
            <a:extLst>
              <a:ext uri="{FF2B5EF4-FFF2-40B4-BE49-F238E27FC236}">
                <a16:creationId xmlns:a16="http://schemas.microsoft.com/office/drawing/2014/main" id="{B9657ED0-685E-13DC-7209-AD82440FD770}"/>
              </a:ext>
            </a:extLst>
          </p:cNvPr>
          <p:cNvPicPr>
            <a:picLocks noChangeAspect="1"/>
          </p:cNvPicPr>
          <p:nvPr/>
        </p:nvPicPr>
        <p:blipFill>
          <a:blip r:embed="rId4"/>
          <a:stretch>
            <a:fillRect/>
          </a:stretch>
        </p:blipFill>
        <p:spPr>
          <a:xfrm>
            <a:off x="8544383" y="4559380"/>
            <a:ext cx="1973646" cy="2235112"/>
          </a:xfrm>
          <a:prstGeom prst="rect">
            <a:avLst/>
          </a:prstGeom>
        </p:spPr>
      </p:pic>
      <p:pic>
        <p:nvPicPr>
          <p:cNvPr id="32" name="그림 31">
            <a:extLst>
              <a:ext uri="{FF2B5EF4-FFF2-40B4-BE49-F238E27FC236}">
                <a16:creationId xmlns:a16="http://schemas.microsoft.com/office/drawing/2014/main" id="{C974DC54-93BC-1277-4359-89E0B4F0290C}"/>
              </a:ext>
            </a:extLst>
          </p:cNvPr>
          <p:cNvPicPr>
            <a:picLocks noChangeAspect="1"/>
          </p:cNvPicPr>
          <p:nvPr/>
        </p:nvPicPr>
        <p:blipFill>
          <a:blip r:embed="rId5"/>
          <a:stretch>
            <a:fillRect/>
          </a:stretch>
        </p:blipFill>
        <p:spPr>
          <a:xfrm>
            <a:off x="6003036" y="4559380"/>
            <a:ext cx="2477339" cy="2235111"/>
          </a:xfrm>
          <a:prstGeom prst="rect">
            <a:avLst/>
          </a:prstGeom>
        </p:spPr>
      </p:pic>
    </p:spTree>
    <p:extLst>
      <p:ext uri="{BB962C8B-B14F-4D97-AF65-F5344CB8AC3E}">
        <p14:creationId xmlns:p14="http://schemas.microsoft.com/office/powerpoint/2010/main" val="1051111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a:extLst>
              <a:ext uri="{FF2B5EF4-FFF2-40B4-BE49-F238E27FC236}">
                <a16:creationId xmlns:a16="http://schemas.microsoft.com/office/drawing/2014/main" id="{F51F4419-90DD-E73A-1181-DE7236CE5CDF}"/>
              </a:ext>
            </a:extLst>
          </p:cNvPr>
          <p:cNvSpPr>
            <a:spLocks noGrp="1"/>
          </p:cNvSpPr>
          <p:nvPr>
            <p:ph type="sldNum" sz="quarter" idx="4"/>
          </p:nvPr>
        </p:nvSpPr>
        <p:spPr/>
        <p:txBody>
          <a:bodyPr/>
          <a:lstStyle/>
          <a:p>
            <a:fld id="{294A09A9-5501-47C1-A89A-A340965A2BE2}" type="slidenum">
              <a:rPr lang="en-US" altLang="ko-KR" smtClean="0"/>
              <a:pPr/>
              <a:t>9</a:t>
            </a:fld>
            <a:endParaRPr lang="ko-KR" altLang="en-US">
              <a:latin typeface="맑은 고딕" panose="020B0503020000020004" pitchFamily="50" charset="-127"/>
            </a:endParaRPr>
          </a:p>
        </p:txBody>
      </p:sp>
      <p:sp>
        <p:nvSpPr>
          <p:cNvPr id="28" name="텍스트 개체 틀 24">
            <a:extLst>
              <a:ext uri="{FF2B5EF4-FFF2-40B4-BE49-F238E27FC236}">
                <a16:creationId xmlns:a16="http://schemas.microsoft.com/office/drawing/2014/main" id="{3F698AF5-0DF5-A27D-EA1B-69210EA3B15E}"/>
              </a:ext>
            </a:extLst>
          </p:cNvPr>
          <p:cNvSpPr txBox="1">
            <a:spLocks/>
          </p:cNvSpPr>
          <p:nvPr/>
        </p:nvSpPr>
        <p:spPr>
          <a:xfrm>
            <a:off x="761917" y="517972"/>
            <a:ext cx="2956560" cy="1333500"/>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8800" b="1" kern="1200">
                <a:solidFill>
                  <a:schemeClr val="bg1"/>
                </a:solidFill>
                <a:latin typeface="맑은 고딕" panose="020B0503020000020004" pitchFamily="50" charset="-127"/>
                <a:ea typeface="맑은 고딕" panose="020B0503020000020004" pitchFamily="50" charset="-127"/>
                <a:cs typeface="+mn-cs"/>
              </a:defRPr>
            </a:lvl1pPr>
            <a:lvl2pPr marL="685800" indent="-228600" algn="l" defTabSz="914400" rtl="0" eaLnBrk="1" latinLnBrk="1" hangingPunct="1">
              <a:lnSpc>
                <a:spcPct val="15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lnSpc>
                <a:spcPct val="15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endParaRPr kumimoji="0" lang="en-US" altLang="ko-KR" sz="8800" b="1" i="0" u="none" strike="noStrike" kern="1200" cap="none" spc="0" normalizeH="0" baseline="0" noProof="0" dirty="0">
              <a:ln>
                <a:noFill/>
              </a:ln>
              <a:solidFill>
                <a:sysClr val="window" lastClr="FFFFFF"/>
              </a:solidFill>
              <a:effectLst/>
              <a:uLnTx/>
              <a:uFillTx/>
              <a:latin typeface="맑은 고딕" panose="020B0503020000020004" pitchFamily="50" charset="-127"/>
              <a:ea typeface="맑은 고딕" panose="020B0503020000020004" pitchFamily="50" charset="-127"/>
              <a:cs typeface="+mn-cs"/>
            </a:endParaRPr>
          </a:p>
        </p:txBody>
      </p:sp>
      <p:sp>
        <p:nvSpPr>
          <p:cNvPr id="29" name="제목 17">
            <a:extLst>
              <a:ext uri="{FF2B5EF4-FFF2-40B4-BE49-F238E27FC236}">
                <a16:creationId xmlns:a16="http://schemas.microsoft.com/office/drawing/2014/main" id="{C62CDB7A-CF00-CEB5-FC1E-BF6B66E1A5A4}"/>
              </a:ext>
            </a:extLst>
          </p:cNvPr>
          <p:cNvSpPr txBox="1">
            <a:spLocks/>
          </p:cNvSpPr>
          <p:nvPr/>
        </p:nvSpPr>
        <p:spPr>
          <a:xfrm>
            <a:off x="1384960" y="1217538"/>
            <a:ext cx="3935647" cy="1914221"/>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lang="en-US" sz="4400" kern="1200">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pPr rtl="0"/>
            <a:r>
              <a:rPr lang="en-US" altLang="ko-KR" sz="4800" noProof="0" dirty="0" err="1">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BackGround</a:t>
            </a:r>
            <a: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Transfer Learning</a:t>
            </a:r>
          </a:p>
        </p:txBody>
      </p:sp>
      <p:pic>
        <p:nvPicPr>
          <p:cNvPr id="31" name="그림 개체 틀 26" descr="코코넛, 아바카도, 꿀 등 뷰티제품에서 흔히 볼 수 있는 음식입니다.&#10;">
            <a:extLst>
              <a:ext uri="{FF2B5EF4-FFF2-40B4-BE49-F238E27FC236}">
                <a16:creationId xmlns:a16="http://schemas.microsoft.com/office/drawing/2014/main" id="{BFCD7FDD-3B6A-E846-D006-D2D9169D98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096000" y="3140665"/>
            <a:ext cx="4953000" cy="3090862"/>
          </a:xfrm>
          <a:prstGeom prst="rect">
            <a:avLst/>
          </a:prstGeom>
        </p:spPr>
      </p:pic>
      <p:sp>
        <p:nvSpPr>
          <p:cNvPr id="10" name="TextBox 9">
            <a:extLst>
              <a:ext uri="{FF2B5EF4-FFF2-40B4-BE49-F238E27FC236}">
                <a16:creationId xmlns:a16="http://schemas.microsoft.com/office/drawing/2014/main" id="{CE361916-7D8A-7F47-E194-116BA29A730D}"/>
              </a:ext>
            </a:extLst>
          </p:cNvPr>
          <p:cNvSpPr txBox="1"/>
          <p:nvPr/>
        </p:nvSpPr>
        <p:spPr>
          <a:xfrm>
            <a:off x="1384960" y="3275750"/>
            <a:ext cx="4347625" cy="646331"/>
          </a:xfrm>
          <a:prstGeom prst="rect">
            <a:avLst/>
          </a:prstGeom>
          <a:noFill/>
        </p:spPr>
        <p:txBody>
          <a:bodyPr wrap="square">
            <a:spAutoFit/>
          </a:bodyPr>
          <a:lstStyle/>
          <a:p>
            <a:r>
              <a:rPr lang="en-US" altLang="ko-KR" sz="1800" i="0" strike="noStrike" baseline="0" dirty="0">
                <a:solidFill>
                  <a:srgbClr val="000000"/>
                </a:solidFill>
                <a:latin typeface="Avenir Next LT Pro" panose="020B0504020202020204" pitchFamily="34" charset="0"/>
              </a:rPr>
              <a:t>Transfer Learning and and Self-Supervised Learning</a:t>
            </a:r>
            <a:endParaRPr lang="ko-KR" altLang="en-US" dirty="0"/>
          </a:p>
        </p:txBody>
      </p:sp>
    </p:spTree>
    <p:extLst>
      <p:ext uri="{BB962C8B-B14F-4D97-AF65-F5344CB8AC3E}">
        <p14:creationId xmlns:p14="http://schemas.microsoft.com/office/powerpoint/2010/main" val="29205967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슬라이드 번호 개체 틀 7">
            <a:extLst>
              <a:ext uri="{FF2B5EF4-FFF2-40B4-BE49-F238E27FC236}">
                <a16:creationId xmlns:a16="http://schemas.microsoft.com/office/drawing/2014/main" id="{475A5A34-E039-3507-24A4-61EC3A9A9AA6}"/>
              </a:ext>
            </a:extLst>
          </p:cNvPr>
          <p:cNvSpPr>
            <a:spLocks noGrp="1"/>
          </p:cNvSpPr>
          <p:nvPr>
            <p:ph type="sldNum" sz="quarter" idx="4"/>
          </p:nvPr>
        </p:nvSpPr>
        <p:spPr/>
        <p:txBody>
          <a:bodyPr/>
          <a:lstStyle/>
          <a:p>
            <a:fld id="{294A09A9-5501-47C1-A89A-A340965A2BE2}" type="slidenum">
              <a:rPr lang="en-US" altLang="ko-KR" smtClean="0"/>
              <a:pPr/>
              <a:t>90</a:t>
            </a:fld>
            <a:endParaRPr lang="ko-KR" altLang="en-US" dirty="0">
              <a:latin typeface="맑은 고딕" panose="020B0503020000020004" pitchFamily="50" charset="-127"/>
            </a:endParaRPr>
          </a:p>
        </p:txBody>
      </p:sp>
      <p:sp>
        <p:nvSpPr>
          <p:cNvPr id="3" name="슬라이드 번호 개체 틀 2">
            <a:extLst>
              <a:ext uri="{FF2B5EF4-FFF2-40B4-BE49-F238E27FC236}">
                <a16:creationId xmlns:a16="http://schemas.microsoft.com/office/drawing/2014/main" id="{CF8384C6-6E30-4B95-2C24-BB1EA9158817}"/>
              </a:ext>
            </a:extLst>
          </p:cNvPr>
          <p:cNvSpPr txBox="1">
            <a:spLocks/>
          </p:cNvSpPr>
          <p:nvPr/>
        </p:nvSpPr>
        <p:spPr>
          <a:xfrm>
            <a:off x="9315450" y="6486982"/>
            <a:ext cx="2743200" cy="365125"/>
          </a:xfrm>
          <a:prstGeom prst="rect">
            <a:avLst/>
          </a:prstGeom>
        </p:spPr>
        <p:txBody>
          <a:bodyPr vert="horz" lIns="91440" tIns="45720" rIns="91440" bIns="45720" rtlCol="0" anchor="ctr"/>
          <a:lstStyle>
            <a:defPPr>
              <a:defRPr lang="ko-KR"/>
            </a:defPPr>
            <a:lvl1pPr marL="0" algn="r" defTabSz="914400" rtl="0" eaLnBrk="1" latinLnBrk="1" hangingPunct="1">
              <a:defRPr sz="900" kern="1200">
                <a:solidFill>
                  <a:schemeClr val="tx1">
                    <a:tint val="75000"/>
                  </a:schemeClr>
                </a:solidFill>
                <a:latin typeface="맑은 고딕" panose="020B0503020000020004" pitchFamily="50" charset="-127"/>
                <a:ea typeface="맑은 고딕" panose="020B0503020000020004" pitchFamily="50" charset="-127"/>
                <a:cs typeface="Biome Light" panose="020B0303030204020804"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94A09A9-5501-47C1-A89A-A340965A2BE2}" type="slidenum">
              <a:rPr lang="en-US" altLang="ko-KR" smtClean="0"/>
              <a:pPr/>
              <a:t>90</a:t>
            </a:fld>
            <a:endParaRPr lang="ko-KR" altLang="en-US" dirty="0"/>
          </a:p>
        </p:txBody>
      </p:sp>
      <p:sp>
        <p:nvSpPr>
          <p:cNvPr id="4" name="제목 4">
            <a:extLst>
              <a:ext uri="{FF2B5EF4-FFF2-40B4-BE49-F238E27FC236}">
                <a16:creationId xmlns:a16="http://schemas.microsoft.com/office/drawing/2014/main" id="{FF76EAEA-4E44-E893-F4F7-46A22124FAAD}"/>
              </a:ext>
            </a:extLst>
          </p:cNvPr>
          <p:cNvSpPr>
            <a:spLocks noGrp="1"/>
          </p:cNvSpPr>
          <p:nvPr>
            <p:ph type="title"/>
          </p:nvPr>
        </p:nvSpPr>
        <p:spPr>
          <a:xfrm>
            <a:off x="0" y="0"/>
            <a:ext cx="12192000" cy="1355724"/>
          </a:xfrm>
        </p:spPr>
        <p:txBody>
          <a:bodyPr/>
          <a:lstStyle/>
          <a:p>
            <a:pPr algn="ctr" rtl="0"/>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Structural Sparsity of PTMs</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2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What Does BERT Look At? An Analysis of </a:t>
            </a:r>
            <a:r>
              <a:rPr lang="en-US" altLang="ko-KR" sz="28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BERT’s Attention</a:t>
            </a:r>
            <a:endPar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endParaRPr>
          </a:p>
        </p:txBody>
      </p:sp>
      <p:sp>
        <p:nvSpPr>
          <p:cNvPr id="20" name="TextBox 19">
            <a:extLst>
              <a:ext uri="{FF2B5EF4-FFF2-40B4-BE49-F238E27FC236}">
                <a16:creationId xmlns:a16="http://schemas.microsoft.com/office/drawing/2014/main" id="{3163F13A-6919-6F5A-E50B-0CA3ADCF3860}"/>
              </a:ext>
            </a:extLst>
          </p:cNvPr>
          <p:cNvSpPr txBox="1"/>
          <p:nvPr/>
        </p:nvSpPr>
        <p:spPr>
          <a:xfrm>
            <a:off x="556260" y="1559304"/>
            <a:ext cx="6758940" cy="1615827"/>
          </a:xfrm>
          <a:prstGeom prst="rect">
            <a:avLst/>
          </a:prstGeom>
          <a:noFill/>
        </p:spPr>
        <p:txBody>
          <a:bodyPr wrap="square">
            <a:spAutoFit/>
          </a:bodyPr>
          <a:lstStyle/>
          <a:p>
            <a:r>
              <a:rPr lang="en-US" altLang="ko-KR" sz="1100" dirty="0">
                <a:solidFill>
                  <a:srgbClr val="000000"/>
                </a:solidFill>
                <a:latin typeface="맑은 고딕" panose="020B0503020000020004" pitchFamily="50" charset="-127"/>
                <a:ea typeface="맑은 고딕" panose="020B0503020000020004" pitchFamily="50" charset="-127"/>
              </a:rPr>
              <a:t>•whether attention heads focus on a few words or broadly over words</a:t>
            </a:r>
          </a:p>
          <a:p>
            <a:r>
              <a:rPr lang="en-US" altLang="ko-KR" sz="1100" dirty="0">
                <a:solidFill>
                  <a:srgbClr val="000000"/>
                </a:solidFill>
                <a:latin typeface="맑은 고딕" panose="020B0503020000020004" pitchFamily="50" charset="-127"/>
                <a:ea typeface="맑은 고딕" panose="020B0503020000020004" pitchFamily="50" charset="-127"/>
              </a:rPr>
              <a:t>	•Broad = high entropy, focused = low entropy</a:t>
            </a:r>
          </a:p>
          <a:p>
            <a:r>
              <a:rPr lang="en-US" altLang="ko-KR" sz="1100" dirty="0">
                <a:solidFill>
                  <a:srgbClr val="000000"/>
                </a:solidFill>
                <a:latin typeface="맑은 고딕" panose="020B0503020000020004" pitchFamily="50" charset="-127"/>
                <a:ea typeface="맑은 고딕" panose="020B0503020000020004" pitchFamily="50" charset="-127"/>
              </a:rPr>
              <a:t>	•Entropy</a:t>
            </a:r>
            <a:r>
              <a:rPr lang="ko-KR" altLang="en-US" sz="1100" dirty="0">
                <a:solidFill>
                  <a:srgbClr val="000000"/>
                </a:solidFill>
                <a:latin typeface="맑은 고딕" panose="020B0503020000020004" pitchFamily="50" charset="-127"/>
                <a:ea typeface="맑은 고딕" panose="020B0503020000020004" pitchFamily="50" charset="-127"/>
              </a:rPr>
              <a:t>가 높다 </a:t>
            </a:r>
            <a:r>
              <a:rPr lang="en-US" altLang="ko-KR" sz="1100" dirty="0">
                <a:solidFill>
                  <a:srgbClr val="000000"/>
                </a:solidFill>
                <a:latin typeface="맑은 고딕" panose="020B0503020000020004" pitchFamily="50" charset="-127"/>
                <a:ea typeface="맑은 고딕" panose="020B0503020000020004" pitchFamily="50" charset="-127"/>
              </a:rPr>
              <a:t>= </a:t>
            </a:r>
            <a:r>
              <a:rPr lang="ko-KR" altLang="en-US" sz="1100" dirty="0">
                <a:solidFill>
                  <a:srgbClr val="000000"/>
                </a:solidFill>
                <a:latin typeface="맑은 고딕" panose="020B0503020000020004" pitchFamily="50" charset="-127"/>
                <a:ea typeface="맑은 고딕" panose="020B0503020000020004" pitchFamily="50" charset="-127"/>
              </a:rPr>
              <a:t>정보량이 낮다</a:t>
            </a:r>
            <a:endParaRPr lang="en-US" altLang="ko-KR" sz="1100" dirty="0">
              <a:solidFill>
                <a:srgbClr val="000000"/>
              </a:solidFill>
              <a:latin typeface="맑은 고딕" panose="020B0503020000020004" pitchFamily="50" charset="-127"/>
              <a:ea typeface="맑은 고딕" panose="020B0503020000020004" pitchFamily="50" charset="-127"/>
            </a:endParaRPr>
          </a:p>
          <a:p>
            <a:r>
              <a:rPr lang="en-US" altLang="ko-KR" sz="1100" dirty="0">
                <a:solidFill>
                  <a:srgbClr val="000000"/>
                </a:solidFill>
                <a:latin typeface="맑은 고딕" panose="020B0503020000020004" pitchFamily="50" charset="-127"/>
                <a:ea typeface="맑은 고딕" panose="020B0503020000020004" pitchFamily="50" charset="-127"/>
              </a:rPr>
              <a:t>•In </a:t>
            </a:r>
            <a:r>
              <a:rPr lang="en-US" altLang="ko-KR" sz="1100" u="sng" dirty="0">
                <a:solidFill>
                  <a:srgbClr val="000000"/>
                </a:solidFill>
                <a:latin typeface="맑은 고딕" panose="020B0503020000020004" pitchFamily="50" charset="-127"/>
                <a:ea typeface="맑은 고딕" panose="020B0503020000020004" pitchFamily="50" charset="-127"/>
              </a:rPr>
              <a:t>lower layers</a:t>
            </a:r>
            <a:r>
              <a:rPr lang="en-US" altLang="ko-KR" sz="1100" dirty="0">
                <a:solidFill>
                  <a:srgbClr val="000000"/>
                </a:solidFill>
                <a:latin typeface="맑은 고딕" panose="020B0503020000020004" pitchFamily="50" charset="-127"/>
                <a:ea typeface="맑은 고딕" panose="020B0503020000020004" pitchFamily="50" charset="-127"/>
              </a:rPr>
              <a:t>, some heads have very </a:t>
            </a:r>
            <a:r>
              <a:rPr lang="en-US" altLang="ko-KR" sz="1100" b="1" dirty="0">
                <a:solidFill>
                  <a:srgbClr val="000000"/>
                </a:solidFill>
                <a:latin typeface="맑은 고딕" panose="020B0503020000020004" pitchFamily="50" charset="-127"/>
                <a:ea typeface="맑은 고딕" panose="020B0503020000020004" pitchFamily="50" charset="-127"/>
              </a:rPr>
              <a:t>broad</a:t>
            </a:r>
            <a:r>
              <a:rPr lang="en-US" altLang="ko-KR" sz="1100" dirty="0">
                <a:solidFill>
                  <a:srgbClr val="000000"/>
                </a:solidFill>
                <a:latin typeface="맑은 고딕" panose="020B0503020000020004" pitchFamily="50" charset="-127"/>
                <a:ea typeface="맑은 고딕" panose="020B0503020000020004" pitchFamily="50" charset="-127"/>
              </a:rPr>
              <a:t> attention</a:t>
            </a:r>
          </a:p>
          <a:p>
            <a:r>
              <a:rPr lang="en-US" altLang="ko-KR" sz="1100" dirty="0">
                <a:solidFill>
                  <a:srgbClr val="000000"/>
                </a:solidFill>
                <a:latin typeface="맑은 고딕" panose="020B0503020000020004" pitchFamily="50" charset="-127"/>
                <a:ea typeface="맑은 고딕" panose="020B0503020000020004" pitchFamily="50" charset="-127"/>
              </a:rPr>
              <a:t>	•High entropy attention heads spend at most 10% on any single word</a:t>
            </a:r>
          </a:p>
          <a:p>
            <a:r>
              <a:rPr lang="en-US" altLang="ko-KR" sz="1100" dirty="0">
                <a:solidFill>
                  <a:srgbClr val="000000"/>
                </a:solidFill>
                <a:latin typeface="맑은 고딕" panose="020B0503020000020004" pitchFamily="50" charset="-127"/>
                <a:ea typeface="맑은 고딕" panose="020B0503020000020004" pitchFamily="50" charset="-127"/>
              </a:rPr>
              <a:t>	•The output of these heads is a bag-of-vectors representation of the sentence.</a:t>
            </a:r>
          </a:p>
          <a:p>
            <a:r>
              <a:rPr lang="en-US" altLang="ko-KR" sz="1100" dirty="0">
                <a:solidFill>
                  <a:srgbClr val="000000"/>
                </a:solidFill>
                <a:latin typeface="맑은 고딕" panose="020B0503020000020004" pitchFamily="50" charset="-127"/>
                <a:ea typeface="맑은 고딕" panose="020B0503020000020004" pitchFamily="50" charset="-127"/>
              </a:rPr>
              <a:t>•Measured entropies for all attention heads from only the [CLS] token</a:t>
            </a:r>
          </a:p>
          <a:p>
            <a:r>
              <a:rPr lang="en-US" altLang="ko-KR" sz="1100" dirty="0">
                <a:solidFill>
                  <a:srgbClr val="000000"/>
                </a:solidFill>
                <a:latin typeface="맑은 고딕" panose="020B0503020000020004" pitchFamily="50" charset="-127"/>
                <a:ea typeface="맑은 고딕" panose="020B0503020000020004" pitchFamily="50" charset="-127"/>
              </a:rPr>
              <a:t>•</a:t>
            </a:r>
            <a:r>
              <a:rPr lang="en-US" altLang="ko-KR" sz="1100" u="sng" dirty="0">
                <a:solidFill>
                  <a:srgbClr val="000000"/>
                </a:solidFill>
                <a:latin typeface="맑은 고딕" panose="020B0503020000020004" pitchFamily="50" charset="-127"/>
                <a:ea typeface="맑은 고딕" panose="020B0503020000020004" pitchFamily="50" charset="-127"/>
              </a:rPr>
              <a:t>The last layer </a:t>
            </a:r>
            <a:r>
              <a:rPr lang="en-US" altLang="ko-KR" sz="1100" dirty="0">
                <a:solidFill>
                  <a:srgbClr val="000000"/>
                </a:solidFill>
                <a:latin typeface="맑은 고딕" panose="020B0503020000020004" pitchFamily="50" charset="-127"/>
                <a:ea typeface="맑은 고딕" panose="020B0503020000020004" pitchFamily="50" charset="-127"/>
              </a:rPr>
              <a:t>has a high entropy from [CLS]</a:t>
            </a:r>
          </a:p>
          <a:p>
            <a:r>
              <a:rPr lang="en-US" altLang="ko-KR" sz="1100" dirty="0">
                <a:solidFill>
                  <a:srgbClr val="000000"/>
                </a:solidFill>
                <a:latin typeface="맑은 고딕" panose="020B0503020000020004" pitchFamily="50" charset="-127"/>
                <a:ea typeface="맑은 고딕" panose="020B0503020000020004" pitchFamily="50" charset="-127"/>
              </a:rPr>
              <a:t>•Make sense [CLS] token </a:t>
            </a:r>
            <a:r>
              <a:rPr lang="en-US" altLang="ko-KR" sz="1100" u="sng" dirty="0">
                <a:solidFill>
                  <a:srgbClr val="000000"/>
                </a:solidFill>
                <a:latin typeface="맑은 고딕" panose="020B0503020000020004" pitchFamily="50" charset="-127"/>
                <a:ea typeface="맑은 고딕" panose="020B0503020000020004" pitchFamily="50" charset="-127"/>
              </a:rPr>
              <a:t>is used as input for the “next sentence prediction”</a:t>
            </a:r>
          </a:p>
        </p:txBody>
      </p:sp>
      <p:pic>
        <p:nvPicPr>
          <p:cNvPr id="22" name="그림 21">
            <a:extLst>
              <a:ext uri="{FF2B5EF4-FFF2-40B4-BE49-F238E27FC236}">
                <a16:creationId xmlns:a16="http://schemas.microsoft.com/office/drawing/2014/main" id="{D8ABD741-65AA-F8F8-C1A1-A41F39EBE974}"/>
              </a:ext>
            </a:extLst>
          </p:cNvPr>
          <p:cNvPicPr>
            <a:picLocks noChangeAspect="1"/>
          </p:cNvPicPr>
          <p:nvPr/>
        </p:nvPicPr>
        <p:blipFill>
          <a:blip r:embed="rId2"/>
          <a:stretch>
            <a:fillRect/>
          </a:stretch>
        </p:blipFill>
        <p:spPr>
          <a:xfrm>
            <a:off x="7409644" y="1420804"/>
            <a:ext cx="2743200" cy="1684421"/>
          </a:xfrm>
          <a:prstGeom prst="rect">
            <a:avLst/>
          </a:prstGeom>
        </p:spPr>
      </p:pic>
      <p:sp>
        <p:nvSpPr>
          <p:cNvPr id="24" name="TextBox 23">
            <a:extLst>
              <a:ext uri="{FF2B5EF4-FFF2-40B4-BE49-F238E27FC236}">
                <a16:creationId xmlns:a16="http://schemas.microsoft.com/office/drawing/2014/main" id="{67196284-A449-640D-962A-486C795AF101}"/>
              </a:ext>
            </a:extLst>
          </p:cNvPr>
          <p:cNvSpPr txBox="1"/>
          <p:nvPr/>
        </p:nvSpPr>
        <p:spPr>
          <a:xfrm>
            <a:off x="349758" y="1282305"/>
            <a:ext cx="6094476" cy="276999"/>
          </a:xfrm>
          <a:prstGeom prst="rect">
            <a:avLst/>
          </a:prstGeom>
          <a:noFill/>
        </p:spPr>
        <p:txBody>
          <a:bodyPr wrap="square">
            <a:spAutoFit/>
          </a:bodyPr>
          <a:lstStyle/>
          <a:p>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3.3 </a:t>
            </a:r>
            <a:r>
              <a:rPr lang="en-US" altLang="ko-KR" sz="1200" b="1" i="0" u="none" strike="noStrike" baseline="0" dirty="0">
                <a:solidFill>
                  <a:srgbClr val="000000"/>
                </a:solidFill>
                <a:latin typeface="맑은 고딕" panose="020B0503020000020004" pitchFamily="50" charset="-127"/>
                <a:ea typeface="맑은 고딕" panose="020B0503020000020004" pitchFamily="50" charset="-127"/>
              </a:rPr>
              <a:t>Focused vs Broad Attention</a:t>
            </a:r>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 </a:t>
            </a:r>
          </a:p>
        </p:txBody>
      </p:sp>
      <p:sp>
        <p:nvSpPr>
          <p:cNvPr id="26" name="TextBox 25">
            <a:extLst>
              <a:ext uri="{FF2B5EF4-FFF2-40B4-BE49-F238E27FC236}">
                <a16:creationId xmlns:a16="http://schemas.microsoft.com/office/drawing/2014/main" id="{6676DE11-22CD-C099-01ED-B06AD281E703}"/>
              </a:ext>
            </a:extLst>
          </p:cNvPr>
          <p:cNvSpPr txBox="1"/>
          <p:nvPr/>
        </p:nvSpPr>
        <p:spPr>
          <a:xfrm>
            <a:off x="349758" y="3244334"/>
            <a:ext cx="6094476" cy="369332"/>
          </a:xfrm>
          <a:prstGeom prst="rect">
            <a:avLst/>
          </a:prstGeom>
          <a:noFill/>
        </p:spPr>
        <p:txBody>
          <a:bodyPr wrap="square">
            <a:spAutoFit/>
          </a:bodyPr>
          <a:lstStyle/>
          <a:p>
            <a:r>
              <a:rPr lang="en-US" altLang="ko-KR" sz="1800" b="1" i="0" u="none" strike="noStrike" baseline="0" dirty="0">
                <a:solidFill>
                  <a:srgbClr val="000000"/>
                </a:solidFill>
                <a:latin typeface="맑은 고딕" panose="020B0503020000020004" pitchFamily="50" charset="-127"/>
                <a:ea typeface="맑은 고딕" panose="020B0503020000020004" pitchFamily="50" charset="-127"/>
              </a:rPr>
              <a:t>4. Probing Individual Attention Heads</a:t>
            </a:r>
            <a:endParaRPr lang="ko-KR" altLang="en-US" dirty="0"/>
          </a:p>
        </p:txBody>
      </p:sp>
      <p:sp>
        <p:nvSpPr>
          <p:cNvPr id="27" name="TextBox 26">
            <a:extLst>
              <a:ext uri="{FF2B5EF4-FFF2-40B4-BE49-F238E27FC236}">
                <a16:creationId xmlns:a16="http://schemas.microsoft.com/office/drawing/2014/main" id="{A216DE3E-11A3-6ACA-8F8C-DA937C6DE4D1}"/>
              </a:ext>
            </a:extLst>
          </p:cNvPr>
          <p:cNvSpPr txBox="1"/>
          <p:nvPr/>
        </p:nvSpPr>
        <p:spPr>
          <a:xfrm>
            <a:off x="556260" y="3613666"/>
            <a:ext cx="5140452" cy="784830"/>
          </a:xfrm>
          <a:prstGeom prst="rect">
            <a:avLst/>
          </a:prstGeom>
          <a:noFill/>
        </p:spPr>
        <p:txBody>
          <a:bodyPr wrap="square">
            <a:spAutoFit/>
          </a:bodyPr>
          <a:lstStyle/>
          <a:p>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4.1 Method</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BERT uses byte-pair tokenization (words are split up into multiple tokens)</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Convert token-token attention maps to </a:t>
            </a:r>
            <a:r>
              <a:rPr lang="en-US" altLang="ko-KR" sz="1100" b="1" i="0" u="none" strike="noStrike" baseline="0" dirty="0">
                <a:solidFill>
                  <a:srgbClr val="000000"/>
                </a:solidFill>
                <a:latin typeface="맑은 고딕" panose="020B0503020000020004" pitchFamily="50" charset="-127"/>
                <a:ea typeface="맑은 고딕" panose="020B0503020000020004" pitchFamily="50" charset="-127"/>
              </a:rPr>
              <a:t>word-word attention maps</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Sum up the attention weights over its tokens</a:t>
            </a:r>
          </a:p>
        </p:txBody>
      </p:sp>
      <p:sp>
        <p:nvSpPr>
          <p:cNvPr id="28" name="TextBox 27">
            <a:extLst>
              <a:ext uri="{FF2B5EF4-FFF2-40B4-BE49-F238E27FC236}">
                <a16:creationId xmlns:a16="http://schemas.microsoft.com/office/drawing/2014/main" id="{AB750FAD-B89C-B180-BECB-02FCF2C3CA02}"/>
              </a:ext>
            </a:extLst>
          </p:cNvPr>
          <p:cNvSpPr txBox="1"/>
          <p:nvPr/>
        </p:nvSpPr>
        <p:spPr>
          <a:xfrm>
            <a:off x="349758" y="4362152"/>
            <a:ext cx="1972818" cy="276999"/>
          </a:xfrm>
          <a:prstGeom prst="rect">
            <a:avLst/>
          </a:prstGeom>
          <a:noFill/>
        </p:spPr>
        <p:txBody>
          <a:bodyPr wrap="square">
            <a:spAutoFit/>
          </a:bodyPr>
          <a:lstStyle/>
          <a:p>
            <a:r>
              <a:rPr lang="en-US" altLang="ko-KR" sz="1200" i="0" u="none" strike="noStrike" baseline="0" dirty="0">
                <a:solidFill>
                  <a:srgbClr val="000000"/>
                </a:solidFill>
                <a:latin typeface="맑은 고딕" panose="020B0503020000020004" pitchFamily="50" charset="-127"/>
                <a:ea typeface="맑은 고딕" panose="020B0503020000020004" pitchFamily="50" charset="-127"/>
              </a:rPr>
              <a:t>4.2 </a:t>
            </a:r>
            <a:r>
              <a:rPr lang="en-US" altLang="ko-KR" sz="1200" b="1" i="0" u="none" strike="noStrike" baseline="0" dirty="0">
                <a:solidFill>
                  <a:srgbClr val="000000"/>
                </a:solidFill>
                <a:latin typeface="맑은 고딕" panose="020B0503020000020004" pitchFamily="50" charset="-127"/>
                <a:ea typeface="맑은 고딕" panose="020B0503020000020004" pitchFamily="50" charset="-127"/>
              </a:rPr>
              <a:t>Dependency Syntax</a:t>
            </a:r>
          </a:p>
        </p:txBody>
      </p:sp>
      <p:sp>
        <p:nvSpPr>
          <p:cNvPr id="29" name="TextBox 28">
            <a:extLst>
              <a:ext uri="{FF2B5EF4-FFF2-40B4-BE49-F238E27FC236}">
                <a16:creationId xmlns:a16="http://schemas.microsoft.com/office/drawing/2014/main" id="{05F8461C-EC86-4E44-A7B1-C064572AB56C}"/>
              </a:ext>
            </a:extLst>
          </p:cNvPr>
          <p:cNvSpPr txBox="1"/>
          <p:nvPr/>
        </p:nvSpPr>
        <p:spPr>
          <a:xfrm>
            <a:off x="556260" y="4608991"/>
            <a:ext cx="4637532" cy="954107"/>
          </a:xfrm>
          <a:prstGeom prst="rect">
            <a:avLst/>
          </a:prstGeom>
          <a:noFill/>
        </p:spPr>
        <p:txBody>
          <a:bodyPr wrap="square">
            <a:spAutoFit/>
          </a:bodyPr>
          <a:lstStyle/>
          <a:p>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Setup</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On the WSJ Penn Tree-bank</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Evaluate </a:t>
            </a:r>
            <a:r>
              <a:rPr lang="en-US" altLang="ko-KR" sz="1100" b="1" i="0" u="none" strike="noStrike" baseline="0" dirty="0">
                <a:solidFill>
                  <a:srgbClr val="000000"/>
                </a:solidFill>
                <a:latin typeface="맑은 고딕" panose="020B0503020000020004" pitchFamily="50" charset="-127"/>
                <a:ea typeface="맑은 고딕" panose="020B0503020000020004" pitchFamily="50" charset="-127"/>
              </a:rPr>
              <a:t>both</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 “directions” of prediction</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  •</a:t>
            </a:r>
            <a:r>
              <a:rPr lang="en-US" altLang="ko-KR" sz="1100" b="0" i="0" u="sng" strike="noStrike" baseline="0" dirty="0">
                <a:solidFill>
                  <a:srgbClr val="000000"/>
                </a:solidFill>
                <a:latin typeface="맑은 고딕" panose="020B0503020000020004" pitchFamily="50" charset="-127"/>
                <a:ea typeface="맑은 고딕" panose="020B0503020000020004" pitchFamily="50" charset="-127"/>
              </a:rPr>
              <a:t>Head word </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attending to </a:t>
            </a:r>
            <a:r>
              <a:rPr lang="en-US" altLang="ko-KR" sz="1100" b="0" i="0" u="sng" strike="noStrike" baseline="0" dirty="0">
                <a:solidFill>
                  <a:srgbClr val="000000"/>
                </a:solidFill>
                <a:latin typeface="맑은 고딕" panose="020B0503020000020004" pitchFamily="50" charset="-127"/>
                <a:ea typeface="맑은 고딕" panose="020B0503020000020004" pitchFamily="50" charset="-127"/>
              </a:rPr>
              <a:t>the dependent</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  •</a:t>
            </a:r>
            <a:r>
              <a:rPr lang="en-US" altLang="ko-KR" sz="1100" b="0" i="0" u="sng" strike="noStrike" baseline="0" dirty="0">
                <a:solidFill>
                  <a:srgbClr val="000000"/>
                </a:solidFill>
                <a:latin typeface="맑은 고딕" panose="020B0503020000020004" pitchFamily="50" charset="-127"/>
                <a:ea typeface="맑은 고딕" panose="020B0503020000020004" pitchFamily="50" charset="-127"/>
              </a:rPr>
              <a:t>Dependent word</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 attending to </a:t>
            </a:r>
            <a:r>
              <a:rPr lang="en-US" altLang="ko-KR" sz="1100" b="0" i="0" u="sng" strike="noStrike" baseline="0" dirty="0">
                <a:solidFill>
                  <a:srgbClr val="000000"/>
                </a:solidFill>
                <a:latin typeface="맑은 고딕" panose="020B0503020000020004" pitchFamily="50" charset="-127"/>
                <a:ea typeface="맑은 고딕" panose="020B0503020000020004" pitchFamily="50" charset="-127"/>
              </a:rPr>
              <a:t>the head</a:t>
            </a:r>
          </a:p>
        </p:txBody>
      </p:sp>
      <p:sp>
        <p:nvSpPr>
          <p:cNvPr id="30" name="TextBox 29">
            <a:extLst>
              <a:ext uri="{FF2B5EF4-FFF2-40B4-BE49-F238E27FC236}">
                <a16:creationId xmlns:a16="http://schemas.microsoft.com/office/drawing/2014/main" id="{5370724B-24E8-A0CE-0D83-E576159B3C88}"/>
              </a:ext>
            </a:extLst>
          </p:cNvPr>
          <p:cNvSpPr txBox="1"/>
          <p:nvPr/>
        </p:nvSpPr>
        <p:spPr>
          <a:xfrm>
            <a:off x="556260" y="5532938"/>
            <a:ext cx="4637532" cy="1092607"/>
          </a:xfrm>
          <a:prstGeom prst="rect">
            <a:avLst/>
          </a:prstGeom>
          <a:noFill/>
        </p:spPr>
        <p:txBody>
          <a:bodyPr wrap="square">
            <a:spAutoFit/>
          </a:bodyPr>
          <a:lstStyle/>
          <a:p>
            <a:r>
              <a:rPr lang="en-US" altLang="ko-KR" sz="1200" b="0" i="0" u="none" strike="noStrike" baseline="0" dirty="0">
                <a:solidFill>
                  <a:srgbClr val="000000"/>
                </a:solidFill>
                <a:latin typeface="맑은 고딕" panose="020B0503020000020004" pitchFamily="50" charset="-127"/>
                <a:ea typeface="맑은 고딕" panose="020B0503020000020004" pitchFamily="50" charset="-127"/>
              </a:rPr>
              <a:t>Results</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No single attention head for syntax “overall”</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Some attention heads specialize to specific dependency relations</a:t>
            </a:r>
          </a:p>
          <a:p>
            <a:r>
              <a:rPr lang="en-US" altLang="ko-KR" sz="1000" dirty="0">
                <a:solidFill>
                  <a:srgbClr val="000000"/>
                </a:solidFill>
                <a:latin typeface="Arial" panose="020B0604020202020204" pitchFamily="34" charset="0"/>
                <a:ea typeface="맑은 고딕" panose="020B0503020000020004" pitchFamily="50" charset="-127"/>
              </a:rPr>
              <a:t>: </a:t>
            </a:r>
            <a:r>
              <a:rPr lang="en-US" altLang="ko-KR" sz="1000" b="0" i="0" u="none" strike="noStrike" baseline="0" dirty="0">
                <a:solidFill>
                  <a:srgbClr val="000000"/>
                </a:solidFill>
                <a:latin typeface="맑은 고딕" panose="020B0503020000020004" pitchFamily="50" charset="-127"/>
                <a:ea typeface="맑은 고딕" panose="020B0503020000020004" pitchFamily="50" charset="-127"/>
              </a:rPr>
              <a:t>we would not say individual attention heads capture dependency structure as a whole (future work)</a:t>
            </a:r>
          </a:p>
          <a:p>
            <a:r>
              <a:rPr lang="en-US" altLang="ko-KR" sz="1100" b="0" i="0" u="none" strike="noStrike" baseline="0" dirty="0">
                <a:solidFill>
                  <a:srgbClr val="000000"/>
                </a:solidFill>
                <a:latin typeface="Arial" panose="020B0604020202020204" pitchFamily="34" charset="0"/>
                <a:ea typeface="맑은 고딕" panose="020B0503020000020004" pitchFamily="50" charset="-127"/>
              </a:rPr>
              <a:t>•</a:t>
            </a:r>
            <a:r>
              <a:rPr lang="en-US" altLang="ko-KR" sz="1100" b="0" i="0" u="none" strike="noStrike" baseline="0" dirty="0">
                <a:solidFill>
                  <a:srgbClr val="000000"/>
                </a:solidFill>
                <a:latin typeface="맑은 고딕" panose="020B0503020000020004" pitchFamily="50" charset="-127"/>
                <a:ea typeface="맑은 고딕" panose="020B0503020000020004" pitchFamily="50" charset="-127"/>
              </a:rPr>
              <a:t>The dependent attends to the head word rather than the other way</a:t>
            </a:r>
          </a:p>
        </p:txBody>
      </p:sp>
      <p:pic>
        <p:nvPicPr>
          <p:cNvPr id="31" name="그림 30">
            <a:extLst>
              <a:ext uri="{FF2B5EF4-FFF2-40B4-BE49-F238E27FC236}">
                <a16:creationId xmlns:a16="http://schemas.microsoft.com/office/drawing/2014/main" id="{675B828A-E731-5D4C-A510-D6366CCBE6EE}"/>
              </a:ext>
            </a:extLst>
          </p:cNvPr>
          <p:cNvPicPr>
            <a:picLocks noChangeAspect="1"/>
          </p:cNvPicPr>
          <p:nvPr/>
        </p:nvPicPr>
        <p:blipFill>
          <a:blip r:embed="rId3"/>
          <a:stretch>
            <a:fillRect/>
          </a:stretch>
        </p:blipFill>
        <p:spPr>
          <a:xfrm>
            <a:off x="7409644" y="3139207"/>
            <a:ext cx="3932770" cy="3671772"/>
          </a:xfrm>
          <a:prstGeom prst="rect">
            <a:avLst/>
          </a:prstGeom>
        </p:spPr>
      </p:pic>
      <p:pic>
        <p:nvPicPr>
          <p:cNvPr id="32" name="그림 31">
            <a:extLst>
              <a:ext uri="{FF2B5EF4-FFF2-40B4-BE49-F238E27FC236}">
                <a16:creationId xmlns:a16="http://schemas.microsoft.com/office/drawing/2014/main" id="{0C4D86C8-0A84-943A-9485-1D936D3AB9AE}"/>
              </a:ext>
            </a:extLst>
          </p:cNvPr>
          <p:cNvPicPr>
            <a:picLocks noChangeAspect="1"/>
          </p:cNvPicPr>
          <p:nvPr/>
        </p:nvPicPr>
        <p:blipFill>
          <a:blip r:embed="rId4"/>
          <a:stretch>
            <a:fillRect/>
          </a:stretch>
        </p:blipFill>
        <p:spPr>
          <a:xfrm>
            <a:off x="5288236" y="4544568"/>
            <a:ext cx="2066066" cy="2266411"/>
          </a:xfrm>
          <a:prstGeom prst="rect">
            <a:avLst/>
          </a:prstGeom>
        </p:spPr>
      </p:pic>
    </p:spTree>
    <p:extLst>
      <p:ext uri="{BB962C8B-B14F-4D97-AF65-F5344CB8AC3E}">
        <p14:creationId xmlns:p14="http://schemas.microsoft.com/office/powerpoint/2010/main" val="11328172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Revealing the Dark Secrets of BERT, 2019</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altLang="ko-KR" sz="1800" dirty="0">
                <a:latin typeface="Calibri" panose="020F0502020204030204" pitchFamily="34" charset="0"/>
                <a:cs typeface="Calibri" panose="020F0502020204030204" pitchFamily="34" charset="0"/>
              </a:rPr>
              <a:t>3. Summaries of Papers</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91</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18522100"/>
              </p:ext>
            </p:extLst>
          </p:nvPr>
        </p:nvGraphicFramePr>
        <p:xfrm>
          <a:off x="0" y="949672"/>
          <a:ext cx="12199301" cy="576072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BERT-based architectures currently give state-of-the-art performance on many NLP tasks. However, </a:t>
                      </a:r>
                      <a:r>
                        <a:rPr lang="en-US" altLang="ko-KR" sz="1200" b="1" dirty="0">
                          <a:solidFill>
                            <a:srgbClr val="FF0000"/>
                          </a:solidFill>
                          <a:latin typeface="Arial" panose="020B0604020202020204" pitchFamily="34" charset="0"/>
                          <a:cs typeface="Arial" panose="020B0604020202020204" pitchFamily="34" charset="0"/>
                        </a:rPr>
                        <a:t>the exact mechanisms </a:t>
                      </a:r>
                      <a:r>
                        <a:rPr lang="en-US" altLang="ko-KR" sz="1200" dirty="0">
                          <a:latin typeface="Arial" panose="020B0604020202020204" pitchFamily="34" charset="0"/>
                          <a:cs typeface="Arial" panose="020B0604020202020204" pitchFamily="34" charset="0"/>
                        </a:rPr>
                        <a:t>that contribute</a:t>
                      </a:r>
                    </a:p>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to the BERT’s outstanding performance </a:t>
                      </a:r>
                      <a:r>
                        <a:rPr lang="en-US" altLang="ko-KR" sz="1200" b="1" dirty="0">
                          <a:solidFill>
                            <a:srgbClr val="FF0000"/>
                          </a:solidFill>
                          <a:latin typeface="Arial" panose="020B0604020202020204" pitchFamily="34" charset="0"/>
                          <a:cs typeface="Arial" panose="020B0604020202020204" pitchFamily="34" charset="0"/>
                        </a:rPr>
                        <a:t>still remain unclear</a:t>
                      </a:r>
                      <a:r>
                        <a:rPr lang="en-US" altLang="ko-KR" sz="1200" dirty="0">
                          <a:latin typeface="Arial" panose="020B0604020202020204" pitchFamily="34" charset="0"/>
                          <a:cs typeface="Arial" panose="020B0604020202020204" pitchFamily="34" charset="0"/>
                        </a:rPr>
                        <a:t>. We address this problem through selecting a set of linguistic features of interest and</a:t>
                      </a:r>
                    </a:p>
                    <a:p>
                      <a:pPr marL="0" indent="0" latinLnBrk="1">
                        <a:buFont typeface="Arial" panose="020B0604020202020204" pitchFamily="34" charset="0"/>
                        <a:buNone/>
                      </a:pPr>
                      <a:r>
                        <a:rPr lang="en-US" altLang="ko-KR" sz="1200" dirty="0">
                          <a:latin typeface="Arial" panose="020B0604020202020204" pitchFamily="34" charset="0"/>
                          <a:cs typeface="Arial" panose="020B0604020202020204" pitchFamily="34" charset="0"/>
                        </a:rPr>
                        <a:t>conducting a series of experiments</a:t>
                      </a:r>
                      <a:endParaRPr lang="ko-KR" altLang="en-US" sz="1200" dirty="0">
                        <a:latin typeface="Arial" panose="020B0604020202020204" pitchFamily="34" charset="0"/>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1200" kern="1200" dirty="0">
                          <a:solidFill>
                            <a:schemeClr val="tx1"/>
                          </a:solidFill>
                          <a:latin typeface="Arial" panose="020B0604020202020204" pitchFamily="34" charset="0"/>
                          <a:ea typeface="+mn-ea"/>
                          <a:cs typeface="Arial" panose="020B0604020202020204" pitchFamily="34" charset="0"/>
                        </a:rPr>
                        <a:t>BERT, </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Self-attention weights,</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Self-attention maps,</a:t>
                      </a:r>
                    </a:p>
                    <a:p>
                      <a:pPr latinLnBrk="1"/>
                      <a:r>
                        <a:rPr lang="en-US" altLang="ko-KR" sz="1200" kern="1200" dirty="0">
                          <a:solidFill>
                            <a:schemeClr val="tx1"/>
                          </a:solidFill>
                          <a:latin typeface="Arial" panose="020B0604020202020204" pitchFamily="34" charset="0"/>
                          <a:ea typeface="+mn-ea"/>
                          <a:cs typeface="Arial" panose="020B0604020202020204" pitchFamily="34" charset="0"/>
                        </a:rPr>
                        <a:t>Self-attention patterns,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989863">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rgbClr val="FF0000"/>
                          </a:solidFill>
                          <a:latin typeface="Arial" panose="020B0604020202020204" pitchFamily="34" charset="0"/>
                          <a:ea typeface="+mn-ea"/>
                          <a:cs typeface="Arial" panose="020B0604020202020204" pitchFamily="34" charset="0"/>
                        </a:rPr>
                        <a:t>Aiming to provide insights about how well these features are captured by BERT</a:t>
                      </a:r>
                      <a:r>
                        <a:rPr lang="en-US" altLang="ko-KR" sz="1200" kern="1200" dirty="0">
                          <a:solidFill>
                            <a:schemeClr val="tx1"/>
                          </a:solidFill>
                          <a:latin typeface="Arial" panose="020B0604020202020204" pitchFamily="34" charset="0"/>
                          <a:ea typeface="+mn-ea"/>
                          <a:cs typeface="Arial" panose="020B0604020202020204" pitchFamily="34" charset="0"/>
                        </a:rPr>
                        <a:t>.</a:t>
                      </a: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We propose a methodology and offer the first detailed analysis of </a:t>
                      </a:r>
                      <a:r>
                        <a:rPr lang="en-US" altLang="ko-KR" sz="1200" kern="1200" dirty="0">
                          <a:solidFill>
                            <a:srgbClr val="FF0000"/>
                          </a:solidFill>
                          <a:latin typeface="Arial" panose="020B0604020202020204" pitchFamily="34" charset="0"/>
                          <a:ea typeface="+mn-ea"/>
                          <a:cs typeface="Arial" panose="020B0604020202020204" pitchFamily="34" charset="0"/>
                        </a:rPr>
                        <a:t>BERT’s capacity to capture different kinds of linguistic information by encoding it in its </a:t>
                      </a:r>
                      <a:r>
                        <a:rPr lang="en-US" altLang="ko-KR" sz="1200" b="1" kern="1200" dirty="0">
                          <a:solidFill>
                            <a:srgbClr val="FF0000"/>
                          </a:solidFill>
                          <a:latin typeface="Arial" panose="020B0604020202020204" pitchFamily="34" charset="0"/>
                          <a:ea typeface="+mn-ea"/>
                          <a:cs typeface="Arial" panose="020B0604020202020204" pitchFamily="34" charset="0"/>
                        </a:rPr>
                        <a:t>self-attention wei</a:t>
                      </a:r>
                      <a:r>
                        <a:rPr lang="en-US" altLang="ko-KR" sz="1200" b="1" kern="1200" dirty="0">
                          <a:solidFill>
                            <a:schemeClr val="tx1"/>
                          </a:solidFill>
                          <a:latin typeface="Arial" panose="020B0604020202020204" pitchFamily="34" charset="0"/>
                          <a:ea typeface="+mn-ea"/>
                          <a:cs typeface="Arial" panose="020B0604020202020204" pitchFamily="34" charset="0"/>
                        </a:rPr>
                        <a:t>ghts</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1400" dirty="0">
                        <a:latin typeface="Arial" panose="020B0604020202020204" pitchFamily="34" charset="0"/>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We present evidence of BERT’s over-parametrization and suggest a counterintuitive yet frustratingly simple way of improving its performance, </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494449">
                <a:tc rowSpan="2">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Using bert-base, 12-layer, 768-hidden, 12-heads, 110M </a:t>
                      </a:r>
                      <a:r>
                        <a:rPr lang="en-US" altLang="ko-KR" sz="1200" kern="1200" dirty="0" err="1">
                          <a:solidFill>
                            <a:schemeClr val="tx1"/>
                          </a:solidFill>
                          <a:latin typeface="Arial" panose="020B0604020202020204" pitchFamily="34" charset="0"/>
                          <a:ea typeface="+mn-ea"/>
                          <a:cs typeface="Arial" panose="020B0604020202020204" pitchFamily="34" charset="0"/>
                        </a:rPr>
                        <a:t>paramameters</a:t>
                      </a: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r>
                        <a:rPr lang="en-US" altLang="ko-KR" sz="1200" b="1" kern="1200" dirty="0">
                          <a:solidFill>
                            <a:schemeClr val="tx1"/>
                          </a:solidFill>
                          <a:latin typeface="Arial" panose="020B0604020202020204" pitchFamily="34" charset="0"/>
                          <a:ea typeface="+mn-ea"/>
                          <a:cs typeface="Arial" panose="020B0604020202020204" pitchFamily="34" charset="0"/>
                        </a:rPr>
                        <a:t>Q1. </a:t>
                      </a:r>
                      <a:r>
                        <a:rPr lang="en-US" altLang="ko-KR" sz="1200" b="1" kern="1200" dirty="0">
                          <a:solidFill>
                            <a:srgbClr val="FF0000"/>
                          </a:solidFill>
                          <a:latin typeface="Arial" panose="020B0604020202020204" pitchFamily="34" charset="0"/>
                          <a:ea typeface="+mn-ea"/>
                          <a:cs typeface="Arial" panose="020B0604020202020204" pitchFamily="34" charset="0"/>
                        </a:rPr>
                        <a:t>What are the common attention patterns</a:t>
                      </a:r>
                      <a:r>
                        <a:rPr lang="en-US" altLang="ko-KR" sz="1200" kern="1200" dirty="0">
                          <a:solidFill>
                            <a:schemeClr val="tx1"/>
                          </a:solidFill>
                          <a:latin typeface="Arial" panose="020B0604020202020204" pitchFamily="34" charset="0"/>
                          <a:ea typeface="+mn-ea"/>
                          <a:cs typeface="Arial" panose="020B0604020202020204" pitchFamily="34" charset="0"/>
                        </a:rPr>
                        <a:t>, </a:t>
                      </a:r>
                      <a:r>
                        <a:rPr lang="en-US" altLang="ko-KR" sz="1200" kern="1200" dirty="0">
                          <a:solidFill>
                            <a:srgbClr val="FF0000"/>
                          </a:solidFill>
                          <a:latin typeface="Arial" panose="020B0604020202020204" pitchFamily="34" charset="0"/>
                          <a:ea typeface="+mn-ea"/>
                          <a:cs typeface="Arial" panose="020B0604020202020204" pitchFamily="34" charset="0"/>
                        </a:rPr>
                        <a:t>how do they change during fine-tuning, and how does that impact the performance on a given task?</a:t>
                      </a:r>
                    </a:p>
                    <a:p>
                      <a:pPr marL="228600" indent="-228600" algn="l" defTabSz="914400" rtl="0" eaLnBrk="1" latinLnBrk="1" hangingPunct="1">
                        <a:buFont typeface="+mj-ea"/>
                        <a:buAutoNum type="circleNumDbPlain"/>
                      </a:pPr>
                      <a:r>
                        <a:rPr lang="en-US" altLang="ko-KR" sz="1200" b="1" kern="1200" dirty="0">
                          <a:solidFill>
                            <a:schemeClr val="tx1"/>
                          </a:solidFill>
                          <a:latin typeface="Arial" panose="020B0604020202020204" pitchFamily="34" charset="0"/>
                          <a:ea typeface="+mn-ea"/>
                          <a:cs typeface="Arial" panose="020B0604020202020204" pitchFamily="34" charset="0"/>
                        </a:rPr>
                        <a:t>BERT’s self-attention patterns: five frequently occurring patterns </a:t>
                      </a:r>
                      <a:r>
                        <a:rPr lang="en-US" altLang="ko-KR" sz="1200" kern="1200" dirty="0">
                          <a:solidFill>
                            <a:schemeClr val="tx1"/>
                          </a:solidFill>
                          <a:latin typeface="Arial" panose="020B0604020202020204" pitchFamily="34" charset="0"/>
                          <a:ea typeface="+mn-ea"/>
                          <a:cs typeface="Arial" panose="020B0604020202020204" pitchFamily="34" charset="0"/>
                        </a:rPr>
                        <a:t>(Manual inspection of self-attention maps for both basic pre-trained and fine-tuned BERT models)</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1) Vertical: attention to special BERT tokens [CLS], [SEP]</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2) Diagonal: attention to the previous/following tokens</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3) Vertical + Diagonal: a mix of the previous two types</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4) Block: intra-sentence attention with two distinct sentences</a:t>
                      </a:r>
                      <a:br>
                        <a:rPr lang="en-US" altLang="ko-KR" sz="1200" kern="1200" dirty="0">
                          <a:solidFill>
                            <a:schemeClr val="tx1"/>
                          </a:solidFill>
                          <a:latin typeface="Arial" panose="020B0604020202020204" pitchFamily="34" charset="0"/>
                          <a:ea typeface="+mn-ea"/>
                          <a:cs typeface="Arial" panose="020B0604020202020204" pitchFamily="34" charset="0"/>
                        </a:rPr>
                      </a:br>
                      <a:r>
                        <a:rPr lang="en-US" altLang="ko-KR" sz="1200" kern="1200" dirty="0">
                          <a:solidFill>
                            <a:schemeClr val="tx1"/>
                          </a:solidFill>
                          <a:latin typeface="Arial" panose="020B0604020202020204" pitchFamily="34" charset="0"/>
                          <a:ea typeface="+mn-ea"/>
                          <a:cs typeface="Arial" panose="020B0604020202020204" pitchFamily="34" charset="0"/>
                        </a:rPr>
                        <a:t>5) Heterogeneous: cannot be characterized</a:t>
                      </a:r>
                    </a:p>
                    <a:p>
                      <a:pPr marL="228600" indent="-22860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Manually annotated around 400 sample </a:t>
                      </a:r>
                      <a:r>
                        <a:rPr lang="en-US" altLang="ko-KR" sz="1200" b="1" kern="1200" dirty="0">
                          <a:solidFill>
                            <a:schemeClr val="tx1"/>
                          </a:solidFill>
                          <a:latin typeface="Arial" panose="020B0604020202020204" pitchFamily="34" charset="0"/>
                          <a:ea typeface="+mn-ea"/>
                          <a:cs typeface="Arial" panose="020B0604020202020204" pitchFamily="34" charset="0"/>
                        </a:rPr>
                        <a:t>self-attention maps </a:t>
                      </a:r>
                      <a:r>
                        <a:rPr lang="en-US" altLang="ko-KR" sz="1200" kern="1200" dirty="0">
                          <a:solidFill>
                            <a:schemeClr val="tx1"/>
                          </a:solidFill>
                          <a:latin typeface="Arial" panose="020B0604020202020204" pitchFamily="34" charset="0"/>
                          <a:ea typeface="+mn-ea"/>
                          <a:cs typeface="Arial" panose="020B0604020202020204" pitchFamily="34" charset="0"/>
                        </a:rPr>
                        <a:t>as belonging to one of the five classes</a:t>
                      </a:r>
                    </a:p>
                    <a:p>
                      <a:pPr marL="228600" indent="-22860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Training a </a:t>
                      </a:r>
                      <a:r>
                        <a:rPr lang="en-US" altLang="ko-KR" sz="1200" b="1" kern="1200" dirty="0">
                          <a:solidFill>
                            <a:schemeClr val="tx1"/>
                          </a:solidFill>
                          <a:latin typeface="Arial" panose="020B0604020202020204" pitchFamily="34" charset="0"/>
                          <a:ea typeface="+mn-ea"/>
                          <a:cs typeface="Arial" panose="020B0604020202020204" pitchFamily="34" charset="0"/>
                        </a:rPr>
                        <a:t>convolutional neural network </a:t>
                      </a:r>
                      <a:r>
                        <a:rPr lang="en-US" altLang="ko-KR" sz="1200" kern="1200" dirty="0">
                          <a:solidFill>
                            <a:schemeClr val="tx1"/>
                          </a:solidFill>
                          <a:latin typeface="Arial" panose="020B0604020202020204" pitchFamily="34" charset="0"/>
                          <a:ea typeface="+mn-ea"/>
                          <a:cs typeface="Arial" panose="020B0604020202020204" pitchFamily="34" charset="0"/>
                        </a:rPr>
                        <a:t>with 8 convolutional layers and </a:t>
                      </a:r>
                      <a:r>
                        <a:rPr lang="en-US" altLang="ko-KR" sz="1200" kern="1200" dirty="0" err="1">
                          <a:solidFill>
                            <a:schemeClr val="tx1"/>
                          </a:solidFill>
                          <a:latin typeface="Arial" panose="020B0604020202020204" pitchFamily="34" charset="0"/>
                          <a:ea typeface="+mn-ea"/>
                          <a:cs typeface="Arial" panose="020B0604020202020204" pitchFamily="34" charset="0"/>
                        </a:rPr>
                        <a:t>ReLU</a:t>
                      </a:r>
                      <a:r>
                        <a:rPr lang="en-US" altLang="ko-KR" sz="1200" kern="1200" dirty="0">
                          <a:solidFill>
                            <a:schemeClr val="tx1"/>
                          </a:solidFill>
                          <a:latin typeface="Arial" panose="020B0604020202020204" pitchFamily="34" charset="0"/>
                          <a:ea typeface="+mn-ea"/>
                          <a:cs typeface="Arial" panose="020B0604020202020204" pitchFamily="34" charset="0"/>
                        </a:rPr>
                        <a:t> activation functions </a:t>
                      </a:r>
                      <a:r>
                        <a:rPr lang="en-US" altLang="ko-KR" sz="1200" b="1" kern="1200" dirty="0">
                          <a:solidFill>
                            <a:schemeClr val="tx1"/>
                          </a:solidFill>
                          <a:latin typeface="Arial" panose="020B0604020202020204" pitchFamily="34" charset="0"/>
                          <a:ea typeface="+mn-ea"/>
                          <a:cs typeface="Arial" panose="020B0604020202020204" pitchFamily="34" charset="0"/>
                        </a:rPr>
                        <a:t>to classify </a:t>
                      </a:r>
                      <a:r>
                        <a:rPr lang="en-US" altLang="ko-KR" sz="1200" kern="1200" dirty="0">
                          <a:solidFill>
                            <a:schemeClr val="tx1"/>
                          </a:solidFill>
                          <a:latin typeface="Arial" panose="020B0604020202020204" pitchFamily="34" charset="0"/>
                          <a:ea typeface="+mn-ea"/>
                          <a:cs typeface="Arial" panose="020B0604020202020204" pitchFamily="34" charset="0"/>
                        </a:rPr>
                        <a:t>input maps into one of these classes. </a:t>
                      </a:r>
                    </a:p>
                    <a:p>
                      <a:pPr marL="228600" indent="-22860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This model achieved the F1 score of 0.86 on the annotated dataset. We used this classifier </a:t>
                      </a:r>
                      <a:r>
                        <a:rPr lang="en-US" altLang="ko-KR" sz="1200" b="1" kern="1200" dirty="0">
                          <a:solidFill>
                            <a:schemeClr val="tx1"/>
                          </a:solidFill>
                          <a:latin typeface="Arial" panose="020B0604020202020204" pitchFamily="34" charset="0"/>
                          <a:ea typeface="+mn-ea"/>
                          <a:cs typeface="Arial" panose="020B0604020202020204" pitchFamily="34" charset="0"/>
                        </a:rPr>
                        <a:t>to estimate the proportion</a:t>
                      </a:r>
                      <a:r>
                        <a:rPr lang="en-US" altLang="ko-KR" sz="1200" kern="1200" dirty="0">
                          <a:solidFill>
                            <a:schemeClr val="tx1"/>
                          </a:solidFill>
                          <a:latin typeface="Arial" panose="020B0604020202020204" pitchFamily="34" charset="0"/>
                          <a:ea typeface="+mn-ea"/>
                          <a:cs typeface="Arial" panose="020B0604020202020204" pitchFamily="34" charset="0"/>
                        </a:rPr>
                        <a:t> of different self-attention patterns for the target GLUE tasks using up to 1000</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subset of GLUE tasks </a:t>
                      </a:r>
                      <a:r>
                        <a:rPr lang="en-US" altLang="ko-KR" sz="1200" dirty="0"/>
                        <a:t>for fine-tuning: MRPC, STS-B, SST-2, QQP, RTE, QNLI, MNLI</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r h="960120">
                <a:tc vMerge="1">
                  <a:txBody>
                    <a:bodyPr/>
                    <a:lstStyle/>
                    <a:p>
                      <a:pPr latinLnBrk="1"/>
                      <a:endParaRPr lang="ko-KR" altLang="en-US"/>
                    </a:p>
                  </a:txBody>
                  <a:tcPr/>
                </a:tc>
                <a:tc vMerge="1">
                  <a:txBody>
                    <a:bodyPr/>
                    <a:lstStyle/>
                    <a:p>
                      <a:pPr latinLnBrk="1"/>
                      <a:endParaRPr lang="ko-KR" altLang="en-US"/>
                    </a:p>
                  </a:txBody>
                  <a:tcPr/>
                </a:tc>
                <a:tc gridSpan="2">
                  <a:txBody>
                    <a:bodyPr/>
                    <a:lstStyle/>
                    <a:p>
                      <a:pPr marL="0" algn="l" defTabSz="914400" rtl="0" eaLnBrk="1" latinLnBrk="1" hangingPunct="1"/>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0" algn="l" defTabSz="914400" rtl="0" eaLnBrk="1" latinLnBrk="1" hangingPunct="1"/>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0" algn="l" defTabSz="914400" rtl="0" eaLnBrk="1" latinLnBrk="1" hangingPunct="1"/>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0" algn="l" defTabSz="914400" rtl="0" eaLnBrk="1" latinLnBrk="1" hangingPunct="1"/>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0" algn="l" defTabSz="914400" rtl="0" eaLnBrk="1" latinLnBrk="1" hangingPunct="1"/>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0" algn="l" defTabSz="914400" rtl="0" eaLnBrk="1" latinLnBrk="1" hangingPunct="1"/>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0" indent="0" algn="l" defTabSz="914400" rtl="0" eaLnBrk="1" latinLnBrk="1" hangingPunct="1">
                        <a:buFont typeface="Arial" panose="020B0604020202020204" pitchFamily="34" charset="0"/>
                        <a:buNone/>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first three types are most likely associated with language model pre-training, while the last two potentially encode semantic and syntactic information</a:t>
                      </a:r>
                    </a:p>
                    <a:p>
                      <a:pPr marL="3316288" indent="-176213"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3316288" indent="-176213"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(Left) Estimated percentages of the identified self-attention classes for each of the selected GLUE task</a:t>
                      </a:r>
                    </a:p>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endParaRPr lang="en-US" altLang="ko-KR" sz="1200" kern="1200" dirty="0">
                        <a:solidFill>
                          <a:schemeClr val="tx1"/>
                        </a:solidFill>
                        <a:latin typeface="Arial" panose="020B0604020202020204" pitchFamily="34" charset="0"/>
                        <a:ea typeface="+mn-ea"/>
                        <a:cs typeface="Arial" panose="020B0604020202020204" pitchFamily="34" charset="0"/>
                      </a:endParaRPr>
                    </a:p>
                    <a:p>
                      <a:pPr marL="171450" indent="-17145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first three types are most likely associated with language model pre-training, while the last two potentially encode semantic and syntactic information</a:t>
                      </a:r>
                    </a:p>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186451"/>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3"/>
              </a:rPr>
              <a:t>https://arxiv.org/abs/1908.08593</a:t>
            </a:r>
            <a:endParaRPr lang="ko-KR" altLang="en-US" sz="1050" dirty="0">
              <a:latin typeface="Arial" panose="020B0604020202020204" pitchFamily="34" charset="0"/>
              <a:cs typeface="Arial" panose="020B0604020202020204" pitchFamily="34" charset="0"/>
            </a:endParaRPr>
          </a:p>
        </p:txBody>
      </p:sp>
      <p:sp>
        <p:nvSpPr>
          <p:cNvPr id="24" name="직사각형 23">
            <a:extLst>
              <a:ext uri="{FF2B5EF4-FFF2-40B4-BE49-F238E27FC236}">
                <a16:creationId xmlns:a16="http://schemas.microsoft.com/office/drawing/2014/main" id="{F9FF3B8B-4F66-B6CC-AC2B-A2451DD17E03}"/>
              </a:ext>
            </a:extLst>
          </p:cNvPr>
          <p:cNvSpPr/>
          <p:nvPr/>
        </p:nvSpPr>
        <p:spPr>
          <a:xfrm>
            <a:off x="-1"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Motive</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25" name="직사각형 24">
            <a:extLst>
              <a:ext uri="{FF2B5EF4-FFF2-40B4-BE49-F238E27FC236}">
                <a16:creationId xmlns:a16="http://schemas.microsoft.com/office/drawing/2014/main" id="{81A0687E-8268-DAE6-16E2-D07E9356614F}"/>
              </a:ext>
            </a:extLst>
          </p:cNvPr>
          <p:cNvSpPr/>
          <p:nvPr/>
        </p:nvSpPr>
        <p:spPr>
          <a:xfrm>
            <a:off x="6060408" y="955147"/>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Keywords</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636D89BE-9B7B-A8E6-6E21-DA9802D87C66}"/>
              </a:ext>
            </a:extLst>
          </p:cNvPr>
          <p:cNvSpPr/>
          <p:nvPr/>
        </p:nvSpPr>
        <p:spPr>
          <a:xfrm>
            <a:off x="-1" y="1980566"/>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Introduction</a:t>
            </a:r>
            <a:endParaRPr lang="ko-KR" altLang="en-US" sz="1100" b="1" i="1" dirty="0">
              <a:solidFill>
                <a:schemeClr val="tx1"/>
              </a:solidFill>
              <a:latin typeface="Arial" panose="020B0604020202020204" pitchFamily="34" charset="0"/>
              <a:cs typeface="Arial" panose="020B0604020202020204" pitchFamily="34" charset="0"/>
            </a:endParaRPr>
          </a:p>
        </p:txBody>
      </p:sp>
      <p:sp>
        <p:nvSpPr>
          <p:cNvPr id="13" name="직사각형 12">
            <a:extLst>
              <a:ext uri="{FF2B5EF4-FFF2-40B4-BE49-F238E27FC236}">
                <a16:creationId xmlns:a16="http://schemas.microsoft.com/office/drawing/2014/main" id="{02C6A736-3C86-0A81-8F59-92B2E24628E3}"/>
              </a:ext>
            </a:extLst>
          </p:cNvPr>
          <p:cNvSpPr/>
          <p:nvPr/>
        </p:nvSpPr>
        <p:spPr>
          <a:xfrm>
            <a:off x="16477" y="3072966"/>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p>
          <a:p>
            <a:pPr algn="ctr"/>
            <a:r>
              <a:rPr lang="en-US" altLang="ko-KR" sz="1100" b="1" i="1" dirty="0">
                <a:solidFill>
                  <a:schemeClr val="tx1"/>
                </a:solidFill>
                <a:latin typeface="Arial" panose="020B0604020202020204" pitchFamily="34" charset="0"/>
                <a:cs typeface="Arial" panose="020B0604020202020204" pitchFamily="34" charset="0"/>
              </a:rPr>
              <a:t>&amp;</a:t>
            </a:r>
          </a:p>
          <a:p>
            <a:pPr algn="ctr"/>
            <a:r>
              <a:rPr lang="en-US" altLang="ko-KR" sz="1100" b="1" i="1" dirty="0">
                <a:solidFill>
                  <a:schemeClr val="tx1"/>
                </a:solidFill>
                <a:latin typeface="Arial" panose="020B0604020202020204" pitchFamily="34" charset="0"/>
                <a:cs typeface="Arial" panose="020B0604020202020204" pitchFamily="34" charset="0"/>
              </a:rPr>
              <a:t>Results</a:t>
            </a:r>
          </a:p>
        </p:txBody>
      </p:sp>
      <p:sp>
        <p:nvSpPr>
          <p:cNvPr id="14" name="직사각형 13">
            <a:extLst>
              <a:ext uri="{FF2B5EF4-FFF2-40B4-BE49-F238E27FC236}">
                <a16:creationId xmlns:a16="http://schemas.microsoft.com/office/drawing/2014/main" id="{24A4BEA8-B560-FCBA-7D70-59DC179D3B26}"/>
              </a:ext>
            </a:extLst>
          </p:cNvPr>
          <p:cNvSpPr/>
          <p:nvPr/>
        </p:nvSpPr>
        <p:spPr>
          <a:xfrm>
            <a:off x="6060408" y="2980429"/>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Dataset</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4BCDEE0E-9458-F6FA-DF1A-4B287B194B58}"/>
              </a:ext>
            </a:extLst>
          </p:cNvPr>
          <p:cNvPicPr>
            <a:picLocks noChangeAspect="1"/>
          </p:cNvPicPr>
          <p:nvPr/>
        </p:nvPicPr>
        <p:blipFill rotWithShape="1">
          <a:blip r:embed="rId4"/>
          <a:srcRect l="1396"/>
          <a:stretch/>
        </p:blipFill>
        <p:spPr>
          <a:xfrm>
            <a:off x="6035036" y="3478979"/>
            <a:ext cx="6123024" cy="1332000"/>
          </a:xfrm>
          <a:prstGeom prst="rect">
            <a:avLst/>
          </a:prstGeom>
        </p:spPr>
      </p:pic>
      <p:sp>
        <p:nvSpPr>
          <p:cNvPr id="16" name="타원 15">
            <a:extLst>
              <a:ext uri="{FF2B5EF4-FFF2-40B4-BE49-F238E27FC236}">
                <a16:creationId xmlns:a16="http://schemas.microsoft.com/office/drawing/2014/main" id="{575EEC54-4412-C33A-35B2-9F75F55C2EB1}"/>
              </a:ext>
            </a:extLst>
          </p:cNvPr>
          <p:cNvSpPr/>
          <p:nvPr/>
        </p:nvSpPr>
        <p:spPr>
          <a:xfrm>
            <a:off x="5952408" y="3525950"/>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1</a:t>
            </a:r>
            <a:endParaRPr lang="ko-KR" altLang="en-US" sz="1200" dirty="0"/>
          </a:p>
        </p:txBody>
      </p:sp>
      <p:pic>
        <p:nvPicPr>
          <p:cNvPr id="7" name="그림 6">
            <a:extLst>
              <a:ext uri="{FF2B5EF4-FFF2-40B4-BE49-F238E27FC236}">
                <a16:creationId xmlns:a16="http://schemas.microsoft.com/office/drawing/2014/main" id="{1D4C776A-8B4F-D5E0-A991-4AEE5BD2656A}"/>
              </a:ext>
            </a:extLst>
          </p:cNvPr>
          <p:cNvPicPr>
            <a:picLocks noChangeAspect="1"/>
          </p:cNvPicPr>
          <p:nvPr/>
        </p:nvPicPr>
        <p:blipFill>
          <a:blip r:embed="rId5"/>
          <a:stretch>
            <a:fillRect/>
          </a:stretch>
        </p:blipFill>
        <p:spPr>
          <a:xfrm>
            <a:off x="6012922" y="5182853"/>
            <a:ext cx="3289953" cy="1440000"/>
          </a:xfrm>
          <a:prstGeom prst="rect">
            <a:avLst/>
          </a:prstGeom>
        </p:spPr>
      </p:pic>
      <p:pic>
        <p:nvPicPr>
          <p:cNvPr id="17" name="그림 16">
            <a:hlinkClick r:id="rId6" action="ppaction://hlinksldjump"/>
            <a:extLst>
              <a:ext uri="{FF2B5EF4-FFF2-40B4-BE49-F238E27FC236}">
                <a16:creationId xmlns:a16="http://schemas.microsoft.com/office/drawing/2014/main" id="{3B680430-EBAE-57BE-388A-59BF2446D41B}"/>
              </a:ext>
            </a:extLst>
          </p:cNvPr>
          <p:cNvPicPr>
            <a:picLocks noChangeAspect="1"/>
          </p:cNvPicPr>
          <p:nvPr/>
        </p:nvPicPr>
        <p:blipFill>
          <a:blip r:embed="rId7"/>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23813004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115FF41-AFA4-4D25-AB42-AB034F4B4FEC}"/>
              </a:ext>
            </a:extLst>
          </p:cNvPr>
          <p:cNvSpPr>
            <a:spLocks noGrp="1"/>
          </p:cNvSpPr>
          <p:nvPr>
            <p:ph type="title"/>
          </p:nvPr>
        </p:nvSpPr>
        <p:spPr>
          <a:xfrm>
            <a:off x="84826" y="89886"/>
            <a:ext cx="9234272" cy="642931"/>
          </a:xfrm>
        </p:spPr>
        <p:txBody>
          <a:bodyPr wrap="none" rtlCol="0" anchor="t">
            <a:normAutofit/>
          </a:bodyPr>
          <a:lstStyle/>
          <a:p>
            <a:pPr rtl="0"/>
            <a:r>
              <a:rPr lang="en-US" altLang="ko-KR" sz="2400" dirty="0">
                <a:latin typeface="나눔고딕 ExtraBold" panose="020D0904000000000000" pitchFamily="50" charset="-127"/>
                <a:ea typeface="나눔고딕 ExtraBold" panose="020D0904000000000000" pitchFamily="50" charset="-127"/>
                <a:cs typeface="+mn-cs"/>
              </a:rPr>
              <a:t>Revealing the Dark Secrets of BERT, 2019</a:t>
            </a:r>
            <a:endParaRPr lang="ko-KR" altLang="en-US" sz="2400" dirty="0">
              <a:latin typeface="나눔고딕 ExtraBold" panose="020D0904000000000000" pitchFamily="50" charset="-127"/>
              <a:ea typeface="나눔고딕 ExtraBold" panose="020D0904000000000000" pitchFamily="50" charset="-127"/>
              <a:cs typeface="+mn-cs"/>
            </a:endParaRPr>
          </a:p>
        </p:txBody>
      </p:sp>
      <p:sp>
        <p:nvSpPr>
          <p:cNvPr id="10" name="바닥글 개체 틀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altLang="ko-KR" sz="1800" dirty="0">
                <a:latin typeface="Calibri" panose="020F0502020204030204" pitchFamily="34" charset="0"/>
                <a:cs typeface="Calibri" panose="020F0502020204030204" pitchFamily="34" charset="0"/>
              </a:rPr>
              <a:t>3. Summaries of Papers</a:t>
            </a:r>
            <a:endParaRPr lang="ko-KR" altLang="en-US" sz="1800" dirty="0">
              <a:latin typeface="Calibri" panose="020F0502020204030204" pitchFamily="34" charset="0"/>
              <a:cs typeface="Calibri" panose="020F0502020204030204" pitchFamily="34" charset="0"/>
            </a:endParaRPr>
          </a:p>
        </p:txBody>
      </p:sp>
      <p:sp>
        <p:nvSpPr>
          <p:cNvPr id="11" name="슬라이드 번호 개체 틀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US" altLang="ko-KR" smtClean="0">
                <a:latin typeface="맑은 고딕" panose="020B0503020000020004" pitchFamily="50" charset="-127"/>
                <a:ea typeface="맑은 고딕" panose="020B0503020000020004" pitchFamily="50" charset="-127"/>
              </a:rPr>
              <a:pPr rtl="0"/>
              <a:t>92</a:t>
            </a:fld>
            <a:endParaRPr lang="ko-KR" altLang="en-US" dirty="0">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5938EBC7-C8C1-4D08-86E7-9B0395ED6D29}"/>
              </a:ext>
            </a:extLst>
          </p:cNvPr>
          <p:cNvSpPr txBox="1"/>
          <p:nvPr/>
        </p:nvSpPr>
        <p:spPr>
          <a:xfrm>
            <a:off x="11198648" y="6331704"/>
            <a:ext cx="720000" cy="369332"/>
          </a:xfrm>
          <a:prstGeom prst="rect">
            <a:avLst/>
          </a:prstGeom>
          <a:noFill/>
        </p:spPr>
        <p:txBody>
          <a:bodyPr wrap="square">
            <a:spAutoFit/>
          </a:bodyPr>
          <a:lstStyle/>
          <a:p>
            <a:r>
              <a:rPr lang="en-US" altLang="ko-KR" sz="1400" dirty="0">
                <a:solidFill>
                  <a:schemeClr val="tx1">
                    <a:lumMod val="50000"/>
                    <a:lumOff val="50000"/>
                  </a:schemeClr>
                </a:solidFill>
                <a:latin typeface="Calibri" panose="020F0502020204030204" pitchFamily="34" charset="0"/>
                <a:cs typeface="Calibri" panose="020F0502020204030204" pitchFamily="34" charset="0"/>
              </a:rPr>
              <a:t>/ 135</a:t>
            </a:r>
            <a:r>
              <a:rPr lang="en-US" altLang="ko-KR" sz="1800" dirty="0">
                <a:solidFill>
                  <a:schemeClr val="tx1">
                    <a:lumMod val="50000"/>
                    <a:lumOff val="50000"/>
                  </a:schemeClr>
                </a:solidFill>
                <a:latin typeface="Calibri" panose="020F0502020204030204" pitchFamily="34" charset="0"/>
                <a:cs typeface="Calibri" panose="020F0502020204030204" pitchFamily="34" charset="0"/>
              </a:rPr>
              <a:t> </a:t>
            </a:r>
            <a:endParaRPr lang="ko-KR" altLang="en-US" dirty="0">
              <a:solidFill>
                <a:schemeClr val="tx1">
                  <a:lumMod val="50000"/>
                  <a:lumOff val="50000"/>
                </a:schemeClr>
              </a:solidFill>
            </a:endParaRPr>
          </a:p>
        </p:txBody>
      </p:sp>
      <p:graphicFrame>
        <p:nvGraphicFramePr>
          <p:cNvPr id="9" name="표 13">
            <a:extLst>
              <a:ext uri="{FF2B5EF4-FFF2-40B4-BE49-F238E27FC236}">
                <a16:creationId xmlns:a16="http://schemas.microsoft.com/office/drawing/2014/main" id="{2AD80303-2276-C8D8-4B25-BF9AB5C511C3}"/>
              </a:ext>
            </a:extLst>
          </p:cNvPr>
          <p:cNvGraphicFramePr>
            <a:graphicFrameLocks noGrp="1"/>
          </p:cNvGraphicFramePr>
          <p:nvPr>
            <p:extLst>
              <p:ext uri="{D42A27DB-BD31-4B8C-83A1-F6EECF244321}">
                <p14:modId xmlns:p14="http://schemas.microsoft.com/office/powerpoint/2010/main" val="1927359790"/>
              </p:ext>
            </p:extLst>
          </p:nvPr>
        </p:nvGraphicFramePr>
        <p:xfrm>
          <a:off x="0" y="949672"/>
          <a:ext cx="12199301" cy="5852160"/>
        </p:xfrm>
        <a:graphic>
          <a:graphicData uri="http://schemas.openxmlformats.org/drawingml/2006/table">
            <a:tbl>
              <a:tblPr firstRow="1" bandRow="1">
                <a:tableStyleId>{5940675A-B579-460E-94D1-54222C63F5DA}</a:tableStyleId>
              </a:tblPr>
              <a:tblGrid>
                <a:gridCol w="828000">
                  <a:extLst>
                    <a:ext uri="{9D8B030D-6E8A-4147-A177-3AD203B41FA5}">
                      <a16:colId xmlns:a16="http://schemas.microsoft.com/office/drawing/2014/main" val="1075626818"/>
                    </a:ext>
                  </a:extLst>
                </a:gridCol>
                <a:gridCol w="5238781">
                  <a:extLst>
                    <a:ext uri="{9D8B030D-6E8A-4147-A177-3AD203B41FA5}">
                      <a16:colId xmlns:a16="http://schemas.microsoft.com/office/drawing/2014/main" val="4006837552"/>
                    </a:ext>
                  </a:extLst>
                </a:gridCol>
                <a:gridCol w="828000">
                  <a:extLst>
                    <a:ext uri="{9D8B030D-6E8A-4147-A177-3AD203B41FA5}">
                      <a16:colId xmlns:a16="http://schemas.microsoft.com/office/drawing/2014/main" val="1633375017"/>
                    </a:ext>
                  </a:extLst>
                </a:gridCol>
                <a:gridCol w="5304520">
                  <a:extLst>
                    <a:ext uri="{9D8B030D-6E8A-4147-A177-3AD203B41FA5}">
                      <a16:colId xmlns:a16="http://schemas.microsoft.com/office/drawing/2014/main" val="3818905454"/>
                    </a:ext>
                  </a:extLst>
                </a:gridCol>
              </a:tblGrid>
              <a:tr h="1836000">
                <a:tc>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chemeClr val="tx1"/>
                          </a:solidFill>
                          <a:latin typeface="Arial" panose="020B0604020202020204" pitchFamily="34" charset="0"/>
                          <a:ea typeface="+mn-ea"/>
                          <a:cs typeface="Arial" panose="020B0604020202020204" pitchFamily="34" charset="0"/>
                        </a:rPr>
                        <a:t>Q2. </a:t>
                      </a:r>
                      <a:r>
                        <a:rPr lang="en-US" altLang="ko-KR" sz="1200" b="1" kern="1200" dirty="0">
                          <a:solidFill>
                            <a:srgbClr val="FF0000"/>
                          </a:solidFill>
                          <a:latin typeface="Arial" panose="020B0604020202020204" pitchFamily="34" charset="0"/>
                          <a:ea typeface="+mn-ea"/>
                          <a:cs typeface="Arial" panose="020B0604020202020204" pitchFamily="34" charset="0"/>
                        </a:rPr>
                        <a:t>What linguistic knowledge </a:t>
                      </a:r>
                      <a:r>
                        <a:rPr lang="en-US" altLang="ko-KR" sz="1200" kern="1200" dirty="0">
                          <a:solidFill>
                            <a:srgbClr val="FF0000"/>
                          </a:solidFill>
                          <a:latin typeface="Arial" panose="020B0604020202020204" pitchFamily="34" charset="0"/>
                          <a:ea typeface="+mn-ea"/>
                          <a:cs typeface="Arial" panose="020B0604020202020204" pitchFamily="34" charset="0"/>
                        </a:rPr>
                        <a:t>is encoded in self-attention weights of the fine-tuned models and what portion of it comes from the pre-trained BERT?</a:t>
                      </a:r>
                    </a:p>
                    <a:p>
                      <a:pPr marL="228600" marR="0" lvl="0" indent="-228600" algn="l" defTabSz="914400" rtl="0" eaLnBrk="1" fontAlgn="auto" latinLnBrk="1" hangingPunct="1">
                        <a:lnSpc>
                          <a:spcPct val="100000"/>
                        </a:lnSpc>
                        <a:spcBef>
                          <a:spcPts val="0"/>
                        </a:spcBef>
                        <a:spcAft>
                          <a:spcPts val="0"/>
                        </a:spcAft>
                        <a:buClrTx/>
                        <a:buSzTx/>
                        <a:buFont typeface="+mj-ea"/>
                        <a:buAutoNum type="circleNumDbPlain" startAt="2"/>
                        <a:tabLst/>
                        <a:defRPr/>
                      </a:pPr>
                      <a:r>
                        <a:rPr lang="en-US" altLang="ko-KR" sz="1200" b="1" kern="1200" dirty="0">
                          <a:solidFill>
                            <a:schemeClr val="tx1"/>
                          </a:solidFill>
                          <a:latin typeface="Arial" panose="020B0604020202020204" pitchFamily="34" charset="0"/>
                          <a:ea typeface="+mn-ea"/>
                          <a:cs typeface="Arial" panose="020B0604020202020204" pitchFamily="34" charset="0"/>
                        </a:rPr>
                        <a:t>Relation-specific heads in BERT</a:t>
                      </a:r>
                      <a:r>
                        <a:rPr lang="en-US" altLang="ko-KR" sz="1200" kern="1200" dirty="0">
                          <a:solidFill>
                            <a:schemeClr val="tx1"/>
                          </a:solidFill>
                          <a:latin typeface="Arial" panose="020B0604020202020204" pitchFamily="34" charset="0"/>
                          <a:ea typeface="+mn-ea"/>
                          <a:cs typeface="Arial" panose="020B0604020202020204" pitchFamily="34" charset="0"/>
                        </a:rPr>
                        <a:t>: Focusing on whether BERT captures </a:t>
                      </a:r>
                      <a:r>
                        <a:rPr lang="en-US" altLang="ko-KR" sz="1200" b="1" kern="1200" dirty="0" err="1">
                          <a:solidFill>
                            <a:schemeClr val="tx1"/>
                          </a:solidFill>
                          <a:latin typeface="Arial" panose="020B0604020202020204" pitchFamily="34" charset="0"/>
                          <a:ea typeface="+mn-ea"/>
                          <a:cs typeface="Arial" panose="020B0604020202020204" pitchFamily="34" charset="0"/>
                        </a:rPr>
                        <a:t>FrameNet’s</a:t>
                      </a:r>
                      <a:r>
                        <a:rPr lang="en-US" altLang="ko-KR" sz="1200" b="1" kern="1200" dirty="0">
                          <a:solidFill>
                            <a:schemeClr val="tx1"/>
                          </a:solidFill>
                          <a:latin typeface="Arial" panose="020B0604020202020204" pitchFamily="34" charset="0"/>
                          <a:ea typeface="+mn-ea"/>
                          <a:cs typeface="Arial" panose="020B0604020202020204" pitchFamily="34" charset="0"/>
                        </a:rPr>
                        <a:t> relations </a:t>
                      </a:r>
                      <a:r>
                        <a:rPr lang="en-US" altLang="ko-KR" sz="1200" kern="1200" dirty="0">
                          <a:solidFill>
                            <a:schemeClr val="tx1"/>
                          </a:solidFill>
                          <a:latin typeface="Arial" panose="020B0604020202020204" pitchFamily="34" charset="0"/>
                          <a:ea typeface="+mn-ea"/>
                          <a:cs typeface="Arial" panose="020B0604020202020204" pitchFamily="34" charset="0"/>
                        </a:rPr>
                        <a:t>between frame-evoking lexical units (predicates) and </a:t>
                      </a:r>
                      <a:r>
                        <a:rPr lang="en-US" altLang="ko-KR" sz="1200" b="1" kern="1200" dirty="0">
                          <a:solidFill>
                            <a:schemeClr val="tx1"/>
                          </a:solidFill>
                          <a:latin typeface="Arial" panose="020B0604020202020204" pitchFamily="34" charset="0"/>
                          <a:ea typeface="+mn-ea"/>
                          <a:cs typeface="Arial" panose="020B0604020202020204" pitchFamily="34" charset="0"/>
                        </a:rPr>
                        <a:t>core frame elements </a:t>
                      </a:r>
                      <a:r>
                        <a:rPr lang="en-US" altLang="ko-KR" sz="1200" kern="1200" dirty="0">
                          <a:solidFill>
                            <a:schemeClr val="tx1"/>
                          </a:solidFill>
                          <a:latin typeface="Arial" panose="020B0604020202020204" pitchFamily="34" charset="0"/>
                          <a:ea typeface="+mn-ea"/>
                          <a:cs typeface="Arial" panose="020B0604020202020204" pitchFamily="34" charset="0"/>
                        </a:rPr>
                        <a:t>whether the links between them produce higher attention weights</a:t>
                      </a:r>
                    </a:p>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With 473 annotated sentences, for each of these sentences, we obtain pre-trained BERT’s attention weights for each of the 144 heads.</a:t>
                      </a:r>
                    </a:p>
                    <a:p>
                      <a:pPr marL="171450" indent="-171450" latinLnBrk="1">
                        <a:buFont typeface="Arial" panose="020B0604020202020204" pitchFamily="34" charset="0"/>
                        <a:buChar char="•"/>
                      </a:pPr>
                      <a:r>
                        <a:rPr lang="en-US" altLang="ko-KR" sz="1200" dirty="0">
                          <a:latin typeface="Arial" panose="020B0604020202020204" pitchFamily="34" charset="0"/>
                          <a:cs typeface="Arial" panose="020B0604020202020204" pitchFamily="34" charset="0"/>
                        </a:rPr>
                        <a:t>Certain types of linguistic relations may be captured by self-attention patterns in specialized BERT heads</a:t>
                      </a:r>
                    </a:p>
                    <a:p>
                      <a:pPr marL="228600" indent="-228600" latinLnBrk="1">
                        <a:buFont typeface="+mj-ea"/>
                        <a:buAutoNum type="circleNumDbPlain" startAt="3"/>
                      </a:pPr>
                      <a:r>
                        <a:rPr lang="en-US" altLang="ko-KR" sz="1200" b="1" dirty="0">
                          <a:latin typeface="Arial" panose="020B0604020202020204" pitchFamily="34" charset="0"/>
                          <a:cs typeface="Arial" panose="020B0604020202020204" pitchFamily="34" charset="0"/>
                        </a:rPr>
                        <a:t>Change in self-attention patterns after fine-tuning</a:t>
                      </a:r>
                      <a:r>
                        <a:rPr lang="en-US" altLang="ko-KR" sz="1200" dirty="0">
                          <a:latin typeface="Arial" panose="020B0604020202020204" pitchFamily="34" charset="0"/>
                          <a:cs typeface="Arial" panose="020B0604020202020204" pitchFamily="34" charset="0"/>
                        </a:rPr>
                        <a:t>: To study how attention per head changes on average for each of the target GLUE tasks, we calculate </a:t>
                      </a:r>
                      <a:r>
                        <a:rPr lang="en-US" altLang="ko-KR" sz="1200" b="1" dirty="0">
                          <a:latin typeface="Arial" panose="020B0604020202020204" pitchFamily="34" charset="0"/>
                          <a:cs typeface="Arial" panose="020B0604020202020204" pitchFamily="34" charset="0"/>
                        </a:rPr>
                        <a:t>cosine similarity</a:t>
                      </a:r>
                      <a:r>
                        <a:rPr lang="en-US" altLang="ko-KR" sz="1200" dirty="0">
                          <a:latin typeface="Arial" panose="020B0604020202020204" pitchFamily="34" charset="0"/>
                          <a:cs typeface="Arial" panose="020B0604020202020204" pitchFamily="34" charset="0"/>
                        </a:rPr>
                        <a:t> between pre-trained and fine-tuned BERT’s flattened arrays of attention weights</a:t>
                      </a:r>
                    </a:p>
                    <a:p>
                      <a:pPr marL="228600" indent="-228600" latinLnBrk="1">
                        <a:buFont typeface="Arial" panose="020B0604020202020204" pitchFamily="34" charset="0"/>
                        <a:buChar char="•"/>
                      </a:pPr>
                      <a:r>
                        <a:rPr lang="en-US" altLang="ko-KR" sz="1200" b="1" dirty="0">
                          <a:latin typeface="Arial" panose="020B0604020202020204" pitchFamily="34" charset="0"/>
                          <a:cs typeface="Arial" panose="020B0604020202020204" pitchFamily="34" charset="0"/>
                        </a:rPr>
                        <a:t>The last two layers encode task-specific features </a:t>
                      </a:r>
                      <a:r>
                        <a:rPr lang="en-US" altLang="ko-KR" sz="1200" dirty="0">
                          <a:latin typeface="Arial" panose="020B0604020202020204" pitchFamily="34" charset="0"/>
                          <a:cs typeface="Arial" panose="020B0604020202020204" pitchFamily="34" charset="0"/>
                        </a:rPr>
                        <a:t>that are attributed to the gain of scores, while earlier layers capture more fundamental and low-level information used in fine-tuned models</a:t>
                      </a:r>
                    </a:p>
                    <a:p>
                      <a:pPr marL="228600" indent="-228600" latinLnBrk="1">
                        <a:buFont typeface="+mj-ea"/>
                        <a:buAutoNum type="circleNumDbPlain" startAt="4"/>
                      </a:pPr>
                      <a:r>
                        <a:rPr lang="en-US" altLang="ko-KR" sz="1200" b="1" dirty="0">
                          <a:latin typeface="Arial" panose="020B0604020202020204" pitchFamily="34" charset="0"/>
                          <a:cs typeface="Arial" panose="020B0604020202020204" pitchFamily="34" charset="0"/>
                        </a:rPr>
                        <a:t>Attention to linguistic features</a:t>
                      </a:r>
                      <a:r>
                        <a:rPr lang="en-US" altLang="ko-KR" sz="1200" dirty="0">
                          <a:latin typeface="Arial" panose="020B0604020202020204" pitchFamily="34" charset="0"/>
                          <a:cs typeface="Arial" panose="020B0604020202020204" pitchFamily="34" charset="0"/>
                        </a:rPr>
                        <a:t>:  Investigating whether fine-tuning BERT for a given task creates self-attention patterns which emphasize specific linguistic features</a:t>
                      </a:r>
                    </a:p>
                    <a:p>
                      <a:pPr marL="228600" indent="-228600" latinLnBrk="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Investigating attention to nouns, verbs, pronouns, subjects, objects, and negation words , and special BERT tokens across the tasks</a:t>
                      </a:r>
                    </a:p>
                    <a:p>
                      <a:pPr marL="228600" indent="-228600" latinLnBrk="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The striped attention maps generally come from BERT pre-training tasks rather than from task-specific linguistic reasoning.</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gridSpan="2">
                  <a:txBody>
                    <a:bodyPr/>
                    <a:lstStyle/>
                    <a:p>
                      <a:pPr marL="171450" indent="-171450" latinLnBrk="1">
                        <a:buFont typeface="Arial" panose="020B0604020202020204" pitchFamily="34" charset="0"/>
                        <a:buChar char="•"/>
                      </a:pPr>
                      <a:r>
                        <a:rPr lang="en-US" altLang="ko-KR" sz="1200" kern="1200" dirty="0">
                          <a:solidFill>
                            <a:schemeClr val="tx1"/>
                          </a:solidFill>
                          <a:latin typeface="+mn-lt"/>
                          <a:ea typeface="+mn-ea"/>
                          <a:cs typeface="+mn-cs"/>
                        </a:rPr>
                        <a:t>The heatmap of </a:t>
                      </a:r>
                      <a:br>
                        <a:rPr lang="en-US" altLang="ko-KR" sz="1200" kern="1200" dirty="0">
                          <a:solidFill>
                            <a:schemeClr val="tx1"/>
                          </a:solidFill>
                          <a:latin typeface="+mn-lt"/>
                          <a:ea typeface="+mn-ea"/>
                          <a:cs typeface="+mn-cs"/>
                        </a:rPr>
                      </a:br>
                      <a:r>
                        <a:rPr lang="en-US" altLang="ko-KR" sz="1200" kern="1200" dirty="0">
                          <a:solidFill>
                            <a:schemeClr val="tx1"/>
                          </a:solidFill>
                          <a:latin typeface="+mn-lt"/>
                          <a:ea typeface="+mn-ea"/>
                          <a:cs typeface="+mn-cs"/>
                        </a:rPr>
                        <a:t>averaged attention </a:t>
                      </a:r>
                      <a:br>
                        <a:rPr lang="en-US" altLang="ko-KR" sz="1200" kern="1200" dirty="0">
                          <a:solidFill>
                            <a:schemeClr val="tx1"/>
                          </a:solidFill>
                          <a:latin typeface="+mn-lt"/>
                          <a:ea typeface="+mn-ea"/>
                          <a:cs typeface="+mn-cs"/>
                        </a:rPr>
                      </a:br>
                      <a:r>
                        <a:rPr lang="en-US" altLang="ko-KR" sz="1200" kern="1200" dirty="0">
                          <a:solidFill>
                            <a:schemeClr val="tx1"/>
                          </a:solidFill>
                          <a:latin typeface="+mn-lt"/>
                          <a:ea typeface="+mn-ea"/>
                          <a:cs typeface="+mn-cs"/>
                        </a:rPr>
                        <a:t>scores over all </a:t>
                      </a:r>
                      <a:br>
                        <a:rPr lang="en-US" altLang="ko-KR" sz="1200" kern="1200" dirty="0">
                          <a:solidFill>
                            <a:schemeClr val="tx1"/>
                          </a:solidFill>
                          <a:latin typeface="+mn-lt"/>
                          <a:ea typeface="+mn-ea"/>
                          <a:cs typeface="+mn-cs"/>
                        </a:rPr>
                      </a:br>
                      <a:r>
                        <a:rPr lang="en-US" altLang="ko-KR" sz="1200" kern="1200" dirty="0">
                          <a:solidFill>
                            <a:schemeClr val="tx1"/>
                          </a:solidFill>
                          <a:latin typeface="+mn-lt"/>
                          <a:ea typeface="+mn-ea"/>
                          <a:cs typeface="+mn-cs"/>
                        </a:rPr>
                        <a:t>collected examples </a:t>
                      </a:r>
                      <a:br>
                        <a:rPr lang="en-US" altLang="ko-KR" sz="1200" kern="1200" dirty="0">
                          <a:solidFill>
                            <a:schemeClr val="tx1"/>
                          </a:solidFill>
                          <a:latin typeface="+mn-lt"/>
                          <a:ea typeface="+mn-ea"/>
                          <a:cs typeface="+mn-cs"/>
                        </a:rPr>
                      </a:br>
                      <a:r>
                        <a:rPr lang="en-US" altLang="ko-KR" sz="1200" kern="1200" dirty="0">
                          <a:solidFill>
                            <a:schemeClr val="tx1"/>
                          </a:solidFill>
                          <a:latin typeface="+mn-lt"/>
                          <a:ea typeface="+mn-ea"/>
                          <a:cs typeface="+mn-cs"/>
                        </a:rPr>
                        <a:t>suggests that 2 out </a:t>
                      </a:r>
                      <a:br>
                        <a:rPr lang="en-US" altLang="ko-KR" sz="1200" kern="1200" dirty="0">
                          <a:solidFill>
                            <a:schemeClr val="tx1"/>
                          </a:solidFill>
                          <a:latin typeface="+mn-lt"/>
                          <a:ea typeface="+mn-ea"/>
                          <a:cs typeface="+mn-cs"/>
                        </a:rPr>
                      </a:br>
                      <a:r>
                        <a:rPr lang="en-US" altLang="ko-KR" sz="1200" kern="1200" dirty="0">
                          <a:solidFill>
                            <a:schemeClr val="tx1"/>
                          </a:solidFill>
                          <a:latin typeface="+mn-lt"/>
                          <a:ea typeface="+mn-ea"/>
                          <a:cs typeface="+mn-cs"/>
                        </a:rPr>
                        <a:t>of 144 heads tend </a:t>
                      </a:r>
                      <a:br>
                        <a:rPr lang="en-US" altLang="ko-KR" sz="1200" kern="1200" dirty="0">
                          <a:solidFill>
                            <a:schemeClr val="tx1"/>
                          </a:solidFill>
                          <a:latin typeface="+mn-lt"/>
                          <a:ea typeface="+mn-ea"/>
                          <a:cs typeface="+mn-cs"/>
                        </a:rPr>
                      </a:br>
                      <a:r>
                        <a:rPr lang="en-US" altLang="ko-KR" sz="1200" kern="1200" dirty="0">
                          <a:solidFill>
                            <a:schemeClr val="tx1"/>
                          </a:solidFill>
                          <a:latin typeface="+mn-lt"/>
                          <a:ea typeface="+mn-ea"/>
                          <a:cs typeface="+mn-cs"/>
                        </a:rPr>
                        <a:t>to attend to the </a:t>
                      </a:r>
                      <a:br>
                        <a:rPr lang="en-US" altLang="ko-KR" sz="1200" kern="1200" dirty="0">
                          <a:solidFill>
                            <a:schemeClr val="tx1"/>
                          </a:solidFill>
                          <a:latin typeface="+mn-lt"/>
                          <a:ea typeface="+mn-ea"/>
                          <a:cs typeface="+mn-cs"/>
                        </a:rPr>
                      </a:br>
                      <a:r>
                        <a:rPr lang="en-US" altLang="ko-KR" sz="1200" kern="1200" dirty="0">
                          <a:solidFill>
                            <a:schemeClr val="tx1"/>
                          </a:solidFill>
                          <a:latin typeface="+mn-lt"/>
                          <a:ea typeface="+mn-ea"/>
                          <a:cs typeface="+mn-cs"/>
                        </a:rPr>
                        <a:t>parts of the sentence </a:t>
                      </a:r>
                      <a:br>
                        <a:rPr lang="en-US" altLang="ko-KR" sz="1200" kern="1200" dirty="0">
                          <a:solidFill>
                            <a:schemeClr val="tx1"/>
                          </a:solidFill>
                          <a:latin typeface="+mn-lt"/>
                          <a:ea typeface="+mn-ea"/>
                          <a:cs typeface="+mn-cs"/>
                        </a:rPr>
                      </a:br>
                      <a:r>
                        <a:rPr lang="en-US" altLang="ko-KR" sz="1200" kern="1200" dirty="0">
                          <a:solidFill>
                            <a:schemeClr val="tx1"/>
                          </a:solidFill>
                          <a:latin typeface="+mn-lt"/>
                          <a:ea typeface="+mn-ea"/>
                          <a:cs typeface="+mn-cs"/>
                        </a:rPr>
                        <a:t>that FrameNet </a:t>
                      </a:r>
                      <a:br>
                        <a:rPr lang="en-US" altLang="ko-KR" sz="1200" kern="1200" dirty="0">
                          <a:solidFill>
                            <a:schemeClr val="tx1"/>
                          </a:solidFill>
                          <a:latin typeface="+mn-lt"/>
                          <a:ea typeface="+mn-ea"/>
                          <a:cs typeface="+mn-cs"/>
                        </a:rPr>
                      </a:br>
                      <a:r>
                        <a:rPr lang="en-US" altLang="ko-KR" sz="1200" kern="1200" dirty="0">
                          <a:solidFill>
                            <a:schemeClr val="tx1"/>
                          </a:solidFill>
                          <a:latin typeface="+mn-lt"/>
                          <a:ea typeface="+mn-ea"/>
                          <a:cs typeface="+mn-cs"/>
                        </a:rPr>
                        <a:t>annotators identified </a:t>
                      </a:r>
                      <a:br>
                        <a:rPr lang="en-US" altLang="ko-KR" sz="1200" kern="1200" dirty="0">
                          <a:solidFill>
                            <a:schemeClr val="tx1"/>
                          </a:solidFill>
                          <a:latin typeface="+mn-lt"/>
                          <a:ea typeface="+mn-ea"/>
                          <a:cs typeface="+mn-cs"/>
                        </a:rPr>
                      </a:br>
                      <a:r>
                        <a:rPr lang="en-US" altLang="ko-KR" sz="1200" kern="1200" dirty="0">
                          <a:solidFill>
                            <a:schemeClr val="tx1"/>
                          </a:solidFill>
                          <a:latin typeface="+mn-lt"/>
                          <a:ea typeface="+mn-ea"/>
                          <a:cs typeface="+mn-cs"/>
                        </a:rPr>
                        <a:t>as core elements</a:t>
                      </a:r>
                      <a:endParaRPr lang="ko-KR" altLang="en-US" sz="1200" kern="1200" dirty="0">
                        <a:solidFill>
                          <a:schemeClr val="tx1"/>
                        </a:solidFill>
                        <a:latin typeface="+mn-lt"/>
                        <a:ea typeface="+mn-ea"/>
                        <a:cs typeface="+mn-cs"/>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hMerge="1">
                  <a:txBody>
                    <a:bodyPr/>
                    <a:lstStyle/>
                    <a:p>
                      <a:pPr marL="171450" indent="-171450" latinLnBrk="1">
                        <a:buFont typeface="Arial" panose="020B0604020202020204" pitchFamily="34" charset="0"/>
                        <a:buChar char="•"/>
                      </a:pPr>
                      <a:r>
                        <a:rPr lang="en-US" altLang="ko-KR" sz="1200" kern="1200" dirty="0">
                          <a:solidFill>
                            <a:schemeClr val="tx1"/>
                          </a:solidFill>
                          <a:latin typeface="+mn-lt"/>
                          <a:ea typeface="+mn-ea"/>
                          <a:cs typeface="+mn-cs"/>
                        </a:rPr>
                        <a:t>The heatmap of averaged attention scores over all collected examples suggests that 2 out of 144 heads tend to attend to the parts of the sentence that </a:t>
                      </a:r>
                      <a:r>
                        <a:rPr lang="en-US" altLang="ko-KR" sz="1200" kern="1200" dirty="0" err="1">
                          <a:solidFill>
                            <a:schemeClr val="tx1"/>
                          </a:solidFill>
                          <a:latin typeface="+mn-lt"/>
                          <a:ea typeface="+mn-ea"/>
                          <a:cs typeface="+mn-cs"/>
                        </a:rPr>
                        <a:t>FrameNet</a:t>
                      </a:r>
                      <a:r>
                        <a:rPr lang="en-US" altLang="ko-KR" sz="1200" kern="1200" dirty="0">
                          <a:solidFill>
                            <a:schemeClr val="tx1"/>
                          </a:solidFill>
                          <a:latin typeface="+mn-lt"/>
                          <a:ea typeface="+mn-ea"/>
                          <a:cs typeface="+mn-cs"/>
                        </a:rPr>
                        <a:t> annotators identified as core elements</a:t>
                      </a:r>
                      <a:endParaRPr lang="ko-KR" altLang="en-US" sz="1200" kern="1200" dirty="0">
                        <a:solidFill>
                          <a:schemeClr val="tx1"/>
                        </a:solidFill>
                        <a:latin typeface="+mn-lt"/>
                        <a:ea typeface="+mn-ea"/>
                        <a:cs typeface="+mn-cs"/>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3886733"/>
                  </a:ext>
                </a:extLst>
              </a:tr>
              <a:tr h="828000">
                <a:tc rowSpan="2">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rowSpan="2">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kern="1200" dirty="0">
                          <a:solidFill>
                            <a:schemeClr val="tx1"/>
                          </a:solidFill>
                          <a:latin typeface="Arial" panose="020B0604020202020204" pitchFamily="34" charset="0"/>
                          <a:ea typeface="+mn-ea"/>
                          <a:cs typeface="Arial" panose="020B0604020202020204" pitchFamily="34" charset="0"/>
                        </a:rPr>
                        <a:t>Q3. </a:t>
                      </a:r>
                      <a:r>
                        <a:rPr lang="en-US" altLang="ko-KR" sz="1200" kern="1200" dirty="0">
                          <a:solidFill>
                            <a:srgbClr val="FF0000"/>
                          </a:solidFill>
                          <a:latin typeface="Arial" panose="020B0604020202020204" pitchFamily="34" charset="0"/>
                          <a:ea typeface="+mn-ea"/>
                          <a:cs typeface="Arial" panose="020B0604020202020204" pitchFamily="34" charset="0"/>
                        </a:rPr>
                        <a:t>How different are the </a:t>
                      </a:r>
                      <a:r>
                        <a:rPr lang="en-US" altLang="ko-KR" sz="1200" b="1" kern="1200" dirty="0">
                          <a:solidFill>
                            <a:srgbClr val="FF0000"/>
                          </a:solidFill>
                          <a:latin typeface="Arial" panose="020B0604020202020204" pitchFamily="34" charset="0"/>
                          <a:ea typeface="+mn-ea"/>
                          <a:cs typeface="Arial" panose="020B0604020202020204" pitchFamily="34" charset="0"/>
                        </a:rPr>
                        <a:t>self-attention </a:t>
                      </a:r>
                      <a:r>
                        <a:rPr lang="en-US" altLang="ko-KR" sz="1200" b="1" kern="1200" dirty="0">
                          <a:solidFill>
                            <a:schemeClr val="tx1"/>
                          </a:solidFill>
                          <a:latin typeface="Arial" panose="020B0604020202020204" pitchFamily="34" charset="0"/>
                          <a:ea typeface="+mn-ea"/>
                          <a:cs typeface="Arial" panose="020B0604020202020204" pitchFamily="34" charset="0"/>
                        </a:rPr>
                        <a:t>patterns </a:t>
                      </a:r>
                      <a:r>
                        <a:rPr lang="en-US" altLang="ko-KR" sz="1200" kern="1200" dirty="0">
                          <a:solidFill>
                            <a:schemeClr val="tx1"/>
                          </a:solidFill>
                          <a:latin typeface="Arial" panose="020B0604020202020204" pitchFamily="34" charset="0"/>
                          <a:ea typeface="+mn-ea"/>
                          <a:cs typeface="Arial" panose="020B0604020202020204" pitchFamily="34" charset="0"/>
                        </a:rPr>
                        <a:t>of different heads, and how important are they for a given task?</a:t>
                      </a:r>
                      <a:endParaRPr lang="ko-KR" altLang="en-US" sz="1200" kern="1200" dirty="0">
                        <a:solidFill>
                          <a:schemeClr val="tx1"/>
                        </a:solidFill>
                        <a:latin typeface="Arial" panose="020B0604020202020204" pitchFamily="34" charset="0"/>
                        <a:ea typeface="+mn-ea"/>
                        <a:cs typeface="Arial" panose="020B0604020202020204" pitchFamily="34" charset="0"/>
                      </a:endParaRPr>
                    </a:p>
                    <a:p>
                      <a:pPr marL="228600" indent="-228600" algn="l" defTabSz="914400" rtl="0" eaLnBrk="1" latinLnBrk="1" hangingPunct="1">
                        <a:buFont typeface="+mj-ea"/>
                        <a:buAutoNum type="circleNumDbPlain" startAt="5"/>
                      </a:pPr>
                      <a:r>
                        <a:rPr lang="en-US" altLang="ko-KR" sz="1200" b="1" kern="1200" dirty="0">
                          <a:solidFill>
                            <a:schemeClr val="tx1"/>
                          </a:solidFill>
                          <a:latin typeface="Arial" panose="020B0604020202020204" pitchFamily="34" charset="0"/>
                          <a:ea typeface="+mn-ea"/>
                          <a:cs typeface="Arial" panose="020B0604020202020204" pitchFamily="34" charset="0"/>
                        </a:rPr>
                        <a:t>Token-to-token attention</a:t>
                      </a:r>
                      <a:r>
                        <a:rPr lang="en-US" altLang="ko-KR" sz="1200" kern="1200" dirty="0">
                          <a:solidFill>
                            <a:schemeClr val="tx1"/>
                          </a:solidFill>
                          <a:latin typeface="Arial" panose="020B0604020202020204" pitchFamily="34" charset="0"/>
                          <a:ea typeface="+mn-ea"/>
                          <a:cs typeface="Arial" panose="020B0604020202020204" pitchFamily="34" charset="0"/>
                        </a:rPr>
                        <a:t>:  Investigating the attention patterns between tokens in the same </a:t>
                      </a:r>
                    </a:p>
                    <a:p>
                      <a:pPr marL="228600" indent="-228600" algn="l" defTabSz="914400" rtl="0" eaLnBrk="1" latinLnBrk="1" hangingPunct="1">
                        <a:buFont typeface="Arial" panose="020B0604020202020204" pitchFamily="34" charset="0"/>
                        <a:buChar char="•"/>
                      </a:pPr>
                      <a:r>
                        <a:rPr lang="en-US" altLang="ko-KR" sz="1200" kern="1200" dirty="0">
                          <a:solidFill>
                            <a:schemeClr val="tx1"/>
                          </a:solidFill>
                          <a:latin typeface="Arial" panose="020B0604020202020204" pitchFamily="34" charset="0"/>
                          <a:ea typeface="+mn-ea"/>
                          <a:cs typeface="Arial" panose="020B0604020202020204" pitchFamily="34" charset="0"/>
                        </a:rPr>
                        <a:t>Potential head candidates that coincided with diagonally structured attention maps</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gridSpan="2">
                  <a:txBody>
                    <a:bodyPr/>
                    <a:lstStyle/>
                    <a:p>
                      <a:pPr marL="228600" indent="-228600" latinLnBrk="1">
                        <a:buFont typeface="+mj-ea"/>
                        <a:buAutoNum type="circleNumDbPlain" startAt="6"/>
                      </a:pPr>
                      <a:r>
                        <a:rPr lang="en-US" altLang="ko-KR" sz="1200" b="1" kern="1200" dirty="0">
                          <a:solidFill>
                            <a:schemeClr val="tx1"/>
                          </a:solidFill>
                          <a:latin typeface="Arial" panose="020B0604020202020204" pitchFamily="34" charset="0"/>
                          <a:ea typeface="+mn-ea"/>
                          <a:cs typeface="Arial" panose="020B0604020202020204" pitchFamily="34" charset="0"/>
                        </a:rPr>
                        <a:t>Disabling self-attention heads</a:t>
                      </a:r>
                      <a:r>
                        <a:rPr lang="en-US" altLang="ko-KR" sz="1200" kern="1200" dirty="0">
                          <a:solidFill>
                            <a:schemeClr val="tx1"/>
                          </a:solidFill>
                          <a:latin typeface="Arial" panose="020B0604020202020204" pitchFamily="34" charset="0"/>
                          <a:ea typeface="+mn-ea"/>
                          <a:cs typeface="Arial" panose="020B0604020202020204" pitchFamily="34" charset="0"/>
                        </a:rPr>
                        <a:t>: Unexpectedly, disabling some heads leads not to a drop in accuracy, as one would expect, but to an increase in performance. This effect is different across tasks and datasets</a:t>
                      </a: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h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marR="360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975760"/>
                  </a:ext>
                </a:extLst>
              </a:tr>
              <a:tr h="324000">
                <a:tc vMerge="1">
                  <a:txBody>
                    <a:bodyPr/>
                    <a:lstStyle/>
                    <a:p>
                      <a:pPr latinLnBrk="1"/>
                      <a:endParaRPr lang="ko-KR" altLang="en-US" sz="1600" dirty="0">
                        <a:latin typeface="Arial" panose="020B0604020202020204" pitchFamily="34" charset="0"/>
                        <a:cs typeface="Arial" panose="020B0604020202020204" pitchFamily="34" charset="0"/>
                      </a:endParaRPr>
                    </a:p>
                  </a:txBody>
                  <a:tcP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vMerge="1">
                  <a:txBody>
                    <a:bodyPr/>
                    <a:lstStyle/>
                    <a:p>
                      <a:pPr marL="171450" indent="-171450" algn="l" defTabSz="914400" rtl="0" eaLnBrk="1" latinLnBrk="1" hangingPunct="1">
                        <a:buFont typeface="Arial" panose="020B0604020202020204" pitchFamily="34" charset="0"/>
                        <a:buChar char="•"/>
                      </a:pPr>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0" algn="l" defTabSz="914400" rtl="0" eaLnBrk="1" latinLnBrk="1" hangingPunct="1"/>
                      <a:endParaRPr lang="ko-KR" altLang="en-US" sz="1200" kern="1200" dirty="0">
                        <a:solidFill>
                          <a:schemeClr val="tx1"/>
                        </a:solidFill>
                        <a:latin typeface="Arial" panose="020B0604020202020204" pitchFamily="34" charset="0"/>
                        <a:ea typeface="+mn-ea"/>
                        <a:cs typeface="Arial" panose="020B0604020202020204" pitchFamily="34" charset="0"/>
                      </a:endParaRPr>
                    </a:p>
                  </a:txBody>
                  <a:tcPr>
                    <a:lnL w="635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71450" indent="-171450" algn="l" defTabSz="914400" rtl="0" eaLnBrk="1" latinLnBrk="1" hangingPunct="1">
                        <a:buFont typeface="Arial" panose="020B0604020202020204" pitchFamily="34" charset="0"/>
                        <a:buChar char="•"/>
                      </a:pPr>
                      <a:r>
                        <a:rPr lang="en-US" altLang="ko-KR" sz="1150" kern="1200" dirty="0">
                          <a:solidFill>
                            <a:schemeClr val="tx1"/>
                          </a:solidFill>
                          <a:latin typeface="Arial" panose="020B0604020202020204" pitchFamily="34" charset="0"/>
                          <a:ea typeface="+mn-ea"/>
                          <a:cs typeface="Arial" panose="020B0604020202020204" pitchFamily="34" charset="0"/>
                        </a:rPr>
                        <a:t>From the paper: </a:t>
                      </a:r>
                      <a:r>
                        <a:rPr lang="en-US" altLang="ko-KR" sz="1150" kern="1200" dirty="0">
                          <a:solidFill>
                            <a:schemeClr val="tx1"/>
                          </a:solidFill>
                          <a:latin typeface="Arial" panose="020B0604020202020204" pitchFamily="34" charset="0"/>
                          <a:ea typeface="+mn-ea"/>
                          <a:cs typeface="Arial" panose="020B0604020202020204" pitchFamily="34" charset="0"/>
                          <a:hlinkClick r:id="rId3"/>
                        </a:rPr>
                        <a:t>https://github.com/text-machine-lab/dark-secrets-of-BERT</a:t>
                      </a:r>
                      <a:endParaRPr lang="ko-KR" altLang="en-US" sz="1150" kern="1200" dirty="0">
                        <a:solidFill>
                          <a:schemeClr val="tx1"/>
                        </a:solidFill>
                        <a:latin typeface="Arial" panose="020B0604020202020204" pitchFamily="34" charset="0"/>
                        <a:ea typeface="+mn-ea"/>
                        <a:cs typeface="Arial" panose="020B0604020202020204" pitchFamily="34" charset="0"/>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6766121"/>
                  </a:ext>
                </a:extLst>
              </a:tr>
            </a:tbl>
          </a:graphicData>
        </a:graphic>
      </p:graphicFrame>
      <p:sp>
        <p:nvSpPr>
          <p:cNvPr id="23" name="TextBox 22">
            <a:extLst>
              <a:ext uri="{FF2B5EF4-FFF2-40B4-BE49-F238E27FC236}">
                <a16:creationId xmlns:a16="http://schemas.microsoft.com/office/drawing/2014/main" id="{6E903AE9-3168-0E64-AA03-5BF058194797}"/>
              </a:ext>
            </a:extLst>
          </p:cNvPr>
          <p:cNvSpPr txBox="1"/>
          <p:nvPr/>
        </p:nvSpPr>
        <p:spPr>
          <a:xfrm>
            <a:off x="9284151" y="37969"/>
            <a:ext cx="2844000" cy="261610"/>
          </a:xfrm>
          <a:prstGeom prst="rect">
            <a:avLst/>
          </a:prstGeom>
          <a:noFill/>
        </p:spPr>
        <p:txBody>
          <a:bodyPr wrap="square">
            <a:spAutoFit/>
          </a:bodyPr>
          <a:lstStyle>
            <a:defPPr rtl="0">
              <a:defRPr lang="ko-kr"/>
            </a:defPPr>
            <a:lvl1pPr>
              <a:defRPr sz="1100"/>
            </a:lvl1pPr>
          </a:lstStyle>
          <a:p>
            <a:pPr algn="r"/>
            <a:r>
              <a:rPr lang="en-US" altLang="ko-KR" sz="1050" dirty="0">
                <a:latin typeface="Arial" panose="020B0604020202020204" pitchFamily="34" charset="0"/>
                <a:cs typeface="Arial" panose="020B0604020202020204" pitchFamily="34" charset="0"/>
                <a:hlinkClick r:id="rId4"/>
              </a:rPr>
              <a:t>https://arxiv.org/abs/1908.08593</a:t>
            </a:r>
            <a:endParaRPr lang="ko-KR" altLang="en-US" sz="1050" dirty="0">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1CDCB9C8-AEDE-EEEA-58E8-46818EBD4191}"/>
              </a:ext>
            </a:extLst>
          </p:cNvPr>
          <p:cNvSpPr/>
          <p:nvPr/>
        </p:nvSpPr>
        <p:spPr>
          <a:xfrm>
            <a:off x="16477" y="1080608"/>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Model</a:t>
            </a:r>
          </a:p>
          <a:p>
            <a:pPr algn="ctr"/>
            <a:r>
              <a:rPr lang="en-US" altLang="ko-KR" sz="1100" b="1" i="1" dirty="0">
                <a:solidFill>
                  <a:schemeClr val="tx1"/>
                </a:solidFill>
                <a:latin typeface="Arial" panose="020B0604020202020204" pitchFamily="34" charset="0"/>
                <a:cs typeface="Arial" panose="020B0604020202020204" pitchFamily="34" charset="0"/>
              </a:rPr>
              <a:t>&amp;</a:t>
            </a:r>
          </a:p>
          <a:p>
            <a:pPr algn="ctr"/>
            <a:r>
              <a:rPr lang="en-US" altLang="ko-KR" sz="1100" b="1" i="1" dirty="0">
                <a:solidFill>
                  <a:schemeClr val="tx1"/>
                </a:solidFill>
                <a:latin typeface="Arial" panose="020B0604020202020204" pitchFamily="34" charset="0"/>
                <a:cs typeface="Arial" panose="020B0604020202020204" pitchFamily="34" charset="0"/>
              </a:rPr>
              <a:t>Results</a:t>
            </a:r>
          </a:p>
        </p:txBody>
      </p:sp>
      <p:pic>
        <p:nvPicPr>
          <p:cNvPr id="4" name="그림 3">
            <a:extLst>
              <a:ext uri="{FF2B5EF4-FFF2-40B4-BE49-F238E27FC236}">
                <a16:creationId xmlns:a16="http://schemas.microsoft.com/office/drawing/2014/main" id="{8A524015-1C47-E624-5F92-C00BF7881655}"/>
              </a:ext>
            </a:extLst>
          </p:cNvPr>
          <p:cNvPicPr>
            <a:picLocks noChangeAspect="1"/>
          </p:cNvPicPr>
          <p:nvPr/>
        </p:nvPicPr>
        <p:blipFill rotWithShape="1">
          <a:blip r:embed="rId5"/>
          <a:srcRect l="1683"/>
          <a:stretch/>
        </p:blipFill>
        <p:spPr>
          <a:xfrm>
            <a:off x="7847774" y="1102359"/>
            <a:ext cx="4340361" cy="1800000"/>
          </a:xfrm>
          <a:prstGeom prst="rect">
            <a:avLst/>
          </a:prstGeom>
        </p:spPr>
      </p:pic>
      <p:sp>
        <p:nvSpPr>
          <p:cNvPr id="14" name="타원 13">
            <a:extLst>
              <a:ext uri="{FF2B5EF4-FFF2-40B4-BE49-F238E27FC236}">
                <a16:creationId xmlns:a16="http://schemas.microsoft.com/office/drawing/2014/main" id="{7A992D0A-4C61-663B-613F-5A999759D0DE}"/>
              </a:ext>
            </a:extLst>
          </p:cNvPr>
          <p:cNvSpPr/>
          <p:nvPr/>
        </p:nvSpPr>
        <p:spPr>
          <a:xfrm>
            <a:off x="7721097" y="1097291"/>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2</a:t>
            </a:r>
            <a:endParaRPr lang="ko-KR" altLang="en-US" sz="1200" dirty="0"/>
          </a:p>
        </p:txBody>
      </p:sp>
      <p:pic>
        <p:nvPicPr>
          <p:cNvPr id="7" name="그림 6">
            <a:extLst>
              <a:ext uri="{FF2B5EF4-FFF2-40B4-BE49-F238E27FC236}">
                <a16:creationId xmlns:a16="http://schemas.microsoft.com/office/drawing/2014/main" id="{9933F76E-3DBC-B417-076F-80C2B5A30DE7}"/>
              </a:ext>
            </a:extLst>
          </p:cNvPr>
          <p:cNvPicPr>
            <a:picLocks noChangeAspect="1"/>
          </p:cNvPicPr>
          <p:nvPr/>
        </p:nvPicPr>
        <p:blipFill>
          <a:blip r:embed="rId6"/>
          <a:stretch>
            <a:fillRect/>
          </a:stretch>
        </p:blipFill>
        <p:spPr>
          <a:xfrm>
            <a:off x="5989660" y="3032810"/>
            <a:ext cx="6238957" cy="1224000"/>
          </a:xfrm>
          <a:prstGeom prst="rect">
            <a:avLst/>
          </a:prstGeom>
        </p:spPr>
      </p:pic>
      <p:sp>
        <p:nvSpPr>
          <p:cNvPr id="17" name="타원 16">
            <a:extLst>
              <a:ext uri="{FF2B5EF4-FFF2-40B4-BE49-F238E27FC236}">
                <a16:creationId xmlns:a16="http://schemas.microsoft.com/office/drawing/2014/main" id="{18A8D9A3-E584-4C64-029F-B357B38F85AA}"/>
              </a:ext>
            </a:extLst>
          </p:cNvPr>
          <p:cNvSpPr/>
          <p:nvPr/>
        </p:nvSpPr>
        <p:spPr>
          <a:xfrm>
            <a:off x="5999811" y="2963444"/>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3</a:t>
            </a:r>
            <a:endParaRPr lang="ko-KR" altLang="en-US" sz="1200" dirty="0"/>
          </a:p>
        </p:txBody>
      </p:sp>
      <p:pic>
        <p:nvPicPr>
          <p:cNvPr id="13" name="그림 12">
            <a:extLst>
              <a:ext uri="{FF2B5EF4-FFF2-40B4-BE49-F238E27FC236}">
                <a16:creationId xmlns:a16="http://schemas.microsoft.com/office/drawing/2014/main" id="{B0759BED-467C-7FB9-955C-C7B08B5B6AA1}"/>
              </a:ext>
            </a:extLst>
          </p:cNvPr>
          <p:cNvPicPr>
            <a:picLocks noChangeAspect="1"/>
          </p:cNvPicPr>
          <p:nvPr/>
        </p:nvPicPr>
        <p:blipFill>
          <a:blip r:embed="rId7"/>
          <a:stretch>
            <a:fillRect/>
          </a:stretch>
        </p:blipFill>
        <p:spPr>
          <a:xfrm>
            <a:off x="5993917" y="4217064"/>
            <a:ext cx="6125859" cy="972000"/>
          </a:xfrm>
          <a:prstGeom prst="rect">
            <a:avLst/>
          </a:prstGeom>
        </p:spPr>
      </p:pic>
      <p:sp>
        <p:nvSpPr>
          <p:cNvPr id="20" name="타원 19">
            <a:extLst>
              <a:ext uri="{FF2B5EF4-FFF2-40B4-BE49-F238E27FC236}">
                <a16:creationId xmlns:a16="http://schemas.microsoft.com/office/drawing/2014/main" id="{0D1AB154-4F0B-7D18-5838-3DA93CB702D1}"/>
              </a:ext>
            </a:extLst>
          </p:cNvPr>
          <p:cNvSpPr/>
          <p:nvPr/>
        </p:nvSpPr>
        <p:spPr>
          <a:xfrm>
            <a:off x="6096000" y="4255698"/>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4</a:t>
            </a:r>
            <a:endParaRPr lang="ko-KR" altLang="en-US" sz="1200" dirty="0"/>
          </a:p>
        </p:txBody>
      </p:sp>
      <p:sp>
        <p:nvSpPr>
          <p:cNvPr id="22" name="직사각형 21">
            <a:extLst>
              <a:ext uri="{FF2B5EF4-FFF2-40B4-BE49-F238E27FC236}">
                <a16:creationId xmlns:a16="http://schemas.microsoft.com/office/drawing/2014/main" id="{68A02D94-E937-13E5-4DC5-B617DD26A443}"/>
              </a:ext>
            </a:extLst>
          </p:cNvPr>
          <p:cNvSpPr/>
          <p:nvPr/>
        </p:nvSpPr>
        <p:spPr>
          <a:xfrm>
            <a:off x="6096000" y="6470735"/>
            <a:ext cx="828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b="1" i="1" dirty="0">
                <a:solidFill>
                  <a:schemeClr val="tx1"/>
                </a:solidFill>
                <a:latin typeface="Arial" panose="020B0604020202020204" pitchFamily="34" charset="0"/>
                <a:cs typeface="Arial" panose="020B0604020202020204" pitchFamily="34" charset="0"/>
              </a:rPr>
              <a:t>Code</a:t>
            </a:r>
            <a:endParaRPr lang="ko-KR" altLang="en-US" sz="1100" b="1" i="1" dirty="0">
              <a:solidFill>
                <a:schemeClr val="tx1"/>
              </a:solidFill>
              <a:latin typeface="Arial" panose="020B0604020202020204" pitchFamily="34" charset="0"/>
              <a:cs typeface="Arial" panose="020B0604020202020204" pitchFamily="34" charset="0"/>
            </a:endParaRPr>
          </a:p>
        </p:txBody>
      </p:sp>
      <p:pic>
        <p:nvPicPr>
          <p:cNvPr id="18" name="그림 17">
            <a:hlinkClick r:id="rId8" action="ppaction://hlinksldjump"/>
            <a:extLst>
              <a:ext uri="{FF2B5EF4-FFF2-40B4-BE49-F238E27FC236}">
                <a16:creationId xmlns:a16="http://schemas.microsoft.com/office/drawing/2014/main" id="{051531E0-7970-B32B-22F6-DDCD0C95C279}"/>
              </a:ext>
            </a:extLst>
          </p:cNvPr>
          <p:cNvPicPr>
            <a:picLocks noChangeAspect="1"/>
          </p:cNvPicPr>
          <p:nvPr/>
        </p:nvPicPr>
        <p:blipFill>
          <a:blip r:embed="rId9"/>
          <a:stretch>
            <a:fillRect/>
          </a:stretch>
        </p:blipFill>
        <p:spPr>
          <a:xfrm flipH="1">
            <a:off x="9841145" y="78774"/>
            <a:ext cx="180679" cy="180000"/>
          </a:xfrm>
          <a:prstGeom prst="rect">
            <a:avLst/>
          </a:prstGeom>
        </p:spPr>
      </p:pic>
    </p:spTree>
    <p:extLst>
      <p:ext uri="{BB962C8B-B14F-4D97-AF65-F5344CB8AC3E}">
        <p14:creationId xmlns:p14="http://schemas.microsoft.com/office/powerpoint/2010/main" val="9163919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a:extLst>
              <a:ext uri="{FF2B5EF4-FFF2-40B4-BE49-F238E27FC236}">
                <a16:creationId xmlns:a16="http://schemas.microsoft.com/office/drawing/2014/main" id="{F51F4419-90DD-E73A-1181-DE7236CE5CDF}"/>
              </a:ext>
            </a:extLst>
          </p:cNvPr>
          <p:cNvSpPr>
            <a:spLocks noGrp="1"/>
          </p:cNvSpPr>
          <p:nvPr>
            <p:ph type="sldNum" sz="quarter" idx="4"/>
          </p:nvPr>
        </p:nvSpPr>
        <p:spPr/>
        <p:txBody>
          <a:bodyPr/>
          <a:lstStyle/>
          <a:p>
            <a:fld id="{294A09A9-5501-47C1-A89A-A340965A2BE2}" type="slidenum">
              <a:rPr lang="en-US" altLang="ko-KR" smtClean="0"/>
              <a:pPr/>
              <a:t>93</a:t>
            </a:fld>
            <a:endParaRPr lang="ko-KR" altLang="en-US">
              <a:latin typeface="맑은 고딕" panose="020B0503020000020004" pitchFamily="50" charset="-127"/>
            </a:endParaRPr>
          </a:p>
        </p:txBody>
      </p:sp>
      <p:sp>
        <p:nvSpPr>
          <p:cNvPr id="28" name="텍스트 개체 틀 24">
            <a:extLst>
              <a:ext uri="{FF2B5EF4-FFF2-40B4-BE49-F238E27FC236}">
                <a16:creationId xmlns:a16="http://schemas.microsoft.com/office/drawing/2014/main" id="{3F698AF5-0DF5-A27D-EA1B-69210EA3B15E}"/>
              </a:ext>
            </a:extLst>
          </p:cNvPr>
          <p:cNvSpPr txBox="1">
            <a:spLocks/>
          </p:cNvSpPr>
          <p:nvPr/>
        </p:nvSpPr>
        <p:spPr>
          <a:xfrm>
            <a:off x="761917" y="517972"/>
            <a:ext cx="2956560" cy="1333500"/>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8800" b="1" kern="1200">
                <a:solidFill>
                  <a:schemeClr val="bg1"/>
                </a:solidFill>
                <a:latin typeface="맑은 고딕" panose="020B0503020000020004" pitchFamily="50" charset="-127"/>
                <a:ea typeface="맑은 고딕" panose="020B0503020000020004" pitchFamily="50" charset="-127"/>
                <a:cs typeface="+mn-cs"/>
              </a:defRPr>
            </a:lvl1pPr>
            <a:lvl2pPr marL="685800" indent="-228600" algn="l" defTabSz="914400" rtl="0" eaLnBrk="1" latinLnBrk="1" hangingPunct="1">
              <a:lnSpc>
                <a:spcPct val="15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lnSpc>
                <a:spcPct val="15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lnSpc>
                <a:spcPct val="15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8800" b="1" i="0" u="none" strike="noStrike" kern="1200" cap="none" spc="0" normalizeH="0" baseline="0" noProof="0" dirty="0">
                <a:ln>
                  <a:noFill/>
                </a:ln>
                <a:solidFill>
                  <a:sysClr val="window" lastClr="FFFFFF"/>
                </a:solidFill>
                <a:effectLst/>
                <a:uLnTx/>
                <a:uFillTx/>
                <a:latin typeface="맑은 고딕" panose="020B0503020000020004" pitchFamily="50" charset="-127"/>
                <a:ea typeface="맑은 고딕" panose="020B0503020000020004" pitchFamily="50" charset="-127"/>
                <a:cs typeface="+mn-cs"/>
              </a:rPr>
              <a:t>05</a:t>
            </a:r>
          </a:p>
        </p:txBody>
      </p:sp>
      <p:sp>
        <p:nvSpPr>
          <p:cNvPr id="29" name="제목 17">
            <a:extLst>
              <a:ext uri="{FF2B5EF4-FFF2-40B4-BE49-F238E27FC236}">
                <a16:creationId xmlns:a16="http://schemas.microsoft.com/office/drawing/2014/main" id="{C62CDB7A-CF00-CEB5-FC1E-BF6B66E1A5A4}"/>
              </a:ext>
            </a:extLst>
          </p:cNvPr>
          <p:cNvSpPr txBox="1">
            <a:spLocks/>
          </p:cNvSpPr>
          <p:nvPr/>
        </p:nvSpPr>
        <p:spPr>
          <a:xfrm>
            <a:off x="1408709" y="894361"/>
            <a:ext cx="9295150" cy="208550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lang="en-US" sz="4400" kern="1200">
                <a:solidFill>
                  <a:schemeClr val="accent2">
                    <a:lumMod val="50000"/>
                  </a:schemeClr>
                </a:solidFill>
                <a:latin typeface="맑은 고딕" panose="020B0503020000020004" pitchFamily="50" charset="-127"/>
                <a:ea typeface="맑은 고딕" panose="020B0503020000020004" pitchFamily="50" charset="-127"/>
                <a:cs typeface="+mn-cs"/>
              </a:defRPr>
            </a:lvl1pPr>
          </a:lstStyle>
          <a:p>
            <a:r>
              <a:rPr lang="en-US" altLang="ko-KR" sz="4800" dirty="0"/>
              <a:t>Beyond fine-tuning:</a:t>
            </a:r>
          </a:p>
          <a:p>
            <a:r>
              <a:rPr lang="en-US" altLang="ko-KR" sz="48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Prompt-based Learning</a:t>
            </a:r>
          </a:p>
        </p:txBody>
      </p:sp>
      <p:pic>
        <p:nvPicPr>
          <p:cNvPr id="31" name="그림 개체 틀 26" descr="코코넛, 아바카도, 꿀 등 뷰티제품에서 흔히 볼 수 있는 음식입니다.&#10;">
            <a:extLst>
              <a:ext uri="{FF2B5EF4-FFF2-40B4-BE49-F238E27FC236}">
                <a16:creationId xmlns:a16="http://schemas.microsoft.com/office/drawing/2014/main" id="{BFCD7FDD-3B6A-E846-D006-D2D9169D98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096000" y="3140665"/>
            <a:ext cx="4953000" cy="3090862"/>
          </a:xfrm>
          <a:prstGeom prst="rect">
            <a:avLst/>
          </a:prstGeom>
        </p:spPr>
      </p:pic>
    </p:spTree>
    <p:extLst>
      <p:ext uri="{BB962C8B-B14F-4D97-AF65-F5344CB8AC3E}">
        <p14:creationId xmlns:p14="http://schemas.microsoft.com/office/powerpoint/2010/main" val="24895219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제목 3">
            <a:extLst>
              <a:ext uri="{FF2B5EF4-FFF2-40B4-BE49-F238E27FC236}">
                <a16:creationId xmlns:a16="http://schemas.microsoft.com/office/drawing/2014/main" id="{7D08CD30-93C3-F534-52EA-BD5914A78839}"/>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l"/>
            <a:r>
              <a:rPr kumimoji="1" lang="en-US" altLang="en-US" sz="3600" dirty="0">
                <a:solidFill>
                  <a:schemeClr val="tx1"/>
                </a:solidFill>
                <a:latin typeface="+mj-lt"/>
                <a:ea typeface="+mj-ea"/>
                <a:cs typeface="+mj-cs"/>
              </a:rPr>
              <a:t>Pre-train, Fine-tune vs. Pre-train, Prompt, Predict</a:t>
            </a:r>
            <a:endParaRPr kumimoji="1" lang="en-US" altLang="en-US" sz="3600" kern="1200" dirty="0">
              <a:solidFill>
                <a:schemeClr val="tx1"/>
              </a:solidFill>
              <a:latin typeface="+mj-lt"/>
              <a:ea typeface="+mj-ea"/>
              <a:cs typeface="+mj-cs"/>
            </a:endParaRPr>
          </a:p>
        </p:txBody>
      </p:sp>
      <p:sp>
        <p:nvSpPr>
          <p:cNvPr id="10" name="Content Placeholder 9">
            <a:extLst>
              <a:ext uri="{FF2B5EF4-FFF2-40B4-BE49-F238E27FC236}">
                <a16:creationId xmlns:a16="http://schemas.microsoft.com/office/drawing/2014/main" id="{DDEA14B3-5AA4-3919-485C-896F34A27B8B}"/>
              </a:ext>
            </a:extLst>
          </p:cNvPr>
          <p:cNvSpPr>
            <a:spLocks noGrp="1"/>
          </p:cNvSpPr>
          <p:nvPr>
            <p:ph sz="quarter" idx="11"/>
          </p:nvPr>
        </p:nvSpPr>
        <p:spPr>
          <a:xfrm>
            <a:off x="643469" y="1782981"/>
            <a:ext cx="4008383" cy="4836096"/>
          </a:xfrm>
        </p:spPr>
        <p:txBody>
          <a:bodyPr vert="horz" lIns="91440" tIns="45720" rIns="91440" bIns="45720" rtlCol="0">
            <a:noAutofit/>
          </a:bodyPr>
          <a:lstStyle/>
          <a:p>
            <a:r>
              <a:rPr lang="en-US" altLang="ko-Kore-KR" sz="1300" dirty="0">
                <a:latin typeface="+mn-lt"/>
                <a:ea typeface="+mn-ea"/>
              </a:rPr>
              <a:t>In</a:t>
            </a:r>
            <a:r>
              <a:rPr lang="en-US" altLang="ko-Kore-KR" sz="1300" dirty="0"/>
              <a:t> “</a:t>
            </a:r>
            <a:r>
              <a:rPr lang="en-US" altLang="ko-Kore-KR" sz="1300" dirty="0">
                <a:solidFill>
                  <a:srgbClr val="FF0000"/>
                </a:solidFill>
              </a:rPr>
              <a:t>pre-train, prompt, and predict </a:t>
            </a:r>
            <a:r>
              <a:rPr lang="en-US" altLang="ko-Kore-KR" sz="1300" dirty="0">
                <a:solidFill>
                  <a:srgbClr val="FF0000"/>
                </a:solidFill>
                <a:latin typeface="+mn-lt"/>
                <a:ea typeface="+mn-ea"/>
              </a:rPr>
              <a:t>para</a:t>
            </a:r>
            <a:r>
              <a:rPr lang="en-US" altLang="ko-Kore-KR" sz="1300" dirty="0">
                <a:latin typeface="+mn-lt"/>
                <a:ea typeface="+mn-ea"/>
              </a:rPr>
              <a:t>digm, instead of adapting pre-trained LMs to downstream tasks via objective engineering, downstream tasks are reformulated to look more like those solved during the original LM training with the help of a textual prompt. </a:t>
            </a:r>
          </a:p>
          <a:p>
            <a:r>
              <a:rPr lang="en-US" altLang="ko-Kore-KR" sz="1300" dirty="0">
                <a:latin typeface="+mn-lt"/>
                <a:ea typeface="+mn-ea"/>
              </a:rPr>
              <a:t>For example, when recognizing the emotion of a social media post, “</a:t>
            </a:r>
            <a:r>
              <a:rPr lang="en-US" altLang="ko-Kore-KR" sz="1300" dirty="0">
                <a:solidFill>
                  <a:srgbClr val="FF0000"/>
                </a:solidFill>
                <a:latin typeface="+mn-lt"/>
                <a:ea typeface="+mn-ea"/>
              </a:rPr>
              <a:t>I missed the bus today</a:t>
            </a:r>
            <a:r>
              <a:rPr lang="en-US" altLang="ko-Kore-KR" sz="1300" dirty="0">
                <a:latin typeface="+mn-lt"/>
                <a:ea typeface="+mn-ea"/>
              </a:rPr>
              <a:t>.”, we may continue with a prompt “</a:t>
            </a:r>
            <a:r>
              <a:rPr lang="en-US" altLang="ko-Kore-KR" sz="1300" dirty="0">
                <a:solidFill>
                  <a:srgbClr val="FF0000"/>
                </a:solidFill>
                <a:latin typeface="+mn-lt"/>
                <a:ea typeface="+mn-ea"/>
              </a:rPr>
              <a:t>I felt so </a:t>
            </a:r>
            <a:r>
              <a:rPr lang="en-US" altLang="ko-Kore-KR" sz="1300" dirty="0">
                <a:latin typeface="+mn-lt"/>
                <a:ea typeface="+mn-ea"/>
              </a:rPr>
              <a:t>”, and ask the LM to fill the blank with an emotion-bearing word.</a:t>
            </a:r>
          </a:p>
          <a:p>
            <a:r>
              <a:rPr lang="en-US" altLang="ko-Kore-KR" sz="1300" dirty="0">
                <a:solidFill>
                  <a:srgbClr val="FF0000"/>
                </a:solidFill>
                <a:latin typeface="+mn-lt"/>
                <a:ea typeface="+mn-ea"/>
              </a:rPr>
              <a:t>By selecting the appropriate prompts we can manipulate the model behavior so that the pre-trained LM itself can be used to predict the desired output</a:t>
            </a:r>
            <a:r>
              <a:rPr lang="en-US" altLang="ko-Kore-KR" sz="1300" dirty="0">
                <a:latin typeface="+mn-lt"/>
                <a:ea typeface="+mn-ea"/>
              </a:rPr>
              <a:t>, sometimes even without any additional task-specific training </a:t>
            </a:r>
          </a:p>
          <a:p>
            <a:r>
              <a:rPr lang="en-US" altLang="ko-Kore-KR" sz="1300" dirty="0">
                <a:latin typeface="+mn-lt"/>
                <a:ea typeface="+mn-ea"/>
              </a:rPr>
              <a:t>The advantage of this method is that, </a:t>
            </a:r>
            <a:r>
              <a:rPr lang="en-US" altLang="ko-Kore-KR" sz="1300" dirty="0">
                <a:solidFill>
                  <a:srgbClr val="FF0000"/>
                </a:solidFill>
                <a:latin typeface="+mn-lt"/>
                <a:ea typeface="+mn-ea"/>
              </a:rPr>
              <a:t>given a suite of appropriate prompts, a single LM trained in an entirely unsupervised fashion can be used to solve a great number of tasks</a:t>
            </a:r>
          </a:p>
          <a:p>
            <a:r>
              <a:rPr lang="en-US" altLang="ko-Kore-KR" sz="1300" dirty="0">
                <a:latin typeface="+mn-lt"/>
                <a:ea typeface="+mn-ea"/>
              </a:rPr>
              <a:t> However, as with most conceptually enticing prospects, there is a catch – this method introduces the necessity for prompt engineering, finding the most appropriate prompt to allow a LM to solve the task at hand.</a:t>
            </a:r>
            <a:endParaRPr lang="en-US" sz="1300" dirty="0">
              <a:latin typeface="+mn-lt"/>
              <a:ea typeface="+mn-ea"/>
            </a:endParaRPr>
          </a:p>
        </p:txBody>
      </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내용 개체 틀 5">
            <a:extLst>
              <a:ext uri="{FF2B5EF4-FFF2-40B4-BE49-F238E27FC236}">
                <a16:creationId xmlns:a16="http://schemas.microsoft.com/office/drawing/2014/main" id="{71AF994F-02C3-15D8-643C-45E5B5D393F0}"/>
              </a:ext>
            </a:extLst>
          </p:cNvPr>
          <p:cNvPicPr>
            <a:picLocks noChangeAspect="1"/>
          </p:cNvPicPr>
          <p:nvPr/>
        </p:nvPicPr>
        <p:blipFill>
          <a:blip r:embed="rId2"/>
          <a:stretch>
            <a:fillRect/>
          </a:stretch>
        </p:blipFill>
        <p:spPr>
          <a:xfrm>
            <a:off x="4898173" y="1782980"/>
            <a:ext cx="6511351" cy="4753285"/>
          </a:xfrm>
          <a:prstGeom prst="rect">
            <a:avLst/>
          </a:prstGeom>
        </p:spPr>
      </p:pic>
      <p:grpSp>
        <p:nvGrpSpPr>
          <p:cNvPr id="32" name="Group 3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슬라이드 번호 개체 틀 1">
            <a:extLst>
              <a:ext uri="{FF2B5EF4-FFF2-40B4-BE49-F238E27FC236}">
                <a16:creationId xmlns:a16="http://schemas.microsoft.com/office/drawing/2014/main" id="{0BE02D34-7092-F4FC-3DFF-9C0C62840CAC}"/>
              </a:ext>
            </a:extLst>
          </p:cNvPr>
          <p:cNvSpPr>
            <a:spLocks noGrp="1"/>
          </p:cNvSpPr>
          <p:nvPr>
            <p:ph type="sldNum" sz="quarter" idx="4"/>
          </p:nvPr>
        </p:nvSpPr>
        <p:spPr>
          <a:xfrm>
            <a:off x="8805333" y="6356350"/>
            <a:ext cx="2743200" cy="365125"/>
          </a:xfrm>
        </p:spPr>
        <p:txBody>
          <a:bodyPr vert="horz" lIns="91440" tIns="45720" rIns="91440" bIns="45720" rtlCol="0" anchor="ctr">
            <a:normAutofit/>
          </a:bodyPr>
          <a:lstStyle/>
          <a:p>
            <a:pPr defTabSz="914400">
              <a:spcAft>
                <a:spcPts val="600"/>
              </a:spcAft>
            </a:pPr>
            <a:fld id="{294A09A9-5501-47C1-A89A-A340965A2BE2}" type="slidenum">
              <a:rPr lang="en-US" altLang="ko-KR" sz="1200" smtClean="0">
                <a:latin typeface="+mn-lt"/>
                <a:ea typeface="+mn-ea"/>
                <a:cs typeface="+mn-cs"/>
              </a:rPr>
              <a:pPr defTabSz="914400">
                <a:spcAft>
                  <a:spcPts val="600"/>
                </a:spcAft>
              </a:pPr>
              <a:t>94</a:t>
            </a:fld>
            <a:endParaRPr lang="en-US" altLang="ko-KR" sz="1200">
              <a:latin typeface="+mn-lt"/>
              <a:ea typeface="+mn-ea"/>
              <a:cs typeface="+mn-cs"/>
            </a:endParaRPr>
          </a:p>
        </p:txBody>
      </p:sp>
    </p:spTree>
    <p:extLst>
      <p:ext uri="{BB962C8B-B14F-4D97-AF65-F5344CB8AC3E}">
        <p14:creationId xmlns:p14="http://schemas.microsoft.com/office/powerpoint/2010/main" val="3856733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95</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852974" y="-4363"/>
            <a:ext cx="10499725" cy="1355724"/>
          </a:xfrm>
        </p:spPr>
        <p:txBody>
          <a:bodyPr/>
          <a:lstStyle/>
          <a:p>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Prompt-based</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Learning:</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Pre-train, Prompt, and Predict</a:t>
            </a:r>
            <a:endParaRPr lang="ko-KR" altLang="en-US" dirty="0"/>
          </a:p>
        </p:txBody>
      </p:sp>
      <p:grpSp>
        <p:nvGrpSpPr>
          <p:cNvPr id="46" name="그룹 45">
            <a:extLst>
              <a:ext uri="{FF2B5EF4-FFF2-40B4-BE49-F238E27FC236}">
                <a16:creationId xmlns:a16="http://schemas.microsoft.com/office/drawing/2014/main" id="{F7CE51A7-6039-FEF4-E932-1673213B6EA0}"/>
              </a:ext>
            </a:extLst>
          </p:cNvPr>
          <p:cNvGrpSpPr/>
          <p:nvPr/>
        </p:nvGrpSpPr>
        <p:grpSpPr>
          <a:xfrm>
            <a:off x="8326465" y="2524943"/>
            <a:ext cx="3922721" cy="2206531"/>
            <a:chOff x="8135929" y="2060668"/>
            <a:chExt cx="3922721" cy="2206531"/>
          </a:xfrm>
        </p:grpSpPr>
        <p:pic>
          <p:nvPicPr>
            <p:cNvPr id="12" name="그림 11">
              <a:extLst>
                <a:ext uri="{FF2B5EF4-FFF2-40B4-BE49-F238E27FC236}">
                  <a16:creationId xmlns:a16="http://schemas.microsoft.com/office/drawing/2014/main" id="{73742578-4340-F50B-1C19-535A80DDEA8A}"/>
                </a:ext>
              </a:extLst>
            </p:cNvPr>
            <p:cNvPicPr>
              <a:picLocks noChangeAspect="1"/>
            </p:cNvPicPr>
            <p:nvPr/>
          </p:nvPicPr>
          <p:blipFill>
            <a:blip r:embed="rId3"/>
            <a:stretch>
              <a:fillRect/>
            </a:stretch>
          </p:blipFill>
          <p:spPr>
            <a:xfrm>
              <a:off x="8135929" y="2060668"/>
              <a:ext cx="3922721" cy="2206531"/>
            </a:xfrm>
            <a:prstGeom prst="rect">
              <a:avLst/>
            </a:prstGeom>
          </p:spPr>
        </p:pic>
        <p:cxnSp>
          <p:nvCxnSpPr>
            <p:cNvPr id="36" name="직선 연결선 35">
              <a:extLst>
                <a:ext uri="{FF2B5EF4-FFF2-40B4-BE49-F238E27FC236}">
                  <a16:creationId xmlns:a16="http://schemas.microsoft.com/office/drawing/2014/main" id="{5B193D35-7CD9-833B-5473-4DCBDB17C9CA}"/>
                </a:ext>
              </a:extLst>
            </p:cNvPr>
            <p:cNvCxnSpPr>
              <a:cxnSpLocks/>
            </p:cNvCxnSpPr>
            <p:nvPr/>
          </p:nvCxnSpPr>
          <p:spPr>
            <a:xfrm>
              <a:off x="8626473" y="3056963"/>
              <a:ext cx="544421"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37" name="직선 연결선 36">
              <a:extLst>
                <a:ext uri="{FF2B5EF4-FFF2-40B4-BE49-F238E27FC236}">
                  <a16:creationId xmlns:a16="http://schemas.microsoft.com/office/drawing/2014/main" id="{71153980-A208-0F6F-16DF-2343B81B4D41}"/>
                </a:ext>
              </a:extLst>
            </p:cNvPr>
            <p:cNvCxnSpPr>
              <a:cxnSpLocks/>
            </p:cNvCxnSpPr>
            <p:nvPr/>
          </p:nvCxnSpPr>
          <p:spPr>
            <a:xfrm>
              <a:off x="9825078" y="3428999"/>
              <a:ext cx="544421"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
          <p:nvSpPr>
            <p:cNvPr id="38" name="사각형: 둥근 모서리 37">
              <a:extLst>
                <a:ext uri="{FF2B5EF4-FFF2-40B4-BE49-F238E27FC236}">
                  <a16:creationId xmlns:a16="http://schemas.microsoft.com/office/drawing/2014/main" id="{592E46D9-81CC-8832-1F1A-503E9C1A76CB}"/>
                </a:ext>
              </a:extLst>
            </p:cNvPr>
            <p:cNvSpPr/>
            <p:nvPr/>
          </p:nvSpPr>
          <p:spPr>
            <a:xfrm>
              <a:off x="9493625" y="3529852"/>
              <a:ext cx="537881" cy="5670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a:extLst>
                <a:ext uri="{FF2B5EF4-FFF2-40B4-BE49-F238E27FC236}">
                  <a16:creationId xmlns:a16="http://schemas.microsoft.com/office/drawing/2014/main" id="{EA6A231B-26B3-9547-9B09-0279DBA4FAC6}"/>
                </a:ext>
              </a:extLst>
            </p:cNvPr>
            <p:cNvCxnSpPr>
              <a:cxnSpLocks/>
            </p:cNvCxnSpPr>
            <p:nvPr/>
          </p:nvCxnSpPr>
          <p:spPr>
            <a:xfrm>
              <a:off x="9759295" y="2944905"/>
              <a:ext cx="610204"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grpSp>
      <p:pic>
        <p:nvPicPr>
          <p:cNvPr id="44" name="그림 43">
            <a:extLst>
              <a:ext uri="{FF2B5EF4-FFF2-40B4-BE49-F238E27FC236}">
                <a16:creationId xmlns:a16="http://schemas.microsoft.com/office/drawing/2014/main" id="{67C4575D-EBAE-42D9-5504-9E87435A1EE7}"/>
              </a:ext>
            </a:extLst>
          </p:cNvPr>
          <p:cNvPicPr>
            <a:picLocks noChangeAspect="1"/>
          </p:cNvPicPr>
          <p:nvPr/>
        </p:nvPicPr>
        <p:blipFill>
          <a:blip r:embed="rId4"/>
          <a:stretch>
            <a:fillRect/>
          </a:stretch>
        </p:blipFill>
        <p:spPr>
          <a:xfrm>
            <a:off x="0" y="1965545"/>
            <a:ext cx="8144186" cy="3843572"/>
          </a:xfrm>
          <a:prstGeom prst="rect">
            <a:avLst/>
          </a:prstGeom>
        </p:spPr>
      </p:pic>
    </p:spTree>
    <p:extLst>
      <p:ext uri="{BB962C8B-B14F-4D97-AF65-F5344CB8AC3E}">
        <p14:creationId xmlns:p14="http://schemas.microsoft.com/office/powerpoint/2010/main" val="4120546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846137" y="60731"/>
            <a:ext cx="10499725" cy="1355724"/>
          </a:xfrm>
        </p:spPr>
        <p:txBody>
          <a:bodyPr/>
          <a:lstStyle/>
          <a:p>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Prompt-based</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Learning:</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Pre-train, Prompt, and Predict</a:t>
            </a:r>
            <a:endParaRPr lang="ko-KR" altLang="en-US" dirty="0"/>
          </a:p>
        </p:txBody>
      </p:sp>
      <p:pic>
        <p:nvPicPr>
          <p:cNvPr id="4" name="그림 3">
            <a:extLst>
              <a:ext uri="{FF2B5EF4-FFF2-40B4-BE49-F238E27FC236}">
                <a16:creationId xmlns:a16="http://schemas.microsoft.com/office/drawing/2014/main" id="{BB62B869-4285-670A-0B45-ABB8894FF97F}"/>
              </a:ext>
            </a:extLst>
          </p:cNvPr>
          <p:cNvPicPr>
            <a:picLocks noChangeAspect="1"/>
          </p:cNvPicPr>
          <p:nvPr/>
        </p:nvPicPr>
        <p:blipFill>
          <a:blip r:embed="rId3"/>
          <a:stretch>
            <a:fillRect/>
          </a:stretch>
        </p:blipFill>
        <p:spPr>
          <a:xfrm>
            <a:off x="6064657" y="3778708"/>
            <a:ext cx="5998105" cy="2747598"/>
          </a:xfrm>
          <a:prstGeom prst="rect">
            <a:avLst/>
          </a:prstGeom>
        </p:spPr>
      </p:pic>
      <p:pic>
        <p:nvPicPr>
          <p:cNvPr id="18" name="그림 17">
            <a:extLst>
              <a:ext uri="{FF2B5EF4-FFF2-40B4-BE49-F238E27FC236}">
                <a16:creationId xmlns:a16="http://schemas.microsoft.com/office/drawing/2014/main" id="{63BEF40B-9B3D-F50F-A370-C213DE1BA248}"/>
              </a:ext>
            </a:extLst>
          </p:cNvPr>
          <p:cNvPicPr>
            <a:picLocks noChangeAspect="1"/>
          </p:cNvPicPr>
          <p:nvPr/>
        </p:nvPicPr>
        <p:blipFill>
          <a:blip r:embed="rId4"/>
          <a:stretch>
            <a:fillRect/>
          </a:stretch>
        </p:blipFill>
        <p:spPr>
          <a:xfrm>
            <a:off x="474556" y="1364809"/>
            <a:ext cx="5573019" cy="2250124"/>
          </a:xfrm>
          <a:prstGeom prst="rect">
            <a:avLst/>
          </a:prstGeom>
        </p:spPr>
      </p:pic>
      <p:sp>
        <p:nvSpPr>
          <p:cNvPr id="20" name="사각형: 둥근 모서리 19">
            <a:extLst>
              <a:ext uri="{FF2B5EF4-FFF2-40B4-BE49-F238E27FC236}">
                <a16:creationId xmlns:a16="http://schemas.microsoft.com/office/drawing/2014/main" id="{D71A2B38-7F2F-65C2-AEA0-2C9471AC881A}"/>
              </a:ext>
            </a:extLst>
          </p:cNvPr>
          <p:cNvSpPr/>
          <p:nvPr/>
        </p:nvSpPr>
        <p:spPr>
          <a:xfrm>
            <a:off x="854074" y="1739153"/>
            <a:ext cx="5125385"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BB570296-C4E9-8C87-08BD-4010EEFDC9BE}"/>
              </a:ext>
            </a:extLst>
          </p:cNvPr>
          <p:cNvSpPr/>
          <p:nvPr/>
        </p:nvSpPr>
        <p:spPr>
          <a:xfrm>
            <a:off x="838201" y="2608729"/>
            <a:ext cx="5125385" cy="2510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사각형: 둥근 모서리 21">
            <a:extLst>
              <a:ext uri="{FF2B5EF4-FFF2-40B4-BE49-F238E27FC236}">
                <a16:creationId xmlns:a16="http://schemas.microsoft.com/office/drawing/2014/main" id="{6B7B6A73-BAC4-443F-BC72-67B4811B529A}"/>
              </a:ext>
            </a:extLst>
          </p:cNvPr>
          <p:cNvSpPr/>
          <p:nvPr/>
        </p:nvSpPr>
        <p:spPr>
          <a:xfrm>
            <a:off x="854074" y="3417709"/>
            <a:ext cx="5125385"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E6CD0CAB-AF2C-DAD7-8F7D-2613D9529A2A}"/>
              </a:ext>
            </a:extLst>
          </p:cNvPr>
          <p:cNvGrpSpPr/>
          <p:nvPr/>
        </p:nvGrpSpPr>
        <p:grpSpPr>
          <a:xfrm>
            <a:off x="6075773" y="1215614"/>
            <a:ext cx="6392340" cy="2520198"/>
            <a:chOff x="6132101" y="4382520"/>
            <a:chExt cx="5926549" cy="2218770"/>
          </a:xfrm>
        </p:grpSpPr>
        <p:pic>
          <p:nvPicPr>
            <p:cNvPr id="19" name="그림 18">
              <a:extLst>
                <a:ext uri="{FF2B5EF4-FFF2-40B4-BE49-F238E27FC236}">
                  <a16:creationId xmlns:a16="http://schemas.microsoft.com/office/drawing/2014/main" id="{46530B4B-3512-F7EA-6BE8-40E32E2F7E0D}"/>
                </a:ext>
              </a:extLst>
            </p:cNvPr>
            <p:cNvPicPr>
              <a:picLocks noChangeAspect="1"/>
            </p:cNvPicPr>
            <p:nvPr/>
          </p:nvPicPr>
          <p:blipFill>
            <a:blip r:embed="rId5"/>
            <a:stretch>
              <a:fillRect/>
            </a:stretch>
          </p:blipFill>
          <p:spPr>
            <a:xfrm>
              <a:off x="6132101" y="4382520"/>
              <a:ext cx="5926549" cy="2218770"/>
            </a:xfrm>
            <a:prstGeom prst="rect">
              <a:avLst/>
            </a:prstGeom>
          </p:spPr>
        </p:pic>
        <p:cxnSp>
          <p:nvCxnSpPr>
            <p:cNvPr id="33" name="직선 연결선 32">
              <a:extLst>
                <a:ext uri="{FF2B5EF4-FFF2-40B4-BE49-F238E27FC236}">
                  <a16:creationId xmlns:a16="http://schemas.microsoft.com/office/drawing/2014/main" id="{18875560-8EF6-D306-7D14-CD010EA4FEAA}"/>
                </a:ext>
              </a:extLst>
            </p:cNvPr>
            <p:cNvCxnSpPr>
              <a:cxnSpLocks/>
            </p:cNvCxnSpPr>
            <p:nvPr/>
          </p:nvCxnSpPr>
          <p:spPr>
            <a:xfrm>
              <a:off x="7174191" y="4960887"/>
              <a:ext cx="965762"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
          <p:nvSpPr>
            <p:cNvPr id="35" name="사각형: 둥근 모서리 34">
              <a:extLst>
                <a:ext uri="{FF2B5EF4-FFF2-40B4-BE49-F238E27FC236}">
                  <a16:creationId xmlns:a16="http://schemas.microsoft.com/office/drawing/2014/main" id="{734ED456-D7B3-7071-78ED-177555ADE905}"/>
                </a:ext>
              </a:extLst>
            </p:cNvPr>
            <p:cNvSpPr/>
            <p:nvPr/>
          </p:nvSpPr>
          <p:spPr>
            <a:xfrm>
              <a:off x="7055224" y="4393642"/>
              <a:ext cx="403412" cy="1424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06E4ABF-C00B-116D-B94C-2990A0775320}"/>
                </a:ext>
              </a:extLst>
            </p:cNvPr>
            <p:cNvCxnSpPr>
              <a:cxnSpLocks/>
            </p:cNvCxnSpPr>
            <p:nvPr/>
          </p:nvCxnSpPr>
          <p:spPr>
            <a:xfrm>
              <a:off x="7819650" y="5884252"/>
              <a:ext cx="1010585"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grpSp>
      <p:grpSp>
        <p:nvGrpSpPr>
          <p:cNvPr id="44" name="그룹 43">
            <a:extLst>
              <a:ext uri="{FF2B5EF4-FFF2-40B4-BE49-F238E27FC236}">
                <a16:creationId xmlns:a16="http://schemas.microsoft.com/office/drawing/2014/main" id="{23950BF9-B0B9-5124-415F-EA776B7B17B5}"/>
              </a:ext>
            </a:extLst>
          </p:cNvPr>
          <p:cNvGrpSpPr/>
          <p:nvPr/>
        </p:nvGrpSpPr>
        <p:grpSpPr>
          <a:xfrm>
            <a:off x="302804" y="3642988"/>
            <a:ext cx="5730201" cy="2967267"/>
            <a:chOff x="329699" y="3768494"/>
            <a:chExt cx="5730201" cy="2967267"/>
          </a:xfrm>
        </p:grpSpPr>
        <p:pic>
          <p:nvPicPr>
            <p:cNvPr id="17" name="그림 16">
              <a:extLst>
                <a:ext uri="{FF2B5EF4-FFF2-40B4-BE49-F238E27FC236}">
                  <a16:creationId xmlns:a16="http://schemas.microsoft.com/office/drawing/2014/main" id="{3BC4BA7B-E059-BD15-7205-9DBE87AA7667}"/>
                </a:ext>
              </a:extLst>
            </p:cNvPr>
            <p:cNvPicPr>
              <a:picLocks noChangeAspect="1"/>
            </p:cNvPicPr>
            <p:nvPr/>
          </p:nvPicPr>
          <p:blipFill>
            <a:blip r:embed="rId6"/>
            <a:stretch>
              <a:fillRect/>
            </a:stretch>
          </p:blipFill>
          <p:spPr>
            <a:xfrm>
              <a:off x="329699" y="3768494"/>
              <a:ext cx="5730201" cy="2967267"/>
            </a:xfrm>
            <a:prstGeom prst="rect">
              <a:avLst/>
            </a:prstGeom>
          </p:spPr>
        </p:pic>
        <p:cxnSp>
          <p:nvCxnSpPr>
            <p:cNvPr id="23" name="직선 연결선 22">
              <a:extLst>
                <a:ext uri="{FF2B5EF4-FFF2-40B4-BE49-F238E27FC236}">
                  <a16:creationId xmlns:a16="http://schemas.microsoft.com/office/drawing/2014/main" id="{07EB0A5C-D4E8-793E-3FB0-8D003FF49549}"/>
                </a:ext>
              </a:extLst>
            </p:cNvPr>
            <p:cNvCxnSpPr>
              <a:cxnSpLocks/>
            </p:cNvCxnSpPr>
            <p:nvPr/>
          </p:nvCxnSpPr>
          <p:spPr>
            <a:xfrm>
              <a:off x="3839321" y="4792710"/>
              <a:ext cx="911973" cy="1"/>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24" name="직선 연결선 23">
              <a:extLst>
                <a:ext uri="{FF2B5EF4-FFF2-40B4-BE49-F238E27FC236}">
                  <a16:creationId xmlns:a16="http://schemas.microsoft.com/office/drawing/2014/main" id="{186C41B2-D019-F979-9722-D27673EE7981}"/>
                </a:ext>
              </a:extLst>
            </p:cNvPr>
            <p:cNvCxnSpPr>
              <a:cxnSpLocks/>
            </p:cNvCxnSpPr>
            <p:nvPr/>
          </p:nvCxnSpPr>
          <p:spPr>
            <a:xfrm>
              <a:off x="3839321" y="5238793"/>
              <a:ext cx="1028514"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26" name="직선 연결선 25">
              <a:extLst>
                <a:ext uri="{FF2B5EF4-FFF2-40B4-BE49-F238E27FC236}">
                  <a16:creationId xmlns:a16="http://schemas.microsoft.com/office/drawing/2014/main" id="{75350873-26E1-D5B1-95D8-AF9727F9EACB}"/>
                </a:ext>
              </a:extLst>
            </p:cNvPr>
            <p:cNvCxnSpPr>
              <a:cxnSpLocks/>
            </p:cNvCxnSpPr>
            <p:nvPr/>
          </p:nvCxnSpPr>
          <p:spPr>
            <a:xfrm>
              <a:off x="3839321" y="5687028"/>
              <a:ext cx="1207808"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28" name="직선 연결선 27">
              <a:extLst>
                <a:ext uri="{FF2B5EF4-FFF2-40B4-BE49-F238E27FC236}">
                  <a16:creationId xmlns:a16="http://schemas.microsoft.com/office/drawing/2014/main" id="{F35363AD-09F8-ED71-8145-044376D29019}"/>
                </a:ext>
              </a:extLst>
            </p:cNvPr>
            <p:cNvCxnSpPr>
              <a:cxnSpLocks/>
            </p:cNvCxnSpPr>
            <p:nvPr/>
          </p:nvCxnSpPr>
          <p:spPr>
            <a:xfrm>
              <a:off x="3839321" y="6135263"/>
              <a:ext cx="1207808"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29" name="직선 연결선 28">
              <a:extLst>
                <a:ext uri="{FF2B5EF4-FFF2-40B4-BE49-F238E27FC236}">
                  <a16:creationId xmlns:a16="http://schemas.microsoft.com/office/drawing/2014/main" id="{670385DF-95CA-8D7F-E140-2E0A18B4121B}"/>
                </a:ext>
              </a:extLst>
            </p:cNvPr>
            <p:cNvCxnSpPr>
              <a:cxnSpLocks/>
            </p:cNvCxnSpPr>
            <p:nvPr/>
          </p:nvCxnSpPr>
          <p:spPr>
            <a:xfrm>
              <a:off x="3839321" y="6583360"/>
              <a:ext cx="455986"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
          <p:nvSpPr>
            <p:cNvPr id="32" name="TextBox 31">
              <a:extLst>
                <a:ext uri="{FF2B5EF4-FFF2-40B4-BE49-F238E27FC236}">
                  <a16:creationId xmlns:a16="http://schemas.microsoft.com/office/drawing/2014/main" id="{2B7FEB7B-B47A-C81C-214D-D99A7ECD41BF}"/>
                </a:ext>
              </a:extLst>
            </p:cNvPr>
            <p:cNvSpPr txBox="1"/>
            <p:nvPr/>
          </p:nvSpPr>
          <p:spPr>
            <a:xfrm>
              <a:off x="3965729" y="4458917"/>
              <a:ext cx="657552" cy="246221"/>
            </a:xfrm>
            <a:prstGeom prst="rect">
              <a:avLst/>
            </a:prstGeom>
            <a:noFill/>
          </p:spPr>
          <p:txBody>
            <a:bodyPr wrap="none" rtlCol="0">
              <a:spAutoFit/>
            </a:bodyPr>
            <a:lstStyle/>
            <a:p>
              <a:r>
                <a:rPr lang="en-US" altLang="ko-KR" sz="1000" b="1" dirty="0"/>
                <a:t>Prompt</a:t>
              </a:r>
              <a:endParaRPr lang="ko-KR" altLang="en-US" sz="1000" b="1" dirty="0"/>
            </a:p>
          </p:txBody>
        </p:sp>
        <p:cxnSp>
          <p:nvCxnSpPr>
            <p:cNvPr id="40" name="직선 화살표 연결선 39">
              <a:extLst>
                <a:ext uri="{FF2B5EF4-FFF2-40B4-BE49-F238E27FC236}">
                  <a16:creationId xmlns:a16="http://schemas.microsoft.com/office/drawing/2014/main" id="{9674B112-5259-E1A0-C26D-1146E1906264}"/>
                </a:ext>
              </a:extLst>
            </p:cNvPr>
            <p:cNvCxnSpPr/>
            <p:nvPr/>
          </p:nvCxnSpPr>
          <p:spPr>
            <a:xfrm>
              <a:off x="2537012" y="4222376"/>
              <a:ext cx="2940423"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cxnSp>
        <p:nvCxnSpPr>
          <p:cNvPr id="42" name="직선 화살표 연결선 41">
            <a:extLst>
              <a:ext uri="{FF2B5EF4-FFF2-40B4-BE49-F238E27FC236}">
                <a16:creationId xmlns:a16="http://schemas.microsoft.com/office/drawing/2014/main" id="{EE74F8FB-40B2-AC49-5893-4C02EB60FCF6}"/>
              </a:ext>
            </a:extLst>
          </p:cNvPr>
          <p:cNvCxnSpPr>
            <a:cxnSpLocks/>
            <a:stCxn id="19" idx="1"/>
          </p:cNvCxnSpPr>
          <p:nvPr/>
        </p:nvCxnSpPr>
        <p:spPr>
          <a:xfrm flipH="1">
            <a:off x="4268412" y="2475713"/>
            <a:ext cx="1807361" cy="1593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96</a:t>
            </a:fld>
            <a:endParaRPr lang="ko-KR" altLang="en-US" dirty="0">
              <a:latin typeface="맑은 고딕" panose="020B0503020000020004" pitchFamily="50" charset="-127"/>
            </a:endParaRPr>
          </a:p>
        </p:txBody>
      </p:sp>
      <p:sp>
        <p:nvSpPr>
          <p:cNvPr id="46" name="TextBox 45">
            <a:extLst>
              <a:ext uri="{FF2B5EF4-FFF2-40B4-BE49-F238E27FC236}">
                <a16:creationId xmlns:a16="http://schemas.microsoft.com/office/drawing/2014/main" id="{A192A718-E110-6E7E-38B0-D4B668F74E2B}"/>
              </a:ext>
            </a:extLst>
          </p:cNvPr>
          <p:cNvSpPr txBox="1"/>
          <p:nvPr/>
        </p:nvSpPr>
        <p:spPr>
          <a:xfrm>
            <a:off x="4518510" y="3906249"/>
            <a:ext cx="631904" cy="246221"/>
          </a:xfrm>
          <a:prstGeom prst="rect">
            <a:avLst/>
          </a:prstGeom>
          <a:noFill/>
        </p:spPr>
        <p:txBody>
          <a:bodyPr wrap="none" rtlCol="0">
            <a:spAutoFit/>
          </a:bodyPr>
          <a:lstStyle/>
          <a:p>
            <a:r>
              <a:rPr lang="en-US" altLang="ko-KR" sz="1000" b="1" dirty="0"/>
              <a:t>predict</a:t>
            </a:r>
            <a:endParaRPr lang="ko-KR" altLang="en-US" sz="1000" b="1" dirty="0"/>
          </a:p>
        </p:txBody>
      </p:sp>
      <p:sp>
        <p:nvSpPr>
          <p:cNvPr id="47" name="사각형: 둥근 모서리 46">
            <a:extLst>
              <a:ext uri="{FF2B5EF4-FFF2-40B4-BE49-F238E27FC236}">
                <a16:creationId xmlns:a16="http://schemas.microsoft.com/office/drawing/2014/main" id="{78ABE247-E564-09DC-1CB7-B4AB33433FE3}"/>
              </a:ext>
            </a:extLst>
          </p:cNvPr>
          <p:cNvSpPr/>
          <p:nvPr/>
        </p:nvSpPr>
        <p:spPr>
          <a:xfrm>
            <a:off x="854074" y="2150372"/>
            <a:ext cx="1288492" cy="34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66191B1F-F127-E2A1-96BA-7975FAD83B3E}"/>
              </a:ext>
            </a:extLst>
          </p:cNvPr>
          <p:cNvSpPr/>
          <p:nvPr/>
        </p:nvSpPr>
        <p:spPr>
          <a:xfrm>
            <a:off x="6113816" y="4614829"/>
            <a:ext cx="885080" cy="34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연결선 48">
            <a:extLst>
              <a:ext uri="{FF2B5EF4-FFF2-40B4-BE49-F238E27FC236}">
                <a16:creationId xmlns:a16="http://schemas.microsoft.com/office/drawing/2014/main" id="{BF07834B-AF45-72C6-38DB-F84EFF7C7B27}"/>
              </a:ext>
            </a:extLst>
          </p:cNvPr>
          <p:cNvCxnSpPr>
            <a:cxnSpLocks/>
          </p:cNvCxnSpPr>
          <p:nvPr/>
        </p:nvCxnSpPr>
        <p:spPr>
          <a:xfrm>
            <a:off x="8474073" y="4853311"/>
            <a:ext cx="750609" cy="0"/>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51" name="직선 연결선 50">
            <a:extLst>
              <a:ext uri="{FF2B5EF4-FFF2-40B4-BE49-F238E27FC236}">
                <a16:creationId xmlns:a16="http://schemas.microsoft.com/office/drawing/2014/main" id="{BF2E0C0B-FE7B-607F-40F0-D910328DCB16}"/>
              </a:ext>
            </a:extLst>
          </p:cNvPr>
          <p:cNvCxnSpPr>
            <a:cxnSpLocks/>
          </p:cNvCxnSpPr>
          <p:nvPr/>
        </p:nvCxnSpPr>
        <p:spPr>
          <a:xfrm>
            <a:off x="8940145" y="6296628"/>
            <a:ext cx="1297549" cy="0"/>
          </a:xfrm>
          <a:prstGeom prst="line">
            <a:avLst/>
          </a:prstGeom>
          <a:ln/>
        </p:spPr>
        <p:style>
          <a:lnRef idx="1">
            <a:schemeClr val="accent4"/>
          </a:lnRef>
          <a:fillRef idx="0">
            <a:schemeClr val="accent4"/>
          </a:fillRef>
          <a:effectRef idx="0">
            <a:schemeClr val="accent4"/>
          </a:effectRef>
          <a:fontRef idx="minor">
            <a:schemeClr val="tx1"/>
          </a:fontRef>
        </p:style>
      </p:cxnSp>
      <p:sp>
        <p:nvSpPr>
          <p:cNvPr id="53" name="사각형: 둥근 모서리 52">
            <a:extLst>
              <a:ext uri="{FF2B5EF4-FFF2-40B4-BE49-F238E27FC236}">
                <a16:creationId xmlns:a16="http://schemas.microsoft.com/office/drawing/2014/main" id="{8A0B33B1-91D6-0F12-3E60-CC5D91839AE2}"/>
              </a:ext>
            </a:extLst>
          </p:cNvPr>
          <p:cNvSpPr/>
          <p:nvPr/>
        </p:nvSpPr>
        <p:spPr>
          <a:xfrm>
            <a:off x="6103936" y="6062966"/>
            <a:ext cx="1085758" cy="34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54952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083F71E7-4726-B27F-482D-2A6A0B193341}"/>
              </a:ext>
            </a:extLst>
          </p:cNvPr>
          <p:cNvSpPr/>
          <p:nvPr/>
        </p:nvSpPr>
        <p:spPr>
          <a:xfrm>
            <a:off x="6070061" y="1477963"/>
            <a:ext cx="5719644" cy="5257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DB8F1A84-91F1-1101-87C2-DBD381BA2EA3}"/>
              </a:ext>
            </a:extLst>
          </p:cNvPr>
          <p:cNvSpPr/>
          <p:nvPr/>
        </p:nvSpPr>
        <p:spPr>
          <a:xfrm>
            <a:off x="421341" y="1477963"/>
            <a:ext cx="5572366" cy="5257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97</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p:txBody>
          <a:bodyPr/>
          <a:lstStyle/>
          <a:p>
            <a:r>
              <a:rPr lang="en-US" altLang="ko-KR" sz="4400" b="1"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Prompt-based</a:t>
            </a: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 Learning:</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Pre-train, Prompt, and Predict</a:t>
            </a:r>
            <a:endParaRPr lang="ko-KR" altLang="en-US" dirty="0"/>
          </a:p>
        </p:txBody>
      </p:sp>
      <p:pic>
        <p:nvPicPr>
          <p:cNvPr id="7" name="그림 6">
            <a:extLst>
              <a:ext uri="{FF2B5EF4-FFF2-40B4-BE49-F238E27FC236}">
                <a16:creationId xmlns:a16="http://schemas.microsoft.com/office/drawing/2014/main" id="{EDFBDFF3-4CD8-8BA8-324D-002D76C34814}"/>
              </a:ext>
            </a:extLst>
          </p:cNvPr>
          <p:cNvPicPr>
            <a:picLocks noChangeAspect="1"/>
          </p:cNvPicPr>
          <p:nvPr/>
        </p:nvPicPr>
        <p:blipFill>
          <a:blip r:embed="rId3"/>
          <a:stretch>
            <a:fillRect/>
          </a:stretch>
        </p:blipFill>
        <p:spPr>
          <a:xfrm>
            <a:off x="546695" y="1569478"/>
            <a:ext cx="5370966" cy="1549317"/>
          </a:xfrm>
          <a:prstGeom prst="rect">
            <a:avLst/>
          </a:prstGeom>
        </p:spPr>
      </p:pic>
      <p:pic>
        <p:nvPicPr>
          <p:cNvPr id="9" name="그림 8">
            <a:extLst>
              <a:ext uri="{FF2B5EF4-FFF2-40B4-BE49-F238E27FC236}">
                <a16:creationId xmlns:a16="http://schemas.microsoft.com/office/drawing/2014/main" id="{FB27CC86-6F1C-6AC2-71AE-54483ED583DF}"/>
              </a:ext>
            </a:extLst>
          </p:cNvPr>
          <p:cNvPicPr>
            <a:picLocks noChangeAspect="1"/>
          </p:cNvPicPr>
          <p:nvPr/>
        </p:nvPicPr>
        <p:blipFill>
          <a:blip r:embed="rId4"/>
          <a:stretch>
            <a:fillRect/>
          </a:stretch>
        </p:blipFill>
        <p:spPr>
          <a:xfrm>
            <a:off x="6274341" y="1563534"/>
            <a:ext cx="5507153" cy="1555261"/>
          </a:xfrm>
          <a:prstGeom prst="rect">
            <a:avLst/>
          </a:prstGeom>
        </p:spPr>
      </p:pic>
      <p:sp>
        <p:nvSpPr>
          <p:cNvPr id="10" name="TextBox 9">
            <a:extLst>
              <a:ext uri="{FF2B5EF4-FFF2-40B4-BE49-F238E27FC236}">
                <a16:creationId xmlns:a16="http://schemas.microsoft.com/office/drawing/2014/main" id="{4FAD75B1-32C6-DA72-C384-E66256974A17}"/>
              </a:ext>
            </a:extLst>
          </p:cNvPr>
          <p:cNvSpPr txBox="1"/>
          <p:nvPr/>
        </p:nvSpPr>
        <p:spPr>
          <a:xfrm>
            <a:off x="546695" y="3015337"/>
            <a:ext cx="5447012" cy="461665"/>
          </a:xfrm>
          <a:prstGeom prst="rect">
            <a:avLst/>
          </a:prstGeom>
          <a:noFill/>
        </p:spPr>
        <p:txBody>
          <a:bodyPr wrap="square">
            <a:spAutoFit/>
          </a:bodyPr>
          <a:lstStyle/>
          <a:p>
            <a:r>
              <a:rPr lang="en-US" altLang="ko-KR" sz="1200" b="0" i="0" u="none" strike="noStrike" baseline="0" dirty="0">
                <a:solidFill>
                  <a:srgbClr val="FF0000"/>
                </a:solidFill>
                <a:latin typeface="Times New Roman" panose="02020603050405020304" pitchFamily="18" charset="0"/>
              </a:rPr>
              <a:t>Prompt engineering</a:t>
            </a:r>
            <a:r>
              <a:rPr lang="en-US" altLang="ko-KR" sz="1200" b="0" i="0" u="none" strike="noStrike" baseline="0" dirty="0">
                <a:solidFill>
                  <a:srgbClr val="000000"/>
                </a:solidFill>
                <a:latin typeface="Times New Roman" panose="02020603050405020304" pitchFamily="18" charset="0"/>
              </a:rPr>
              <a:t> is the process of </a:t>
            </a:r>
            <a:r>
              <a:rPr lang="en-US" altLang="ko-KR" sz="1200" b="1" i="0" u="none" strike="noStrike" baseline="0" dirty="0">
                <a:solidFill>
                  <a:srgbClr val="000000"/>
                </a:solidFill>
                <a:latin typeface="Times New Roman" panose="02020603050405020304" pitchFamily="18" charset="0"/>
              </a:rPr>
              <a:t>creating a prompting function </a:t>
            </a:r>
            <a:r>
              <a:rPr lang="en-US" altLang="ko-KR" sz="1200" b="0" i="0" u="none" strike="noStrike" baseline="0" dirty="0">
                <a:solidFill>
                  <a:srgbClr val="000000"/>
                </a:solidFill>
                <a:latin typeface="Times New Roman" panose="02020603050405020304" pitchFamily="18" charset="0"/>
              </a:rPr>
              <a:t>that results in the most effective performance on the downstream task.	</a:t>
            </a:r>
          </a:p>
        </p:txBody>
      </p:sp>
      <p:pic>
        <p:nvPicPr>
          <p:cNvPr id="12" name="그림 11">
            <a:extLst>
              <a:ext uri="{FF2B5EF4-FFF2-40B4-BE49-F238E27FC236}">
                <a16:creationId xmlns:a16="http://schemas.microsoft.com/office/drawing/2014/main" id="{C884C688-2B13-E347-086E-45CA7F7397D8}"/>
              </a:ext>
            </a:extLst>
          </p:cNvPr>
          <p:cNvPicPr>
            <a:picLocks noChangeAspect="1"/>
          </p:cNvPicPr>
          <p:nvPr/>
        </p:nvPicPr>
        <p:blipFill>
          <a:blip r:embed="rId5"/>
          <a:stretch>
            <a:fillRect/>
          </a:stretch>
        </p:blipFill>
        <p:spPr>
          <a:xfrm>
            <a:off x="851362" y="3429000"/>
            <a:ext cx="4661087" cy="3235892"/>
          </a:xfrm>
          <a:prstGeom prst="rect">
            <a:avLst/>
          </a:prstGeom>
        </p:spPr>
      </p:pic>
      <p:pic>
        <p:nvPicPr>
          <p:cNvPr id="14" name="그림 13">
            <a:extLst>
              <a:ext uri="{FF2B5EF4-FFF2-40B4-BE49-F238E27FC236}">
                <a16:creationId xmlns:a16="http://schemas.microsoft.com/office/drawing/2014/main" id="{BF13A5D0-F283-8F89-C4EC-395B689E2E8F}"/>
              </a:ext>
            </a:extLst>
          </p:cNvPr>
          <p:cNvPicPr>
            <a:picLocks noChangeAspect="1"/>
          </p:cNvPicPr>
          <p:nvPr/>
        </p:nvPicPr>
        <p:blipFill>
          <a:blip r:embed="rId6"/>
          <a:stretch>
            <a:fillRect/>
          </a:stretch>
        </p:blipFill>
        <p:spPr>
          <a:xfrm>
            <a:off x="6566460" y="3353773"/>
            <a:ext cx="4906494" cy="3386346"/>
          </a:xfrm>
          <a:prstGeom prst="rect">
            <a:avLst/>
          </a:prstGeom>
        </p:spPr>
      </p:pic>
      <p:sp>
        <p:nvSpPr>
          <p:cNvPr id="8" name="TextBox 7">
            <a:extLst>
              <a:ext uri="{FF2B5EF4-FFF2-40B4-BE49-F238E27FC236}">
                <a16:creationId xmlns:a16="http://schemas.microsoft.com/office/drawing/2014/main" id="{398AB6AF-8AE2-A0CA-E932-8686894D0DDA}"/>
              </a:ext>
            </a:extLst>
          </p:cNvPr>
          <p:cNvSpPr txBox="1"/>
          <p:nvPr/>
        </p:nvSpPr>
        <p:spPr>
          <a:xfrm>
            <a:off x="6266130" y="3009923"/>
            <a:ext cx="5507153" cy="461665"/>
          </a:xfrm>
          <a:prstGeom prst="rect">
            <a:avLst/>
          </a:prstGeom>
          <a:noFill/>
        </p:spPr>
        <p:txBody>
          <a:bodyPr wrap="square">
            <a:spAutoFit/>
          </a:bodyPr>
          <a:lstStyle/>
          <a:p>
            <a:r>
              <a:rPr lang="en-US" altLang="ko-KR" sz="1200" b="0" i="0" u="none" strike="noStrike" baseline="0" dirty="0">
                <a:solidFill>
                  <a:srgbClr val="002060"/>
                </a:solidFill>
                <a:latin typeface="Times New Roman" panose="02020603050405020304" pitchFamily="18" charset="0"/>
              </a:rPr>
              <a:t>Answer engineering</a:t>
            </a:r>
            <a:r>
              <a:rPr lang="en-US" altLang="ko-KR" sz="1200" b="0" i="0" u="none" strike="noStrike" baseline="0" dirty="0">
                <a:solidFill>
                  <a:srgbClr val="000000"/>
                </a:solidFill>
                <a:latin typeface="Times New Roman" panose="02020603050405020304" pitchFamily="18" charset="0"/>
              </a:rPr>
              <a:t> aims to </a:t>
            </a:r>
            <a:r>
              <a:rPr lang="en-US" altLang="ko-KR" sz="1200" b="1" i="0" u="none" strike="noStrike" baseline="0" dirty="0">
                <a:solidFill>
                  <a:srgbClr val="000000"/>
                </a:solidFill>
                <a:latin typeface="Times New Roman" panose="02020603050405020304" pitchFamily="18" charset="0"/>
              </a:rPr>
              <a:t>search for an answer space Z </a:t>
            </a:r>
            <a:r>
              <a:rPr lang="en-US" altLang="ko-KR" sz="1200" b="0" i="0" u="none" strike="noStrike" baseline="0" dirty="0">
                <a:solidFill>
                  <a:srgbClr val="000000"/>
                </a:solidFill>
                <a:latin typeface="Times New Roman" panose="02020603050405020304" pitchFamily="18" charset="0"/>
              </a:rPr>
              <a:t>and a </a:t>
            </a:r>
            <a:r>
              <a:rPr lang="en-US" altLang="ko-KR" sz="1200" b="1" i="0" u="none" strike="noStrike" baseline="0" dirty="0">
                <a:solidFill>
                  <a:srgbClr val="000000"/>
                </a:solidFill>
                <a:latin typeface="Times New Roman" panose="02020603050405020304" pitchFamily="18" charset="0"/>
              </a:rPr>
              <a:t>map to the original output Y </a:t>
            </a:r>
            <a:r>
              <a:rPr lang="en-US" altLang="ko-KR" sz="1200" b="0" i="0" u="none" strike="noStrike" baseline="0" dirty="0">
                <a:solidFill>
                  <a:srgbClr val="000000"/>
                </a:solidFill>
                <a:latin typeface="Times New Roman" panose="02020603050405020304" pitchFamily="18" charset="0"/>
              </a:rPr>
              <a:t>that results in an effective predictive model.	</a:t>
            </a:r>
          </a:p>
        </p:txBody>
      </p:sp>
      <p:sp>
        <p:nvSpPr>
          <p:cNvPr id="17" name="사각형: 둥근 모서리 16">
            <a:extLst>
              <a:ext uri="{FF2B5EF4-FFF2-40B4-BE49-F238E27FC236}">
                <a16:creationId xmlns:a16="http://schemas.microsoft.com/office/drawing/2014/main" id="{ED0727B5-2BE4-D108-5C71-F2FE6515C871}"/>
              </a:ext>
            </a:extLst>
          </p:cNvPr>
          <p:cNvSpPr/>
          <p:nvPr/>
        </p:nvSpPr>
        <p:spPr>
          <a:xfrm>
            <a:off x="627417" y="1563535"/>
            <a:ext cx="744184" cy="3369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모서리 17">
            <a:extLst>
              <a:ext uri="{FF2B5EF4-FFF2-40B4-BE49-F238E27FC236}">
                <a16:creationId xmlns:a16="http://schemas.microsoft.com/office/drawing/2014/main" id="{CEDCD060-786C-18A1-3AAD-990338FDF47F}"/>
              </a:ext>
            </a:extLst>
          </p:cNvPr>
          <p:cNvSpPr/>
          <p:nvPr/>
        </p:nvSpPr>
        <p:spPr>
          <a:xfrm>
            <a:off x="1470060" y="1646571"/>
            <a:ext cx="744184" cy="1505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7BECF127-77C2-995A-7ACA-2DC0DE3FA0CD}"/>
              </a:ext>
            </a:extLst>
          </p:cNvPr>
          <p:cNvSpPr/>
          <p:nvPr/>
        </p:nvSpPr>
        <p:spPr>
          <a:xfrm>
            <a:off x="1470060" y="2299286"/>
            <a:ext cx="744184" cy="1505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연결선 19">
            <a:extLst>
              <a:ext uri="{FF2B5EF4-FFF2-40B4-BE49-F238E27FC236}">
                <a16:creationId xmlns:a16="http://schemas.microsoft.com/office/drawing/2014/main" id="{5107FBFB-8FFC-A10B-65EE-5C5351364180}"/>
              </a:ext>
            </a:extLst>
          </p:cNvPr>
          <p:cNvCxnSpPr>
            <a:cxnSpLocks/>
          </p:cNvCxnSpPr>
          <p:nvPr/>
        </p:nvCxnSpPr>
        <p:spPr>
          <a:xfrm>
            <a:off x="2019485" y="3804440"/>
            <a:ext cx="1001621"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22" name="직선 연결선 21">
            <a:extLst>
              <a:ext uri="{FF2B5EF4-FFF2-40B4-BE49-F238E27FC236}">
                <a16:creationId xmlns:a16="http://schemas.microsoft.com/office/drawing/2014/main" id="{63F2CF19-9FF2-1166-0CB1-70A4E558889A}"/>
              </a:ext>
            </a:extLst>
          </p:cNvPr>
          <p:cNvCxnSpPr>
            <a:cxnSpLocks/>
          </p:cNvCxnSpPr>
          <p:nvPr/>
        </p:nvCxnSpPr>
        <p:spPr>
          <a:xfrm>
            <a:off x="3588308" y="4010628"/>
            <a:ext cx="1243668"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25" name="직선 화살표 연결선 24">
            <a:extLst>
              <a:ext uri="{FF2B5EF4-FFF2-40B4-BE49-F238E27FC236}">
                <a16:creationId xmlns:a16="http://schemas.microsoft.com/office/drawing/2014/main" id="{F35DB597-8DC8-AFF9-7D94-4FCE64476D57}"/>
              </a:ext>
            </a:extLst>
          </p:cNvPr>
          <p:cNvCxnSpPr>
            <a:cxnSpLocks/>
          </p:cNvCxnSpPr>
          <p:nvPr/>
        </p:nvCxnSpPr>
        <p:spPr>
          <a:xfrm>
            <a:off x="1545428" y="1817675"/>
            <a:ext cx="4577" cy="1815643"/>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사각형: 둥근 모서리 25">
            <a:extLst>
              <a:ext uri="{FF2B5EF4-FFF2-40B4-BE49-F238E27FC236}">
                <a16:creationId xmlns:a16="http://schemas.microsoft.com/office/drawing/2014/main" id="{9A8936F2-87EF-3CE1-2BBB-27D0079BF59E}"/>
              </a:ext>
            </a:extLst>
          </p:cNvPr>
          <p:cNvSpPr/>
          <p:nvPr/>
        </p:nvSpPr>
        <p:spPr>
          <a:xfrm>
            <a:off x="900746" y="3618453"/>
            <a:ext cx="4504972" cy="461665"/>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667EB556-3D70-35BC-DC2A-DCE798AED4D0}"/>
              </a:ext>
            </a:extLst>
          </p:cNvPr>
          <p:cNvSpPr/>
          <p:nvPr/>
        </p:nvSpPr>
        <p:spPr>
          <a:xfrm>
            <a:off x="900746" y="4196616"/>
            <a:ext cx="4504972" cy="1091906"/>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BCC0A5BC-4E1F-D65E-AD47-814F153BF32D}"/>
              </a:ext>
            </a:extLst>
          </p:cNvPr>
          <p:cNvCxnSpPr>
            <a:cxnSpLocks/>
          </p:cNvCxnSpPr>
          <p:nvPr/>
        </p:nvCxnSpPr>
        <p:spPr>
          <a:xfrm>
            <a:off x="1746074" y="2449848"/>
            <a:ext cx="0" cy="174676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D19A61A2-C09D-F12A-6241-31B7966694AB}"/>
              </a:ext>
            </a:extLst>
          </p:cNvPr>
          <p:cNvCxnSpPr>
            <a:cxnSpLocks/>
          </p:cNvCxnSpPr>
          <p:nvPr/>
        </p:nvCxnSpPr>
        <p:spPr>
          <a:xfrm>
            <a:off x="4162050" y="5570487"/>
            <a:ext cx="1243668"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33" name="직선 연결선 32">
            <a:extLst>
              <a:ext uri="{FF2B5EF4-FFF2-40B4-BE49-F238E27FC236}">
                <a16:creationId xmlns:a16="http://schemas.microsoft.com/office/drawing/2014/main" id="{B7C6287A-D9EB-F3E0-57B0-C0A045000913}"/>
              </a:ext>
            </a:extLst>
          </p:cNvPr>
          <p:cNvCxnSpPr>
            <a:cxnSpLocks/>
          </p:cNvCxnSpPr>
          <p:nvPr/>
        </p:nvCxnSpPr>
        <p:spPr>
          <a:xfrm>
            <a:off x="1470060" y="5938040"/>
            <a:ext cx="1488293"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
        <p:nvSpPr>
          <p:cNvPr id="35" name="사각형: 둥근 모서리 34">
            <a:extLst>
              <a:ext uri="{FF2B5EF4-FFF2-40B4-BE49-F238E27FC236}">
                <a16:creationId xmlns:a16="http://schemas.microsoft.com/office/drawing/2014/main" id="{C838E6C6-69E8-04DD-EEC9-E33813590BF5}"/>
              </a:ext>
            </a:extLst>
          </p:cNvPr>
          <p:cNvSpPr/>
          <p:nvPr/>
        </p:nvSpPr>
        <p:spPr>
          <a:xfrm>
            <a:off x="883548" y="5387925"/>
            <a:ext cx="4504972" cy="559079"/>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37366A1F-6D23-0559-222A-1EFC541077A5}"/>
              </a:ext>
            </a:extLst>
          </p:cNvPr>
          <p:cNvCxnSpPr/>
          <p:nvPr/>
        </p:nvCxnSpPr>
        <p:spPr>
          <a:xfrm>
            <a:off x="1842152" y="5047129"/>
            <a:ext cx="0" cy="340796"/>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818DDDED-54A5-6359-DDE6-9FCB423DE656}"/>
              </a:ext>
            </a:extLst>
          </p:cNvPr>
          <p:cNvCxnSpPr>
            <a:cxnSpLocks/>
          </p:cNvCxnSpPr>
          <p:nvPr/>
        </p:nvCxnSpPr>
        <p:spPr>
          <a:xfrm>
            <a:off x="2745627" y="6287664"/>
            <a:ext cx="2346326"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42" name="직선 연결선 41">
            <a:extLst>
              <a:ext uri="{FF2B5EF4-FFF2-40B4-BE49-F238E27FC236}">
                <a16:creationId xmlns:a16="http://schemas.microsoft.com/office/drawing/2014/main" id="{F6EA54DF-0EAA-D184-2F6F-B2ADF11FB1E7}"/>
              </a:ext>
            </a:extLst>
          </p:cNvPr>
          <p:cNvCxnSpPr>
            <a:cxnSpLocks/>
          </p:cNvCxnSpPr>
          <p:nvPr/>
        </p:nvCxnSpPr>
        <p:spPr>
          <a:xfrm>
            <a:off x="2958353" y="6469052"/>
            <a:ext cx="2133600"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44" name="직선 연결선 43">
            <a:extLst>
              <a:ext uri="{FF2B5EF4-FFF2-40B4-BE49-F238E27FC236}">
                <a16:creationId xmlns:a16="http://schemas.microsoft.com/office/drawing/2014/main" id="{3E7C57F1-6F49-E53F-86E9-B6020A43C295}"/>
              </a:ext>
            </a:extLst>
          </p:cNvPr>
          <p:cNvCxnSpPr>
            <a:cxnSpLocks/>
          </p:cNvCxnSpPr>
          <p:nvPr/>
        </p:nvCxnSpPr>
        <p:spPr>
          <a:xfrm>
            <a:off x="900746" y="6287664"/>
            <a:ext cx="390172"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46" name="직선 연결선 45">
            <a:extLst>
              <a:ext uri="{FF2B5EF4-FFF2-40B4-BE49-F238E27FC236}">
                <a16:creationId xmlns:a16="http://schemas.microsoft.com/office/drawing/2014/main" id="{AF7ADD06-F293-5A17-D818-ED0F6479A200}"/>
              </a:ext>
            </a:extLst>
          </p:cNvPr>
          <p:cNvCxnSpPr>
            <a:cxnSpLocks/>
          </p:cNvCxnSpPr>
          <p:nvPr/>
        </p:nvCxnSpPr>
        <p:spPr>
          <a:xfrm>
            <a:off x="900746" y="6469052"/>
            <a:ext cx="644682"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
        <p:nvSpPr>
          <p:cNvPr id="48" name="사각형: 둥근 모서리 47">
            <a:extLst>
              <a:ext uri="{FF2B5EF4-FFF2-40B4-BE49-F238E27FC236}">
                <a16:creationId xmlns:a16="http://schemas.microsoft.com/office/drawing/2014/main" id="{36751506-AC27-392A-56C5-2571D14E834A}"/>
              </a:ext>
            </a:extLst>
          </p:cNvPr>
          <p:cNvSpPr/>
          <p:nvPr/>
        </p:nvSpPr>
        <p:spPr>
          <a:xfrm>
            <a:off x="6373905" y="1797133"/>
            <a:ext cx="685959" cy="282679"/>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F1779D86-2A88-A78C-977C-268CAACAB681}"/>
              </a:ext>
            </a:extLst>
          </p:cNvPr>
          <p:cNvSpPr/>
          <p:nvPr/>
        </p:nvSpPr>
        <p:spPr>
          <a:xfrm>
            <a:off x="7245213" y="1872184"/>
            <a:ext cx="685959" cy="14487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532B10DC-4D06-17C3-B409-275EB20FF587}"/>
              </a:ext>
            </a:extLst>
          </p:cNvPr>
          <p:cNvSpPr/>
          <p:nvPr/>
        </p:nvSpPr>
        <p:spPr>
          <a:xfrm>
            <a:off x="7245213" y="2403754"/>
            <a:ext cx="685959" cy="144876"/>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1" name="직선 화살표 연결선 50">
            <a:extLst>
              <a:ext uri="{FF2B5EF4-FFF2-40B4-BE49-F238E27FC236}">
                <a16:creationId xmlns:a16="http://schemas.microsoft.com/office/drawing/2014/main" id="{890193C3-8B16-1C50-9C56-CB8AD2070AFD}"/>
              </a:ext>
            </a:extLst>
          </p:cNvPr>
          <p:cNvCxnSpPr>
            <a:cxnSpLocks/>
          </p:cNvCxnSpPr>
          <p:nvPr/>
        </p:nvCxnSpPr>
        <p:spPr>
          <a:xfrm>
            <a:off x="7319757" y="1976880"/>
            <a:ext cx="0" cy="153728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사각형: 둥근 모서리 52">
            <a:extLst>
              <a:ext uri="{FF2B5EF4-FFF2-40B4-BE49-F238E27FC236}">
                <a16:creationId xmlns:a16="http://schemas.microsoft.com/office/drawing/2014/main" id="{1186A608-6319-012A-004D-CC45FA58E7A4}"/>
              </a:ext>
            </a:extLst>
          </p:cNvPr>
          <p:cNvSpPr/>
          <p:nvPr/>
        </p:nvSpPr>
        <p:spPr>
          <a:xfrm>
            <a:off x="6566460" y="3518310"/>
            <a:ext cx="3733985" cy="461665"/>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4BB8A5AE-A44E-55F5-F3DF-A51499AE5003}"/>
              </a:ext>
            </a:extLst>
          </p:cNvPr>
          <p:cNvSpPr/>
          <p:nvPr/>
        </p:nvSpPr>
        <p:spPr>
          <a:xfrm>
            <a:off x="6566460" y="4141466"/>
            <a:ext cx="4906494" cy="989600"/>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A15F257C-93BD-73AB-4C01-B046C820CBA5}"/>
              </a:ext>
            </a:extLst>
          </p:cNvPr>
          <p:cNvSpPr/>
          <p:nvPr/>
        </p:nvSpPr>
        <p:spPr>
          <a:xfrm>
            <a:off x="6574670" y="5180448"/>
            <a:ext cx="4906494" cy="1484443"/>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cxnSp>
        <p:nvCxnSpPr>
          <p:cNvPr id="56" name="직선 화살표 연결선 55">
            <a:extLst>
              <a:ext uri="{FF2B5EF4-FFF2-40B4-BE49-F238E27FC236}">
                <a16:creationId xmlns:a16="http://schemas.microsoft.com/office/drawing/2014/main" id="{6917F2B5-BC75-2D99-9705-DADBD939FB57}"/>
              </a:ext>
            </a:extLst>
          </p:cNvPr>
          <p:cNvCxnSpPr>
            <a:cxnSpLocks/>
          </p:cNvCxnSpPr>
          <p:nvPr/>
        </p:nvCxnSpPr>
        <p:spPr>
          <a:xfrm>
            <a:off x="7501415" y="2548630"/>
            <a:ext cx="0" cy="1592836"/>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5242899D-DC84-24A6-05E1-7627D4EACD26}"/>
              </a:ext>
            </a:extLst>
          </p:cNvPr>
          <p:cNvCxnSpPr>
            <a:cxnSpLocks/>
          </p:cNvCxnSpPr>
          <p:nvPr/>
        </p:nvCxnSpPr>
        <p:spPr>
          <a:xfrm>
            <a:off x="7505802" y="5047129"/>
            <a:ext cx="0" cy="133319"/>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711010EC-AC98-A210-63F6-AF4B69CDA60F}"/>
              </a:ext>
            </a:extLst>
          </p:cNvPr>
          <p:cNvCxnSpPr>
            <a:cxnSpLocks/>
          </p:cNvCxnSpPr>
          <p:nvPr/>
        </p:nvCxnSpPr>
        <p:spPr>
          <a:xfrm>
            <a:off x="7059864" y="6454527"/>
            <a:ext cx="1243668"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62" name="직선 연결선 61">
            <a:extLst>
              <a:ext uri="{FF2B5EF4-FFF2-40B4-BE49-F238E27FC236}">
                <a16:creationId xmlns:a16="http://schemas.microsoft.com/office/drawing/2014/main" id="{33A252FF-F5D0-40F3-2577-6A207B212C12}"/>
              </a:ext>
            </a:extLst>
          </p:cNvPr>
          <p:cNvCxnSpPr>
            <a:cxnSpLocks/>
          </p:cNvCxnSpPr>
          <p:nvPr/>
        </p:nvCxnSpPr>
        <p:spPr>
          <a:xfrm>
            <a:off x="6634265" y="5968338"/>
            <a:ext cx="4329570"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541744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ABDF99A9-4C70-65F6-2678-858BB3BF2CE2}"/>
              </a:ext>
            </a:extLst>
          </p:cNvPr>
          <p:cNvSpPr/>
          <p:nvPr/>
        </p:nvSpPr>
        <p:spPr>
          <a:xfrm>
            <a:off x="5251469" y="2291392"/>
            <a:ext cx="6147460" cy="1317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E7D321E-EE40-A3D3-BFC1-E79336BE41A0}"/>
              </a:ext>
            </a:extLst>
          </p:cNvPr>
          <p:cNvSpPr/>
          <p:nvPr/>
        </p:nvSpPr>
        <p:spPr>
          <a:xfrm>
            <a:off x="703553" y="1482571"/>
            <a:ext cx="4470789" cy="3296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7132F902-4479-317E-64D1-17AE14D0858C}"/>
              </a:ext>
            </a:extLst>
          </p:cNvPr>
          <p:cNvSpPr/>
          <p:nvPr/>
        </p:nvSpPr>
        <p:spPr>
          <a:xfrm>
            <a:off x="5261912" y="2605139"/>
            <a:ext cx="6137017" cy="4107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98</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0" y="-1"/>
            <a:ext cx="12192000" cy="1482571"/>
          </a:xfrm>
        </p:spPr>
        <p:txBody>
          <a:bodyPr>
            <a:normAutofit fontScale="90000"/>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Prompt-based Learning: </a:t>
            </a:r>
            <a:r>
              <a:rPr lang="en-US" altLang="ko-KR" b="1" dirty="0">
                <a:cs typeface="Biome Light" panose="020B0303030204020804" pitchFamily="34" charset="0"/>
              </a:rPr>
              <a:t>PET</a:t>
            </a:r>
            <a:r>
              <a:rPr lang="en-US" altLang="ko-KR" sz="3600" b="1" dirty="0">
                <a:cs typeface="Biome Light" panose="020B0303030204020804" pitchFamily="34" charset="0"/>
              </a:rPr>
              <a:t>(Pattern-Exploiting Training)</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Exploiting Cloze Questions for Few Shot </a:t>
            </a:r>
            <a:b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Text Classification and Natural Language Inference</a:t>
            </a:r>
            <a:endParaRPr lang="ko-KR" altLang="en-US" dirty="0"/>
          </a:p>
        </p:txBody>
      </p:sp>
      <p:sp>
        <p:nvSpPr>
          <p:cNvPr id="7" name="TextBox 6">
            <a:extLst>
              <a:ext uri="{FF2B5EF4-FFF2-40B4-BE49-F238E27FC236}">
                <a16:creationId xmlns:a16="http://schemas.microsoft.com/office/drawing/2014/main" id="{1F61BA51-1676-D6AC-C076-597648525ECC}"/>
              </a:ext>
            </a:extLst>
          </p:cNvPr>
          <p:cNvSpPr txBox="1"/>
          <p:nvPr/>
        </p:nvSpPr>
        <p:spPr>
          <a:xfrm>
            <a:off x="8125288" y="1363593"/>
            <a:ext cx="3834340" cy="600164"/>
          </a:xfrm>
          <a:prstGeom prst="rect">
            <a:avLst/>
          </a:prstGeom>
          <a:noFill/>
        </p:spPr>
        <p:txBody>
          <a:bodyPr wrap="square">
            <a:spAutoFit/>
          </a:bodyPr>
          <a:lstStyle/>
          <a:p>
            <a:r>
              <a:rPr lang="en-US" altLang="ko-KR" sz="1100" dirty="0"/>
              <a:t>It’s Not Just Size That Matters:</a:t>
            </a:r>
          </a:p>
          <a:p>
            <a:r>
              <a:rPr lang="en-US" altLang="ko-KR" sz="1100" dirty="0"/>
              <a:t>Small Language Models Are Also Few Shot Learners</a:t>
            </a:r>
          </a:p>
          <a:p>
            <a:r>
              <a:rPr lang="en-US" altLang="ko-KR" sz="1100" dirty="0"/>
              <a:t>(</a:t>
            </a:r>
            <a:r>
              <a:rPr lang="ko-KR" altLang="en-US" sz="1100" dirty="0"/>
              <a:t>두 논문 저자 동일</a:t>
            </a:r>
            <a:r>
              <a:rPr lang="en-US" altLang="ko-KR" sz="1100" dirty="0"/>
              <a:t>)</a:t>
            </a:r>
            <a:endParaRPr lang="ko-KR" altLang="en-US" sz="1100" dirty="0"/>
          </a:p>
        </p:txBody>
      </p:sp>
      <p:pic>
        <p:nvPicPr>
          <p:cNvPr id="9" name="그림 8">
            <a:extLst>
              <a:ext uri="{FF2B5EF4-FFF2-40B4-BE49-F238E27FC236}">
                <a16:creationId xmlns:a16="http://schemas.microsoft.com/office/drawing/2014/main" id="{2CB4C9E6-AF15-ECA7-F0F0-50C9995892E1}"/>
              </a:ext>
            </a:extLst>
          </p:cNvPr>
          <p:cNvPicPr>
            <a:picLocks noChangeAspect="1"/>
          </p:cNvPicPr>
          <p:nvPr/>
        </p:nvPicPr>
        <p:blipFill>
          <a:blip r:embed="rId2"/>
          <a:stretch>
            <a:fillRect/>
          </a:stretch>
        </p:blipFill>
        <p:spPr>
          <a:xfrm>
            <a:off x="703555" y="2218300"/>
            <a:ext cx="4460951" cy="1967972"/>
          </a:xfrm>
          <a:prstGeom prst="rect">
            <a:avLst/>
          </a:prstGeom>
        </p:spPr>
      </p:pic>
      <p:sp>
        <p:nvSpPr>
          <p:cNvPr id="11" name="TextBox 10">
            <a:extLst>
              <a:ext uri="{FF2B5EF4-FFF2-40B4-BE49-F238E27FC236}">
                <a16:creationId xmlns:a16="http://schemas.microsoft.com/office/drawing/2014/main" id="{8BE8B0FF-550A-6E2A-B7C2-2218135DFAB5}"/>
              </a:ext>
            </a:extLst>
          </p:cNvPr>
          <p:cNvSpPr txBox="1"/>
          <p:nvPr/>
        </p:nvSpPr>
        <p:spPr>
          <a:xfrm>
            <a:off x="703552" y="1479085"/>
            <a:ext cx="3331847" cy="738664"/>
          </a:xfrm>
          <a:prstGeom prst="rect">
            <a:avLst/>
          </a:prstGeom>
          <a:noFill/>
        </p:spPr>
        <p:txBody>
          <a:bodyPr wrap="square">
            <a:spAutoFit/>
          </a:bodyPr>
          <a:lstStyle/>
          <a:p>
            <a:r>
              <a:rPr lang="en-US" altLang="ko-KR" sz="1400" b="0" i="0" u="none" strike="noStrike" baseline="0" dirty="0">
                <a:solidFill>
                  <a:srgbClr val="000000"/>
                </a:solidFill>
                <a:latin typeface="Century Gothic" panose="020B0502020202020204" pitchFamily="34" charset="0"/>
              </a:rPr>
              <a:t>Semi-supervised training procedure</a:t>
            </a:r>
          </a:p>
          <a:p>
            <a:r>
              <a:rPr lang="en-US" altLang="ko-KR" sz="1400" b="0" i="0" u="none" strike="noStrike" baseline="0" dirty="0">
                <a:solidFill>
                  <a:srgbClr val="000000"/>
                </a:solidFill>
                <a:latin typeface="Century Gothic" panose="020B0502020202020204" pitchFamily="34" charset="0"/>
              </a:rPr>
              <a:t>Reformulate input examples into cloze-style phrases</a:t>
            </a:r>
          </a:p>
        </p:txBody>
      </p:sp>
      <p:pic>
        <p:nvPicPr>
          <p:cNvPr id="13" name="그림 12">
            <a:extLst>
              <a:ext uri="{FF2B5EF4-FFF2-40B4-BE49-F238E27FC236}">
                <a16:creationId xmlns:a16="http://schemas.microsoft.com/office/drawing/2014/main" id="{63CD266F-BCC1-0A2F-5618-6F8630CE6979}"/>
              </a:ext>
            </a:extLst>
          </p:cNvPr>
          <p:cNvPicPr>
            <a:picLocks noChangeAspect="1"/>
          </p:cNvPicPr>
          <p:nvPr/>
        </p:nvPicPr>
        <p:blipFill>
          <a:blip r:embed="rId3"/>
          <a:stretch>
            <a:fillRect/>
          </a:stretch>
        </p:blipFill>
        <p:spPr>
          <a:xfrm>
            <a:off x="5261913" y="2591169"/>
            <a:ext cx="4470789" cy="4121080"/>
          </a:xfrm>
          <a:prstGeom prst="rect">
            <a:avLst/>
          </a:prstGeom>
        </p:spPr>
      </p:pic>
      <p:pic>
        <p:nvPicPr>
          <p:cNvPr id="15" name="그림 14">
            <a:extLst>
              <a:ext uri="{FF2B5EF4-FFF2-40B4-BE49-F238E27FC236}">
                <a16:creationId xmlns:a16="http://schemas.microsoft.com/office/drawing/2014/main" id="{70CCD63B-F562-DB68-CF0E-47C0FE2457C5}"/>
              </a:ext>
            </a:extLst>
          </p:cNvPr>
          <p:cNvPicPr>
            <a:picLocks noChangeAspect="1"/>
          </p:cNvPicPr>
          <p:nvPr/>
        </p:nvPicPr>
        <p:blipFill>
          <a:blip r:embed="rId4"/>
          <a:stretch>
            <a:fillRect/>
          </a:stretch>
        </p:blipFill>
        <p:spPr>
          <a:xfrm>
            <a:off x="8962842" y="3123027"/>
            <a:ext cx="2436088" cy="358712"/>
          </a:xfrm>
          <a:prstGeom prst="rect">
            <a:avLst/>
          </a:prstGeom>
        </p:spPr>
      </p:pic>
      <p:pic>
        <p:nvPicPr>
          <p:cNvPr id="22" name="그림 21">
            <a:extLst>
              <a:ext uri="{FF2B5EF4-FFF2-40B4-BE49-F238E27FC236}">
                <a16:creationId xmlns:a16="http://schemas.microsoft.com/office/drawing/2014/main" id="{D10E3197-F78A-4B1E-8CAF-5EAF8B7B61D1}"/>
              </a:ext>
            </a:extLst>
          </p:cNvPr>
          <p:cNvPicPr>
            <a:picLocks noChangeAspect="1"/>
          </p:cNvPicPr>
          <p:nvPr/>
        </p:nvPicPr>
        <p:blipFill>
          <a:blip r:embed="rId5"/>
          <a:stretch>
            <a:fillRect/>
          </a:stretch>
        </p:blipFill>
        <p:spPr>
          <a:xfrm>
            <a:off x="697690" y="4186272"/>
            <a:ext cx="4460951" cy="2535308"/>
          </a:xfrm>
          <a:prstGeom prst="rect">
            <a:avLst/>
          </a:prstGeom>
        </p:spPr>
      </p:pic>
      <p:sp>
        <p:nvSpPr>
          <p:cNvPr id="20" name="TextBox 19">
            <a:extLst>
              <a:ext uri="{FF2B5EF4-FFF2-40B4-BE49-F238E27FC236}">
                <a16:creationId xmlns:a16="http://schemas.microsoft.com/office/drawing/2014/main" id="{5F4EE3DE-76E6-AEFF-7B6D-8CF0F25A1EB0}"/>
              </a:ext>
            </a:extLst>
          </p:cNvPr>
          <p:cNvSpPr txBox="1"/>
          <p:nvPr/>
        </p:nvSpPr>
        <p:spPr>
          <a:xfrm>
            <a:off x="942327" y="4027102"/>
            <a:ext cx="3087210" cy="415498"/>
          </a:xfrm>
          <a:prstGeom prst="rect">
            <a:avLst/>
          </a:prstGeom>
          <a:noFill/>
        </p:spPr>
        <p:txBody>
          <a:bodyPr wrap="square">
            <a:spAutoFit/>
          </a:bodyPr>
          <a:lstStyle/>
          <a:p>
            <a:r>
              <a:rPr lang="en-US" altLang="ko-KR" sz="1050" b="1" i="0" u="none" strike="noStrike" baseline="0" dirty="0">
                <a:solidFill>
                  <a:srgbClr val="000000"/>
                </a:solidFill>
                <a:latin typeface="Century Gothic" panose="020B0502020202020204" pitchFamily="34" charset="0"/>
              </a:rPr>
              <a:t>With task description, solving a task from only a few examples becomes much easier!</a:t>
            </a:r>
            <a:endParaRPr lang="ko-KR" altLang="en-US" sz="1050" dirty="0"/>
          </a:p>
        </p:txBody>
      </p:sp>
      <p:sp>
        <p:nvSpPr>
          <p:cNvPr id="23" name="사각형: 둥근 모서리 22">
            <a:extLst>
              <a:ext uri="{FF2B5EF4-FFF2-40B4-BE49-F238E27FC236}">
                <a16:creationId xmlns:a16="http://schemas.microsoft.com/office/drawing/2014/main" id="{F0E45DB4-48DB-D4A4-B1CA-BB39497E01AF}"/>
              </a:ext>
            </a:extLst>
          </p:cNvPr>
          <p:cNvSpPr/>
          <p:nvPr/>
        </p:nvSpPr>
        <p:spPr>
          <a:xfrm>
            <a:off x="703554" y="3608573"/>
            <a:ext cx="4455087" cy="816271"/>
          </a:xfrm>
          <a:prstGeom prst="round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B72A7C0-96D7-1916-52ED-1AF2FED0D5D4}"/>
              </a:ext>
            </a:extLst>
          </p:cNvPr>
          <p:cNvSpPr txBox="1"/>
          <p:nvPr/>
        </p:nvSpPr>
        <p:spPr>
          <a:xfrm>
            <a:off x="6413250" y="2266645"/>
            <a:ext cx="3834340" cy="369332"/>
          </a:xfrm>
          <a:prstGeom prst="rect">
            <a:avLst/>
          </a:prstGeom>
          <a:noFill/>
        </p:spPr>
        <p:txBody>
          <a:bodyPr wrap="square">
            <a:spAutoFit/>
          </a:bodyPr>
          <a:lstStyle/>
          <a:p>
            <a:r>
              <a:rPr lang="en-US" altLang="ko-KR" b="1" dirty="0">
                <a:cs typeface="Biome Light" panose="020B0303030204020804" pitchFamily="34" charset="0"/>
              </a:rPr>
              <a:t>PET</a:t>
            </a:r>
            <a:r>
              <a:rPr lang="en-US" altLang="ko-KR" sz="1800" b="1" dirty="0">
                <a:cs typeface="Biome Light" panose="020B0303030204020804" pitchFamily="34" charset="0"/>
              </a:rPr>
              <a:t>(Pattern-Exploiting Training)</a:t>
            </a:r>
            <a:endParaRPr lang="ko-KR" altLang="en-US" dirty="0"/>
          </a:p>
        </p:txBody>
      </p:sp>
    </p:spTree>
    <p:extLst>
      <p:ext uri="{BB962C8B-B14F-4D97-AF65-F5344CB8AC3E}">
        <p14:creationId xmlns:p14="http://schemas.microsoft.com/office/powerpoint/2010/main" val="17524413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a:extLst>
              <a:ext uri="{FF2B5EF4-FFF2-40B4-BE49-F238E27FC236}">
                <a16:creationId xmlns:a16="http://schemas.microsoft.com/office/drawing/2014/main" id="{B73F9447-E22A-1F1B-B554-0D54AECD282A}"/>
              </a:ext>
            </a:extLst>
          </p:cNvPr>
          <p:cNvSpPr/>
          <p:nvPr/>
        </p:nvSpPr>
        <p:spPr>
          <a:xfrm>
            <a:off x="124287" y="1478458"/>
            <a:ext cx="11609004" cy="5313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26394D-3CF4-3D90-B71A-735D626E7CEA}"/>
              </a:ext>
            </a:extLst>
          </p:cNvPr>
          <p:cNvSpPr>
            <a:spLocks noGrp="1"/>
          </p:cNvSpPr>
          <p:nvPr>
            <p:ph type="sldNum" sz="quarter" idx="4"/>
          </p:nvPr>
        </p:nvSpPr>
        <p:spPr/>
        <p:txBody>
          <a:bodyPr/>
          <a:lstStyle/>
          <a:p>
            <a:fld id="{294A09A9-5501-47C1-A89A-A340965A2BE2}" type="slidenum">
              <a:rPr lang="en-US" altLang="ko-KR" smtClean="0"/>
              <a:pPr/>
              <a:t>99</a:t>
            </a:fld>
            <a:endParaRPr lang="ko-KR" altLang="en-US" dirty="0">
              <a:latin typeface="맑은 고딕" panose="020B0503020000020004" pitchFamily="50" charset="-127"/>
            </a:endParaRPr>
          </a:p>
        </p:txBody>
      </p:sp>
      <p:sp>
        <p:nvSpPr>
          <p:cNvPr id="5" name="제목 4">
            <a:extLst>
              <a:ext uri="{FF2B5EF4-FFF2-40B4-BE49-F238E27FC236}">
                <a16:creationId xmlns:a16="http://schemas.microsoft.com/office/drawing/2014/main" id="{692447D6-3178-1563-38F6-063027CF1851}"/>
              </a:ext>
            </a:extLst>
          </p:cNvPr>
          <p:cNvSpPr>
            <a:spLocks noGrp="1"/>
          </p:cNvSpPr>
          <p:nvPr>
            <p:ph type="title"/>
          </p:nvPr>
        </p:nvSpPr>
        <p:spPr>
          <a:xfrm>
            <a:off x="0" y="-1"/>
            <a:ext cx="12192000" cy="1482571"/>
          </a:xfrm>
        </p:spPr>
        <p:txBody>
          <a:bodyPr>
            <a:normAutofit fontScale="90000"/>
          </a:bodyPr>
          <a:lstStyle/>
          <a:p>
            <a: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Prompt-based Learning: </a:t>
            </a:r>
            <a:r>
              <a:rPr lang="en-US" altLang="ko-KR" b="1" dirty="0">
                <a:cs typeface="Biome Light" panose="020B0303030204020804" pitchFamily="34" charset="0"/>
              </a:rPr>
              <a:t>PET</a:t>
            </a:r>
            <a:r>
              <a:rPr lang="en-US" altLang="ko-KR" sz="3600" b="1" dirty="0">
                <a:cs typeface="Biome Light" panose="020B0303030204020804" pitchFamily="34" charset="0"/>
              </a:rPr>
              <a:t>(Pattern-Exploiting Training)</a:t>
            </a:r>
            <a:br>
              <a:rPr lang="en-US" altLang="ko-KR" sz="44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Exploiting Cloze Questions for Few Shot </a:t>
            </a:r>
            <a:b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br>
            <a:r>
              <a:rPr lang="en-US" altLang="ko-KR" sz="3100" noProof="0" dirty="0">
                <a:solidFill>
                  <a:schemeClr val="accent2">
                    <a:lumMod val="50000"/>
                  </a:schemeClr>
                </a:solidFill>
                <a:latin typeface="맑은 고딕" panose="020B0503020000020004" pitchFamily="50" charset="-127"/>
                <a:ea typeface="맑은 고딕" panose="020B0503020000020004" pitchFamily="50" charset="-127"/>
                <a:cs typeface="Biome Light" panose="020B0303030204020804" pitchFamily="34" charset="0"/>
              </a:rPr>
              <a:t>Text Classification and Natural Language Inference</a:t>
            </a:r>
            <a:endParaRPr lang="ko-KR" altLang="en-US" dirty="0"/>
          </a:p>
        </p:txBody>
      </p:sp>
      <p:pic>
        <p:nvPicPr>
          <p:cNvPr id="15" name="그림 14">
            <a:extLst>
              <a:ext uri="{FF2B5EF4-FFF2-40B4-BE49-F238E27FC236}">
                <a16:creationId xmlns:a16="http://schemas.microsoft.com/office/drawing/2014/main" id="{70CCD63B-F562-DB68-CF0E-47C0FE2457C5}"/>
              </a:ext>
            </a:extLst>
          </p:cNvPr>
          <p:cNvPicPr>
            <a:picLocks noChangeAspect="1"/>
          </p:cNvPicPr>
          <p:nvPr/>
        </p:nvPicPr>
        <p:blipFill rotWithShape="1">
          <a:blip r:embed="rId2"/>
          <a:srcRect t="1" r="49059" b="59635"/>
          <a:stretch/>
        </p:blipFill>
        <p:spPr>
          <a:xfrm>
            <a:off x="7346052" y="6206696"/>
            <a:ext cx="1756691" cy="204965"/>
          </a:xfrm>
          <a:prstGeom prst="rect">
            <a:avLst/>
          </a:prstGeom>
        </p:spPr>
      </p:pic>
      <p:pic>
        <p:nvPicPr>
          <p:cNvPr id="4" name="그림 3">
            <a:extLst>
              <a:ext uri="{FF2B5EF4-FFF2-40B4-BE49-F238E27FC236}">
                <a16:creationId xmlns:a16="http://schemas.microsoft.com/office/drawing/2014/main" id="{7D10899E-7056-BF40-AE79-12625B5A71C5}"/>
              </a:ext>
            </a:extLst>
          </p:cNvPr>
          <p:cNvPicPr>
            <a:picLocks noChangeAspect="1"/>
          </p:cNvPicPr>
          <p:nvPr/>
        </p:nvPicPr>
        <p:blipFill>
          <a:blip r:embed="rId3"/>
          <a:stretch>
            <a:fillRect/>
          </a:stretch>
        </p:blipFill>
        <p:spPr>
          <a:xfrm>
            <a:off x="772270" y="6076765"/>
            <a:ext cx="4190697" cy="497905"/>
          </a:xfrm>
          <a:prstGeom prst="rect">
            <a:avLst/>
          </a:prstGeom>
        </p:spPr>
      </p:pic>
      <p:pic>
        <p:nvPicPr>
          <p:cNvPr id="8" name="그림 7">
            <a:extLst>
              <a:ext uri="{FF2B5EF4-FFF2-40B4-BE49-F238E27FC236}">
                <a16:creationId xmlns:a16="http://schemas.microsoft.com/office/drawing/2014/main" id="{84D4FFC9-EEA2-FF28-050B-C4556AC04DE4}"/>
              </a:ext>
            </a:extLst>
          </p:cNvPr>
          <p:cNvPicPr>
            <a:picLocks noChangeAspect="1"/>
          </p:cNvPicPr>
          <p:nvPr/>
        </p:nvPicPr>
        <p:blipFill>
          <a:blip r:embed="rId4"/>
          <a:stretch>
            <a:fillRect/>
          </a:stretch>
        </p:blipFill>
        <p:spPr>
          <a:xfrm>
            <a:off x="200234" y="1819747"/>
            <a:ext cx="2649662" cy="4190650"/>
          </a:xfrm>
          <a:prstGeom prst="rect">
            <a:avLst/>
          </a:prstGeom>
        </p:spPr>
      </p:pic>
      <p:sp>
        <p:nvSpPr>
          <p:cNvPr id="16" name="TextBox 15">
            <a:extLst>
              <a:ext uri="{FF2B5EF4-FFF2-40B4-BE49-F238E27FC236}">
                <a16:creationId xmlns:a16="http://schemas.microsoft.com/office/drawing/2014/main" id="{45EA8DDB-E2AA-74B6-0DEA-B366E6A9805D}"/>
              </a:ext>
            </a:extLst>
          </p:cNvPr>
          <p:cNvSpPr txBox="1"/>
          <p:nvPr/>
        </p:nvSpPr>
        <p:spPr>
          <a:xfrm>
            <a:off x="421896" y="1494174"/>
            <a:ext cx="2447975" cy="369332"/>
          </a:xfrm>
          <a:prstGeom prst="rect">
            <a:avLst/>
          </a:prstGeom>
          <a:noFill/>
        </p:spPr>
        <p:txBody>
          <a:bodyPr wrap="square">
            <a:spAutoFit/>
          </a:bodyPr>
          <a:lstStyle/>
          <a:p>
            <a:r>
              <a:rPr lang="en-US" altLang="ko-KR" sz="1800" b="1" i="0" u="none" strike="noStrike" baseline="0" dirty="0">
                <a:solidFill>
                  <a:srgbClr val="000000"/>
                </a:solidFill>
                <a:latin typeface="Century Gothic" panose="020B0502020202020204" pitchFamily="34" charset="0"/>
              </a:rPr>
              <a:t>Step1: Auxiliary LM</a:t>
            </a:r>
            <a:endParaRPr lang="ko-KR" altLang="en-US" b="1" dirty="0"/>
          </a:p>
        </p:txBody>
      </p:sp>
      <p:pic>
        <p:nvPicPr>
          <p:cNvPr id="14" name="그림 13">
            <a:extLst>
              <a:ext uri="{FF2B5EF4-FFF2-40B4-BE49-F238E27FC236}">
                <a16:creationId xmlns:a16="http://schemas.microsoft.com/office/drawing/2014/main" id="{3FD555DC-60E6-FEAE-AC27-3B6F3585C850}"/>
              </a:ext>
            </a:extLst>
          </p:cNvPr>
          <p:cNvPicPr>
            <a:picLocks noChangeAspect="1"/>
          </p:cNvPicPr>
          <p:nvPr/>
        </p:nvPicPr>
        <p:blipFill>
          <a:blip r:embed="rId5"/>
          <a:stretch>
            <a:fillRect/>
          </a:stretch>
        </p:blipFill>
        <p:spPr>
          <a:xfrm>
            <a:off x="2866974" y="5592737"/>
            <a:ext cx="2390825" cy="498456"/>
          </a:xfrm>
          <a:prstGeom prst="rect">
            <a:avLst/>
          </a:prstGeom>
        </p:spPr>
      </p:pic>
      <p:pic>
        <p:nvPicPr>
          <p:cNvPr id="19" name="그림 18">
            <a:extLst>
              <a:ext uri="{FF2B5EF4-FFF2-40B4-BE49-F238E27FC236}">
                <a16:creationId xmlns:a16="http://schemas.microsoft.com/office/drawing/2014/main" id="{E66E3763-2842-AD40-9799-03CD4F6196BF}"/>
              </a:ext>
            </a:extLst>
          </p:cNvPr>
          <p:cNvPicPr>
            <a:picLocks noChangeAspect="1"/>
          </p:cNvPicPr>
          <p:nvPr/>
        </p:nvPicPr>
        <p:blipFill>
          <a:blip r:embed="rId6"/>
          <a:stretch>
            <a:fillRect/>
          </a:stretch>
        </p:blipFill>
        <p:spPr>
          <a:xfrm>
            <a:off x="1855961" y="6472297"/>
            <a:ext cx="2462541" cy="319491"/>
          </a:xfrm>
          <a:prstGeom prst="rect">
            <a:avLst/>
          </a:prstGeom>
        </p:spPr>
      </p:pic>
      <p:pic>
        <p:nvPicPr>
          <p:cNvPr id="21" name="그림 20">
            <a:extLst>
              <a:ext uri="{FF2B5EF4-FFF2-40B4-BE49-F238E27FC236}">
                <a16:creationId xmlns:a16="http://schemas.microsoft.com/office/drawing/2014/main" id="{A0C346C3-96DE-0E6F-BE99-852FF3F2A830}"/>
              </a:ext>
            </a:extLst>
          </p:cNvPr>
          <p:cNvPicPr>
            <a:picLocks noChangeAspect="1"/>
          </p:cNvPicPr>
          <p:nvPr/>
        </p:nvPicPr>
        <p:blipFill>
          <a:blip r:embed="rId7"/>
          <a:stretch>
            <a:fillRect/>
          </a:stretch>
        </p:blipFill>
        <p:spPr>
          <a:xfrm>
            <a:off x="6604192" y="2243472"/>
            <a:ext cx="3142406" cy="1482571"/>
          </a:xfrm>
          <a:prstGeom prst="rect">
            <a:avLst/>
          </a:prstGeom>
        </p:spPr>
      </p:pic>
      <p:pic>
        <p:nvPicPr>
          <p:cNvPr id="29" name="그림 28">
            <a:extLst>
              <a:ext uri="{FF2B5EF4-FFF2-40B4-BE49-F238E27FC236}">
                <a16:creationId xmlns:a16="http://schemas.microsoft.com/office/drawing/2014/main" id="{8036A235-89EE-464C-9F2A-A48B2C6EC8AB}"/>
              </a:ext>
            </a:extLst>
          </p:cNvPr>
          <p:cNvPicPr>
            <a:picLocks noChangeAspect="1"/>
          </p:cNvPicPr>
          <p:nvPr/>
        </p:nvPicPr>
        <p:blipFill>
          <a:blip r:embed="rId8"/>
          <a:stretch>
            <a:fillRect/>
          </a:stretch>
        </p:blipFill>
        <p:spPr>
          <a:xfrm>
            <a:off x="9346839" y="2231202"/>
            <a:ext cx="2110912" cy="476657"/>
          </a:xfrm>
          <a:prstGeom prst="rect">
            <a:avLst/>
          </a:prstGeom>
        </p:spPr>
      </p:pic>
      <p:pic>
        <p:nvPicPr>
          <p:cNvPr id="33" name="그림 32">
            <a:extLst>
              <a:ext uri="{FF2B5EF4-FFF2-40B4-BE49-F238E27FC236}">
                <a16:creationId xmlns:a16="http://schemas.microsoft.com/office/drawing/2014/main" id="{98E03214-857A-C35A-F0B5-8DDCB03933E8}"/>
              </a:ext>
            </a:extLst>
          </p:cNvPr>
          <p:cNvPicPr>
            <a:picLocks noChangeAspect="1"/>
          </p:cNvPicPr>
          <p:nvPr/>
        </p:nvPicPr>
        <p:blipFill>
          <a:blip r:embed="rId9"/>
          <a:stretch>
            <a:fillRect/>
          </a:stretch>
        </p:blipFill>
        <p:spPr>
          <a:xfrm>
            <a:off x="2889847" y="2570606"/>
            <a:ext cx="2345080" cy="2539749"/>
          </a:xfrm>
          <a:prstGeom prst="rect">
            <a:avLst/>
          </a:prstGeom>
        </p:spPr>
      </p:pic>
      <p:pic>
        <p:nvPicPr>
          <p:cNvPr id="35" name="그림 34">
            <a:extLst>
              <a:ext uri="{FF2B5EF4-FFF2-40B4-BE49-F238E27FC236}">
                <a16:creationId xmlns:a16="http://schemas.microsoft.com/office/drawing/2014/main" id="{A1BCD6F4-44C7-AAE6-5AA9-0655AE8172B7}"/>
              </a:ext>
            </a:extLst>
          </p:cNvPr>
          <p:cNvPicPr>
            <a:picLocks noChangeAspect="1"/>
          </p:cNvPicPr>
          <p:nvPr/>
        </p:nvPicPr>
        <p:blipFill>
          <a:blip r:embed="rId10"/>
          <a:stretch>
            <a:fillRect/>
          </a:stretch>
        </p:blipFill>
        <p:spPr>
          <a:xfrm>
            <a:off x="2930097" y="2378608"/>
            <a:ext cx="1068723" cy="240110"/>
          </a:xfrm>
          <a:prstGeom prst="rect">
            <a:avLst/>
          </a:prstGeom>
        </p:spPr>
      </p:pic>
      <p:pic>
        <p:nvPicPr>
          <p:cNvPr id="37" name="그림 36">
            <a:extLst>
              <a:ext uri="{FF2B5EF4-FFF2-40B4-BE49-F238E27FC236}">
                <a16:creationId xmlns:a16="http://schemas.microsoft.com/office/drawing/2014/main" id="{BBB70A06-A95D-620A-CAC5-61F32110492B}"/>
              </a:ext>
            </a:extLst>
          </p:cNvPr>
          <p:cNvPicPr>
            <a:picLocks noChangeAspect="1"/>
          </p:cNvPicPr>
          <p:nvPr/>
        </p:nvPicPr>
        <p:blipFill>
          <a:blip r:embed="rId11"/>
          <a:stretch>
            <a:fillRect/>
          </a:stretch>
        </p:blipFill>
        <p:spPr>
          <a:xfrm>
            <a:off x="4173762" y="3872322"/>
            <a:ext cx="2894688" cy="229143"/>
          </a:xfrm>
          <a:prstGeom prst="rect">
            <a:avLst/>
          </a:prstGeom>
        </p:spPr>
      </p:pic>
      <p:pic>
        <p:nvPicPr>
          <p:cNvPr id="39" name="그림 38">
            <a:extLst>
              <a:ext uri="{FF2B5EF4-FFF2-40B4-BE49-F238E27FC236}">
                <a16:creationId xmlns:a16="http://schemas.microsoft.com/office/drawing/2014/main" id="{A257BC12-C0F8-C21D-93BF-6DA0D464AA68}"/>
              </a:ext>
            </a:extLst>
          </p:cNvPr>
          <p:cNvPicPr>
            <a:picLocks noChangeAspect="1"/>
          </p:cNvPicPr>
          <p:nvPr/>
        </p:nvPicPr>
        <p:blipFill>
          <a:blip r:embed="rId12"/>
          <a:stretch>
            <a:fillRect/>
          </a:stretch>
        </p:blipFill>
        <p:spPr>
          <a:xfrm>
            <a:off x="2889847" y="4863029"/>
            <a:ext cx="2310342" cy="735109"/>
          </a:xfrm>
          <a:prstGeom prst="rect">
            <a:avLst/>
          </a:prstGeom>
        </p:spPr>
      </p:pic>
      <p:sp>
        <p:nvSpPr>
          <p:cNvPr id="43" name="TextBox 42">
            <a:extLst>
              <a:ext uri="{FF2B5EF4-FFF2-40B4-BE49-F238E27FC236}">
                <a16:creationId xmlns:a16="http://schemas.microsoft.com/office/drawing/2014/main" id="{C4792777-C755-3F84-E3AC-CF225EF3F730}"/>
              </a:ext>
            </a:extLst>
          </p:cNvPr>
          <p:cNvSpPr txBox="1"/>
          <p:nvPr/>
        </p:nvSpPr>
        <p:spPr>
          <a:xfrm>
            <a:off x="2849896" y="4651777"/>
            <a:ext cx="2076743" cy="400110"/>
          </a:xfrm>
          <a:prstGeom prst="rect">
            <a:avLst/>
          </a:prstGeom>
          <a:noFill/>
        </p:spPr>
        <p:txBody>
          <a:bodyPr wrap="square">
            <a:spAutoFit/>
          </a:bodyPr>
          <a:lstStyle/>
          <a:p>
            <a:r>
              <a:rPr lang="en-US" altLang="ko-KR" sz="1000" dirty="0"/>
              <a:t>Using </a:t>
            </a:r>
            <a:r>
              <a:rPr lang="en-US" altLang="ko-KR" sz="1000" dirty="0" err="1"/>
              <a:t>softmax</a:t>
            </a:r>
            <a:r>
              <a:rPr lang="en-US" altLang="ko-KR" sz="1000" dirty="0"/>
              <a:t> obtain a probability distribution</a:t>
            </a:r>
            <a:endParaRPr lang="ko-KR" altLang="en-US" sz="1000" dirty="0"/>
          </a:p>
        </p:txBody>
      </p:sp>
      <p:sp>
        <p:nvSpPr>
          <p:cNvPr id="45" name="TextBox 44">
            <a:extLst>
              <a:ext uri="{FF2B5EF4-FFF2-40B4-BE49-F238E27FC236}">
                <a16:creationId xmlns:a16="http://schemas.microsoft.com/office/drawing/2014/main" id="{599F6C36-0EDB-9BEE-3DF9-9140C87602D6}"/>
              </a:ext>
            </a:extLst>
          </p:cNvPr>
          <p:cNvSpPr txBox="1"/>
          <p:nvPr/>
        </p:nvSpPr>
        <p:spPr>
          <a:xfrm>
            <a:off x="4710302" y="6014198"/>
            <a:ext cx="3046492" cy="246221"/>
          </a:xfrm>
          <a:prstGeom prst="rect">
            <a:avLst/>
          </a:prstGeom>
          <a:noFill/>
        </p:spPr>
        <p:txBody>
          <a:bodyPr wrap="square">
            <a:spAutoFit/>
          </a:bodyPr>
          <a:lstStyle/>
          <a:p>
            <a:r>
              <a:rPr lang="en-US" altLang="ko-KR" sz="1000" b="0" i="0" u="none" strike="noStrike" baseline="0" dirty="0">
                <a:latin typeface="Century Gothic" panose="020B0502020202020204" pitchFamily="34" charset="0"/>
              </a:rPr>
              <a:t>True distribution(one-hot) of training example </a:t>
            </a:r>
          </a:p>
        </p:txBody>
      </p:sp>
      <p:pic>
        <p:nvPicPr>
          <p:cNvPr id="47" name="그림 46">
            <a:extLst>
              <a:ext uri="{FF2B5EF4-FFF2-40B4-BE49-F238E27FC236}">
                <a16:creationId xmlns:a16="http://schemas.microsoft.com/office/drawing/2014/main" id="{162615A0-972C-BDEE-5FD0-AB95D78FDF74}"/>
              </a:ext>
            </a:extLst>
          </p:cNvPr>
          <p:cNvPicPr>
            <a:picLocks noChangeAspect="1"/>
          </p:cNvPicPr>
          <p:nvPr/>
        </p:nvPicPr>
        <p:blipFill>
          <a:blip r:embed="rId13"/>
          <a:stretch>
            <a:fillRect/>
          </a:stretch>
        </p:blipFill>
        <p:spPr>
          <a:xfrm>
            <a:off x="7613638" y="6047698"/>
            <a:ext cx="758175" cy="191774"/>
          </a:xfrm>
          <a:prstGeom prst="rect">
            <a:avLst/>
          </a:prstGeom>
        </p:spPr>
      </p:pic>
      <p:cxnSp>
        <p:nvCxnSpPr>
          <p:cNvPr id="49" name="직선 화살표 연결선 48">
            <a:extLst>
              <a:ext uri="{FF2B5EF4-FFF2-40B4-BE49-F238E27FC236}">
                <a16:creationId xmlns:a16="http://schemas.microsoft.com/office/drawing/2014/main" id="{DF19C4B7-3ACB-F383-87BC-15540FCA7A1C}"/>
              </a:ext>
            </a:extLst>
          </p:cNvPr>
          <p:cNvCxnSpPr>
            <a:cxnSpLocks/>
          </p:cNvCxnSpPr>
          <p:nvPr/>
        </p:nvCxnSpPr>
        <p:spPr>
          <a:xfrm>
            <a:off x="3087231" y="5375432"/>
            <a:ext cx="208230" cy="29203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51" name="그림 50">
            <a:extLst>
              <a:ext uri="{FF2B5EF4-FFF2-40B4-BE49-F238E27FC236}">
                <a16:creationId xmlns:a16="http://schemas.microsoft.com/office/drawing/2014/main" id="{B2B0BC37-ABB7-B7B1-F006-0B0F4FF5D290}"/>
              </a:ext>
            </a:extLst>
          </p:cNvPr>
          <p:cNvPicPr>
            <a:picLocks noChangeAspect="1"/>
          </p:cNvPicPr>
          <p:nvPr/>
        </p:nvPicPr>
        <p:blipFill>
          <a:blip r:embed="rId14"/>
          <a:stretch>
            <a:fillRect/>
          </a:stretch>
        </p:blipFill>
        <p:spPr>
          <a:xfrm>
            <a:off x="4069454" y="1478458"/>
            <a:ext cx="2447975" cy="1089924"/>
          </a:xfrm>
          <a:prstGeom prst="rect">
            <a:avLst/>
          </a:prstGeom>
        </p:spPr>
      </p:pic>
      <p:pic>
        <p:nvPicPr>
          <p:cNvPr id="52" name="그림 51">
            <a:extLst>
              <a:ext uri="{FF2B5EF4-FFF2-40B4-BE49-F238E27FC236}">
                <a16:creationId xmlns:a16="http://schemas.microsoft.com/office/drawing/2014/main" id="{A1D8C914-A657-898D-E2E7-158B8606EC53}"/>
              </a:ext>
            </a:extLst>
          </p:cNvPr>
          <p:cNvPicPr>
            <a:picLocks noChangeAspect="1"/>
          </p:cNvPicPr>
          <p:nvPr/>
        </p:nvPicPr>
        <p:blipFill>
          <a:blip r:embed="rId15"/>
          <a:stretch>
            <a:fillRect/>
          </a:stretch>
        </p:blipFill>
        <p:spPr>
          <a:xfrm>
            <a:off x="4069454" y="2326419"/>
            <a:ext cx="2447975" cy="412625"/>
          </a:xfrm>
          <a:prstGeom prst="rect">
            <a:avLst/>
          </a:prstGeom>
        </p:spPr>
      </p:pic>
      <p:pic>
        <p:nvPicPr>
          <p:cNvPr id="31" name="그림 30">
            <a:extLst>
              <a:ext uri="{FF2B5EF4-FFF2-40B4-BE49-F238E27FC236}">
                <a16:creationId xmlns:a16="http://schemas.microsoft.com/office/drawing/2014/main" id="{2C5765E6-267C-8A6C-ED76-BA38C8CB901C}"/>
              </a:ext>
            </a:extLst>
          </p:cNvPr>
          <p:cNvPicPr>
            <a:picLocks noChangeAspect="1"/>
          </p:cNvPicPr>
          <p:nvPr/>
        </p:nvPicPr>
        <p:blipFill>
          <a:blip r:embed="rId16"/>
          <a:stretch>
            <a:fillRect/>
          </a:stretch>
        </p:blipFill>
        <p:spPr>
          <a:xfrm>
            <a:off x="7470192" y="1819747"/>
            <a:ext cx="3159577" cy="289219"/>
          </a:xfrm>
          <a:prstGeom prst="rect">
            <a:avLst/>
          </a:prstGeom>
        </p:spPr>
      </p:pic>
      <p:sp>
        <p:nvSpPr>
          <p:cNvPr id="54" name="TextBox 53">
            <a:extLst>
              <a:ext uri="{FF2B5EF4-FFF2-40B4-BE49-F238E27FC236}">
                <a16:creationId xmlns:a16="http://schemas.microsoft.com/office/drawing/2014/main" id="{FDDE6E43-9D02-145D-F296-756A0B7908E1}"/>
              </a:ext>
            </a:extLst>
          </p:cNvPr>
          <p:cNvSpPr txBox="1"/>
          <p:nvPr/>
        </p:nvSpPr>
        <p:spPr>
          <a:xfrm>
            <a:off x="629124" y="5244627"/>
            <a:ext cx="711992" cy="261610"/>
          </a:xfrm>
          <a:prstGeom prst="rect">
            <a:avLst/>
          </a:prstGeom>
          <a:noFill/>
        </p:spPr>
        <p:txBody>
          <a:bodyPr wrap="square">
            <a:spAutoFit/>
          </a:bodyPr>
          <a:lstStyle/>
          <a:p>
            <a:r>
              <a:rPr lang="en-US" altLang="ko-KR" sz="1100" b="1" i="0" u="none" strike="noStrike" baseline="0" dirty="0">
                <a:latin typeface="Century Gothic" panose="020B0502020202020204" pitchFamily="34" charset="0"/>
              </a:rPr>
              <a:t>Labels</a:t>
            </a:r>
          </a:p>
        </p:txBody>
      </p:sp>
      <p:sp>
        <p:nvSpPr>
          <p:cNvPr id="59" name="TextBox 58">
            <a:extLst>
              <a:ext uri="{FF2B5EF4-FFF2-40B4-BE49-F238E27FC236}">
                <a16:creationId xmlns:a16="http://schemas.microsoft.com/office/drawing/2014/main" id="{1D7ED933-3A1F-999B-00B2-FDD3A3C26FC9}"/>
              </a:ext>
            </a:extLst>
          </p:cNvPr>
          <p:cNvSpPr txBox="1"/>
          <p:nvPr/>
        </p:nvSpPr>
        <p:spPr>
          <a:xfrm>
            <a:off x="594059" y="4305272"/>
            <a:ext cx="1013285" cy="261610"/>
          </a:xfrm>
          <a:prstGeom prst="rect">
            <a:avLst/>
          </a:prstGeom>
          <a:noFill/>
        </p:spPr>
        <p:txBody>
          <a:bodyPr wrap="square">
            <a:spAutoFit/>
          </a:bodyPr>
          <a:lstStyle/>
          <a:p>
            <a:r>
              <a:rPr lang="en-US" altLang="ko-KR" sz="1100" b="1" i="0" u="none" strike="noStrike" baseline="0" dirty="0">
                <a:latin typeface="Century Gothic" panose="020B0502020202020204" pitchFamily="34" charset="0"/>
              </a:rPr>
              <a:t>Words(v(x))</a:t>
            </a:r>
          </a:p>
        </p:txBody>
      </p:sp>
      <p:sp>
        <p:nvSpPr>
          <p:cNvPr id="60" name="TextBox 59">
            <a:extLst>
              <a:ext uri="{FF2B5EF4-FFF2-40B4-BE49-F238E27FC236}">
                <a16:creationId xmlns:a16="http://schemas.microsoft.com/office/drawing/2014/main" id="{78C6A695-AC96-9961-C0A5-A06FC4BE0EBD}"/>
              </a:ext>
            </a:extLst>
          </p:cNvPr>
          <p:cNvSpPr txBox="1"/>
          <p:nvPr/>
        </p:nvSpPr>
        <p:spPr>
          <a:xfrm>
            <a:off x="549681" y="2618718"/>
            <a:ext cx="1013285" cy="261610"/>
          </a:xfrm>
          <a:prstGeom prst="rect">
            <a:avLst/>
          </a:prstGeom>
          <a:noFill/>
        </p:spPr>
        <p:txBody>
          <a:bodyPr wrap="square">
            <a:spAutoFit/>
          </a:bodyPr>
          <a:lstStyle/>
          <a:p>
            <a:r>
              <a:rPr lang="en-US" altLang="ko-KR" sz="1100" b="1" i="0" u="none" strike="noStrike" baseline="0" dirty="0">
                <a:latin typeface="Century Gothic" panose="020B0502020202020204" pitchFamily="34" charset="0"/>
              </a:rPr>
              <a:t>Pattern(P)</a:t>
            </a:r>
          </a:p>
        </p:txBody>
      </p:sp>
      <p:grpSp>
        <p:nvGrpSpPr>
          <p:cNvPr id="67" name="그룹 66">
            <a:extLst>
              <a:ext uri="{FF2B5EF4-FFF2-40B4-BE49-F238E27FC236}">
                <a16:creationId xmlns:a16="http://schemas.microsoft.com/office/drawing/2014/main" id="{D74E4BA0-1EC9-FEFE-E087-5F36A08E831C}"/>
              </a:ext>
            </a:extLst>
          </p:cNvPr>
          <p:cNvGrpSpPr/>
          <p:nvPr/>
        </p:nvGrpSpPr>
        <p:grpSpPr>
          <a:xfrm>
            <a:off x="7726294" y="3864788"/>
            <a:ext cx="3739255" cy="2089091"/>
            <a:chOff x="7346052" y="3864788"/>
            <a:chExt cx="3739255" cy="2089091"/>
          </a:xfrm>
        </p:grpSpPr>
        <p:pic>
          <p:nvPicPr>
            <p:cNvPr id="23" name="그림 22">
              <a:extLst>
                <a:ext uri="{FF2B5EF4-FFF2-40B4-BE49-F238E27FC236}">
                  <a16:creationId xmlns:a16="http://schemas.microsoft.com/office/drawing/2014/main" id="{A691D126-7BC2-3F24-9670-5556AD8C8F5D}"/>
                </a:ext>
              </a:extLst>
            </p:cNvPr>
            <p:cNvPicPr>
              <a:picLocks noChangeAspect="1"/>
            </p:cNvPicPr>
            <p:nvPr/>
          </p:nvPicPr>
          <p:blipFill>
            <a:blip r:embed="rId17"/>
            <a:stretch>
              <a:fillRect/>
            </a:stretch>
          </p:blipFill>
          <p:spPr>
            <a:xfrm>
              <a:off x="7383019" y="4006733"/>
              <a:ext cx="3346293" cy="1947146"/>
            </a:xfrm>
            <a:prstGeom prst="rect">
              <a:avLst/>
            </a:prstGeom>
          </p:spPr>
        </p:pic>
        <p:sp>
          <p:nvSpPr>
            <p:cNvPr id="55" name="TextBox 54">
              <a:extLst>
                <a:ext uri="{FF2B5EF4-FFF2-40B4-BE49-F238E27FC236}">
                  <a16:creationId xmlns:a16="http://schemas.microsoft.com/office/drawing/2014/main" id="{3FD7F970-46B7-11F6-4D4B-BBB60CFCE4C9}"/>
                </a:ext>
              </a:extLst>
            </p:cNvPr>
            <p:cNvSpPr txBox="1"/>
            <p:nvPr/>
          </p:nvSpPr>
          <p:spPr>
            <a:xfrm>
              <a:off x="8700169" y="5307320"/>
              <a:ext cx="711992" cy="261610"/>
            </a:xfrm>
            <a:prstGeom prst="rect">
              <a:avLst/>
            </a:prstGeom>
            <a:noFill/>
          </p:spPr>
          <p:txBody>
            <a:bodyPr wrap="square">
              <a:spAutoFit/>
            </a:bodyPr>
            <a:lstStyle/>
            <a:p>
              <a:r>
                <a:rPr lang="en-US" altLang="ko-KR" sz="1100" b="1" i="0" u="none" strike="noStrike" baseline="0" dirty="0">
                  <a:latin typeface="Century Gothic" panose="020B0502020202020204" pitchFamily="34" charset="0"/>
                </a:rPr>
                <a:t>Labels</a:t>
              </a:r>
            </a:p>
          </p:txBody>
        </p:sp>
        <p:sp>
          <p:nvSpPr>
            <p:cNvPr id="56" name="TextBox 55">
              <a:extLst>
                <a:ext uri="{FF2B5EF4-FFF2-40B4-BE49-F238E27FC236}">
                  <a16:creationId xmlns:a16="http://schemas.microsoft.com/office/drawing/2014/main" id="{CBEAAC4D-5448-FA1D-4CA2-A2F2615162B6}"/>
                </a:ext>
              </a:extLst>
            </p:cNvPr>
            <p:cNvSpPr txBox="1"/>
            <p:nvPr/>
          </p:nvSpPr>
          <p:spPr>
            <a:xfrm>
              <a:off x="10373315" y="5278096"/>
              <a:ext cx="711992" cy="261610"/>
            </a:xfrm>
            <a:prstGeom prst="rect">
              <a:avLst/>
            </a:prstGeom>
            <a:noFill/>
          </p:spPr>
          <p:txBody>
            <a:bodyPr wrap="square">
              <a:spAutoFit/>
            </a:bodyPr>
            <a:lstStyle/>
            <a:p>
              <a:r>
                <a:rPr lang="en-US" altLang="ko-KR" sz="1100" b="1" i="0" u="none" strike="noStrike" baseline="0" dirty="0">
                  <a:latin typeface="Century Gothic" panose="020B0502020202020204" pitchFamily="34" charset="0"/>
                </a:rPr>
                <a:t>words</a:t>
              </a:r>
            </a:p>
          </p:txBody>
        </p:sp>
        <p:sp>
          <p:nvSpPr>
            <p:cNvPr id="57" name="사각형: 둥근 모서리 56">
              <a:extLst>
                <a:ext uri="{FF2B5EF4-FFF2-40B4-BE49-F238E27FC236}">
                  <a16:creationId xmlns:a16="http://schemas.microsoft.com/office/drawing/2014/main" id="{EE6D85C7-190D-FB26-AE4D-4376A81739DB}"/>
                </a:ext>
              </a:extLst>
            </p:cNvPr>
            <p:cNvSpPr/>
            <p:nvPr/>
          </p:nvSpPr>
          <p:spPr>
            <a:xfrm>
              <a:off x="8739634" y="4879522"/>
              <a:ext cx="1137697" cy="626715"/>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1E4A6C32-3DF5-54CB-83FB-70DF694DED7C}"/>
                </a:ext>
              </a:extLst>
            </p:cNvPr>
            <p:cNvSpPr/>
            <p:nvPr/>
          </p:nvSpPr>
          <p:spPr>
            <a:xfrm>
              <a:off x="9969873" y="4872136"/>
              <a:ext cx="559307" cy="626715"/>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cxnSp>
          <p:nvCxnSpPr>
            <p:cNvPr id="62" name="직선 화살표 연결선 61">
              <a:extLst>
                <a:ext uri="{FF2B5EF4-FFF2-40B4-BE49-F238E27FC236}">
                  <a16:creationId xmlns:a16="http://schemas.microsoft.com/office/drawing/2014/main" id="{CEAF3C3B-8B03-56F5-E930-1FEDE9959A1E}"/>
                </a:ext>
              </a:extLst>
            </p:cNvPr>
            <p:cNvCxnSpPr>
              <a:cxnSpLocks/>
              <a:endCxn id="58" idx="0"/>
            </p:cNvCxnSpPr>
            <p:nvPr/>
          </p:nvCxnSpPr>
          <p:spPr>
            <a:xfrm>
              <a:off x="8795548" y="4607095"/>
              <a:ext cx="1453979" cy="26504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4" name="사각형: 둥근 모서리 63">
              <a:extLst>
                <a:ext uri="{FF2B5EF4-FFF2-40B4-BE49-F238E27FC236}">
                  <a16:creationId xmlns:a16="http://schemas.microsoft.com/office/drawing/2014/main" id="{C75E361C-9126-BB70-5311-F24D0981D00F}"/>
                </a:ext>
              </a:extLst>
            </p:cNvPr>
            <p:cNvSpPr/>
            <p:nvPr/>
          </p:nvSpPr>
          <p:spPr>
            <a:xfrm>
              <a:off x="7346052" y="3864788"/>
              <a:ext cx="3739255" cy="2089091"/>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grpSp>
      <p:sp>
        <p:nvSpPr>
          <p:cNvPr id="66" name="사각형: 둥근 모서리 65">
            <a:extLst>
              <a:ext uri="{FF2B5EF4-FFF2-40B4-BE49-F238E27FC236}">
                <a16:creationId xmlns:a16="http://schemas.microsoft.com/office/drawing/2014/main" id="{4695DDEA-6EDF-9B94-DD06-E49997546A13}"/>
              </a:ext>
            </a:extLst>
          </p:cNvPr>
          <p:cNvSpPr/>
          <p:nvPr/>
        </p:nvSpPr>
        <p:spPr>
          <a:xfrm>
            <a:off x="6562910" y="2151081"/>
            <a:ext cx="4881383" cy="1646729"/>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C8D09980-D435-57AA-9687-0ABCD8982724}"/>
              </a:ext>
            </a:extLst>
          </p:cNvPr>
          <p:cNvSpPr/>
          <p:nvPr/>
        </p:nvSpPr>
        <p:spPr>
          <a:xfrm>
            <a:off x="2832236" y="5049563"/>
            <a:ext cx="864719" cy="322448"/>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a:p>
        </p:txBody>
      </p:sp>
      <p:sp>
        <p:nvSpPr>
          <p:cNvPr id="69" name="TextBox 68">
            <a:extLst>
              <a:ext uri="{FF2B5EF4-FFF2-40B4-BE49-F238E27FC236}">
                <a16:creationId xmlns:a16="http://schemas.microsoft.com/office/drawing/2014/main" id="{669BCA0B-6E9C-B80D-BC70-3D287FFC6064}"/>
              </a:ext>
            </a:extLst>
          </p:cNvPr>
          <p:cNvSpPr txBox="1"/>
          <p:nvPr/>
        </p:nvSpPr>
        <p:spPr>
          <a:xfrm>
            <a:off x="10462596" y="1986787"/>
            <a:ext cx="900307" cy="261610"/>
          </a:xfrm>
          <a:prstGeom prst="rect">
            <a:avLst/>
          </a:prstGeom>
          <a:noFill/>
        </p:spPr>
        <p:txBody>
          <a:bodyPr wrap="square">
            <a:spAutoFit/>
          </a:bodyPr>
          <a:lstStyle/>
          <a:p>
            <a:r>
              <a:rPr lang="en-US" altLang="ko-KR" sz="1100" b="1" dirty="0">
                <a:latin typeface="Century Gothic" panose="020B0502020202020204" pitchFamily="34" charset="0"/>
              </a:rPr>
              <a:t>Example1</a:t>
            </a:r>
            <a:endParaRPr lang="en-US" altLang="ko-KR" sz="1100" b="1" i="0" u="none" strike="noStrike" baseline="0" dirty="0">
              <a:latin typeface="Century Gothic" panose="020B0502020202020204" pitchFamily="34" charset="0"/>
            </a:endParaRPr>
          </a:p>
        </p:txBody>
      </p:sp>
      <p:sp>
        <p:nvSpPr>
          <p:cNvPr id="70" name="TextBox 69">
            <a:extLst>
              <a:ext uri="{FF2B5EF4-FFF2-40B4-BE49-F238E27FC236}">
                <a16:creationId xmlns:a16="http://schemas.microsoft.com/office/drawing/2014/main" id="{73219577-A989-04E8-86FA-6E7A68D6D196}"/>
              </a:ext>
            </a:extLst>
          </p:cNvPr>
          <p:cNvSpPr txBox="1"/>
          <p:nvPr/>
        </p:nvSpPr>
        <p:spPr>
          <a:xfrm>
            <a:off x="10462596" y="3741517"/>
            <a:ext cx="900307" cy="261610"/>
          </a:xfrm>
          <a:prstGeom prst="rect">
            <a:avLst/>
          </a:prstGeom>
          <a:noFill/>
        </p:spPr>
        <p:txBody>
          <a:bodyPr wrap="square">
            <a:spAutoFit/>
          </a:bodyPr>
          <a:lstStyle/>
          <a:p>
            <a:r>
              <a:rPr lang="en-US" altLang="ko-KR" sz="1100" b="1" dirty="0">
                <a:latin typeface="Century Gothic" panose="020B0502020202020204" pitchFamily="34" charset="0"/>
              </a:rPr>
              <a:t>Example2</a:t>
            </a:r>
            <a:endParaRPr lang="en-US" altLang="ko-KR" sz="1100" b="1" i="0" u="none" strike="noStrike" baseline="0" dirty="0">
              <a:latin typeface="Century Gothic" panose="020B0502020202020204" pitchFamily="34" charset="0"/>
            </a:endParaRPr>
          </a:p>
        </p:txBody>
      </p:sp>
    </p:spTree>
    <p:extLst>
      <p:ext uri="{BB962C8B-B14F-4D97-AF65-F5344CB8AC3E}">
        <p14:creationId xmlns:p14="http://schemas.microsoft.com/office/powerpoint/2010/main" val="250873942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3_TF89338750_Win32.potx" id="{700DB809-292A-4B13-B444-555C3CA3BAF9}" vid="{A356E11F-EA95-4991-AC6F-0A9671DA6442}"/>
    </a:ext>
  </a:extLst>
</a:theme>
</file>

<file path=ppt/theme/theme2.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4972</TotalTime>
  <Words>15106</Words>
  <Application>Microsoft Macintosh PowerPoint</Application>
  <PresentationFormat>와이드스크린</PresentationFormat>
  <Paragraphs>1470</Paragraphs>
  <Slides>106</Slides>
  <Notes>46</Notes>
  <HiddenSlides>0</HiddenSlides>
  <MMClips>0</MMClips>
  <ScaleCrop>false</ScaleCrop>
  <HeadingPairs>
    <vt:vector size="6" baseType="variant">
      <vt:variant>
        <vt:lpstr>사용한 글꼴</vt:lpstr>
      </vt:variant>
      <vt:variant>
        <vt:i4>29</vt:i4>
      </vt:variant>
      <vt:variant>
        <vt:lpstr>테마</vt:lpstr>
      </vt:variant>
      <vt:variant>
        <vt:i4>3</vt:i4>
      </vt:variant>
      <vt:variant>
        <vt:lpstr>슬라이드 제목</vt:lpstr>
      </vt:variant>
      <vt:variant>
        <vt:i4>106</vt:i4>
      </vt:variant>
    </vt:vector>
  </HeadingPairs>
  <TitlesOfParts>
    <vt:vector size="138" baseType="lpstr">
      <vt:lpstr>1</vt:lpstr>
      <vt:lpstr>나눔고딕 ExtraBold</vt:lpstr>
      <vt:lpstr>AAAAAF+Calibri-Bold</vt:lpstr>
      <vt:lpstr>Apple SD Gothic Neo</vt:lpstr>
      <vt:lpstr>ArialMT</vt:lpstr>
      <vt:lpstr>BMJUAOTF</vt:lpstr>
      <vt:lpstr>CIDFont+F2</vt:lpstr>
      <vt:lpstr>CIDFont+F4</vt:lpstr>
      <vt:lpstr>HCR Dotum</vt:lpstr>
      <vt:lpstr>맑은 고딕</vt:lpstr>
      <vt:lpstr>MalgunGothic</vt:lpstr>
      <vt:lpstr>나눔고딕</vt:lpstr>
      <vt:lpstr>NanumSquareRound</vt:lpstr>
      <vt:lpstr>NimbusRomNo9L-Regu</vt:lpstr>
      <vt:lpstr>RARRYD+HelveticaNeue</vt:lpstr>
      <vt:lpstr>TimesNewRomanPS-ItalicMT</vt:lpstr>
      <vt:lpstr>TimesNewRomanPSMT</vt:lpstr>
      <vt:lpstr>Arial</vt:lpstr>
      <vt:lpstr>Avenir Next LT Pro</vt:lpstr>
      <vt:lpstr>Calibri</vt:lpstr>
      <vt:lpstr>Calibri Light</vt:lpstr>
      <vt:lpstr>Cambria Math</vt:lpstr>
      <vt:lpstr>Century Gothic</vt:lpstr>
      <vt:lpstr>Franklin Gothic Book</vt:lpstr>
      <vt:lpstr>Lucida Grande</vt:lpstr>
      <vt:lpstr>Roboto</vt:lpstr>
      <vt:lpstr>Symbol</vt:lpstr>
      <vt:lpstr>Times New Roman</vt:lpstr>
      <vt:lpstr>Univers</vt:lpstr>
      <vt:lpstr>GradientUnivers</vt:lpstr>
      <vt:lpstr>Office 테마</vt:lpstr>
      <vt:lpstr>Office Theme</vt:lpstr>
      <vt:lpstr>자연어처리의 최신동향-3 : Transformer기반 사전학습모델(Pre-trained Models)</vt:lpstr>
      <vt:lpstr>자연어처리의 최신 동향:   </vt:lpstr>
      <vt:lpstr>PowerPoint 프레젠테이션</vt:lpstr>
      <vt:lpstr>Revisit to Transformer </vt:lpstr>
      <vt:lpstr>Reformer: The Efficient Transformer, 2020</vt:lpstr>
      <vt:lpstr>Longformer: The Long-Document Transformer, 2020</vt:lpstr>
      <vt:lpstr>Big Bird: Transformers for Longer Sequences, 2020</vt:lpstr>
      <vt:lpstr>Rethinking Attention with Performers, 2020</vt:lpstr>
      <vt:lpstr>PowerPoint 프레젠테이션</vt:lpstr>
      <vt:lpstr>Background(Learning Methods): Transfer Learning</vt:lpstr>
      <vt:lpstr>Revisit To Language Model(언어모델)</vt:lpstr>
      <vt:lpstr>GPT</vt:lpstr>
      <vt:lpstr>BERT: Pre-training of Deep Bidirectional Transformers for Language  Understanding, 2018</vt:lpstr>
      <vt:lpstr>BERT: Pre-training of Deep Bidirectional Transformers for Language  Understanding, 2018</vt:lpstr>
      <vt:lpstr>After GPT and BERT</vt:lpstr>
      <vt:lpstr>PowerPoint 프레젠테이션</vt:lpstr>
      <vt:lpstr>PowerPoint 프레젠테이션</vt:lpstr>
      <vt:lpstr>PowerPoint 프레젠테이션</vt:lpstr>
      <vt:lpstr>Design effective architecture</vt:lpstr>
      <vt:lpstr>Transformer-XL: Attentive Language Models Beyond  a Fixed-Length Context, 2019</vt:lpstr>
      <vt:lpstr>Transformer-XL: Attentive Language Models Beyond  a Fixed-Length Context, 2019</vt:lpstr>
      <vt:lpstr>XLNET(Generalized Autoregressive Pretraining for Language Understanding</vt:lpstr>
      <vt:lpstr>XLNET(Generalized Autoregressive Pretraining for Language Understanding</vt:lpstr>
      <vt:lpstr>XLNET(Generalized Autoregressive Pretraining for Language Understanding</vt:lpstr>
      <vt:lpstr>XLNET(Generalized Autoregressive Pretraining for Language Understanding</vt:lpstr>
      <vt:lpstr>XLNET(Generalized Autoregressive Pretraining for Language Understanding</vt:lpstr>
      <vt:lpstr>GLM (All NLP Tasks Are Generation Tasks: A General Pre-training Framework)</vt:lpstr>
      <vt:lpstr>GLM (All NLP Tasks Are Generation Tasks: A General Pre-traing Framework)</vt:lpstr>
      <vt:lpstr>GLM (All NLP Tasks Are Generation Tasks: A General Pre-training Framework)</vt:lpstr>
      <vt:lpstr>MASS (Masked Sequence to Sequence Pre-training for Language Generation)</vt:lpstr>
      <vt:lpstr>MASS (Masked Sequence to Sequence Pre-training for Language Generation)</vt:lpstr>
      <vt:lpstr>BART (Bi-directional and Autoregressive Transformer)</vt:lpstr>
      <vt:lpstr>BART (Bi-directional and Autoregressive Transformer)</vt:lpstr>
      <vt:lpstr>BART (Bi-directional and Autoregressive Transformer)</vt:lpstr>
      <vt:lpstr>T5 (Exploring the Limits of Transformer Learning with a Unified Text-to-Text Transformer)</vt:lpstr>
      <vt:lpstr>T5 (Exploring the Limits of Transformer Learning with a Unified Text-to-Text Transformer)</vt:lpstr>
      <vt:lpstr>T5 (Exploring the Limits of Transformer Learning with a Unified Text-to-Text Transformer)</vt:lpstr>
      <vt:lpstr>T5 (Exploring the Limits of Transformer Learning with a Unified Text-to-Text Transformer)</vt:lpstr>
      <vt:lpstr>More Variants of Existing PTMs: Masking Strategy: SpanBERT (Improving Pre-training by Representing and Predicting Spans) </vt:lpstr>
      <vt:lpstr>More Variants of Existing PTMs: Masking Strategy: SpanBERT (Improving Pre-training by Representing and Predicting Spans) </vt:lpstr>
      <vt:lpstr>RoundUp: Evolution of Transformer Architecture </vt:lpstr>
      <vt:lpstr>PowerPoint 프레젠테이션</vt:lpstr>
      <vt:lpstr>Utilizing multi-source data</vt:lpstr>
      <vt:lpstr>Unicoder: A Universal Language Encoder by Pre-training with Multiple Cross-lingual Tasks</vt:lpstr>
      <vt:lpstr>Unicoder: A Universal Language Encoder by Pre-training with Multiple Cross-lingual Tasks</vt:lpstr>
      <vt:lpstr>Unicoder: A Universal Language Encoder by Pre-training with Multiple Cross-lingual Tasks</vt:lpstr>
      <vt:lpstr>Unicoder: A Universal Language Encoder by Pre-training with Multiple Cross-lingual Tasks</vt:lpstr>
      <vt:lpstr>Unicoder: A Universal Language Encoder by Pre-training with Multiple Cross-lingual Tasks</vt:lpstr>
      <vt:lpstr>Unicoder: A Universal Language Encoder by Pre-training with Multiple Cross-lingual Tasks</vt:lpstr>
      <vt:lpstr>Unicoder: A Universal Language Encoder by Pre-training with Multiple Cross-lingual Tasks</vt:lpstr>
      <vt:lpstr>Unicoder: A Universal Language Encoder by Pre-training with Multiple Cross-lingual Tasks</vt:lpstr>
      <vt:lpstr>Multimodal: Modality</vt:lpstr>
      <vt:lpstr>     Multimodal: Vision &amp; Language </vt:lpstr>
      <vt:lpstr>ViLBERT: Pretraing Task-Agnostic Visionlinguistic Representations for Vision-and-Language Tasks</vt:lpstr>
      <vt:lpstr>Multimodal Pre-Training: ViLBERT Vision Language BERT</vt:lpstr>
      <vt:lpstr>Unicoder-VL: A Universal Encoder for Vision and Language by Cross-modal Pre-training</vt:lpstr>
      <vt:lpstr>Multimodal Pre-Training: Unicoder-VL A Universal Encoder for Vision and Language by Cross-modal Pre-training</vt:lpstr>
      <vt:lpstr>Multimodal Pre-Training: DALL-E</vt:lpstr>
      <vt:lpstr>Multimodal Pre-Training: DALL-E</vt:lpstr>
      <vt:lpstr>Multimodal Pre-Training: DALL-E</vt:lpstr>
      <vt:lpstr>Multimodal Pre-Training: DALL-E</vt:lpstr>
      <vt:lpstr>Multimodal Pre-Training: DALL-E</vt:lpstr>
      <vt:lpstr>Multimodal Pre-Training: DALL-E</vt:lpstr>
      <vt:lpstr>Multimodal Pre-Training: CLIP Contrastive Language-Image Pre-training</vt:lpstr>
      <vt:lpstr>Multimodal Pre-Training: CogView</vt:lpstr>
      <vt:lpstr>Multimodal Pre-Training: CogView</vt:lpstr>
      <vt:lpstr>Knowledge-Enhanced Pre-Training: KnowBERT </vt:lpstr>
      <vt:lpstr>Knowledge-Enhanced Pre-Training: KEPLER A Unified Model for Knowledge Embedding  and Pre-trained LanguagE Representation</vt:lpstr>
      <vt:lpstr>Knowledge-Enhanced Pre-Training: KGLM Knowledge Graph Language Model</vt:lpstr>
      <vt:lpstr>ERNIE: Enhanced Representation through  Knowledge Integration, 2019</vt:lpstr>
      <vt:lpstr>ERNIE: Enhanced Representation through  Knowledge Integration, 2019</vt:lpstr>
      <vt:lpstr>ERNIE 2.0: A Continual Pre-training Framework for Language  Understanding, 2019</vt:lpstr>
      <vt:lpstr>ERNIE 2.0: A Continual Pre-training Framework for Language  Understanding, 2019</vt:lpstr>
      <vt:lpstr>PowerPoint 프레젠테이션</vt:lpstr>
      <vt:lpstr>Improving computational efficiency</vt:lpstr>
      <vt:lpstr>System-Level Optimization: Megatron-LM Training Multi Billion Parameter Language Models Using Model Parallelism </vt:lpstr>
      <vt:lpstr>Efficient Pre-Training: Progressive layer dropout</vt:lpstr>
      <vt:lpstr>Model Compression: Compressing BERT</vt:lpstr>
      <vt:lpstr>Model Compression: ALBERT A LITE BERT FOR SELF-SUPERVISED LEARNING  OF LANGUAGE REPRESENTATIONS</vt:lpstr>
      <vt:lpstr>MiniLM: Deep Self-Attention Distillation for Task-Agnostic  Compression of Pre-Trained Transformers, 2020</vt:lpstr>
      <vt:lpstr>PowerPoint 프레젠테이션</vt:lpstr>
      <vt:lpstr>Interpretation and theoretical analysis</vt:lpstr>
      <vt:lpstr>A Structural Probe for Finding Syntax in Word  Representations, 2019</vt:lpstr>
      <vt:lpstr>Linguistic Knowledge and Transferability of Contextual  Representations, 2019</vt:lpstr>
      <vt:lpstr>What Does BERT Learn about the Structure of Language?, 2019</vt:lpstr>
      <vt:lpstr>Evaluating Commonsense in Pre-Trained Language Models, 2020</vt:lpstr>
      <vt:lpstr>Robustness of PTMs: TEXTFOOLER IS BERT REALLY ROBUST? A STRONG BASELINE FOR NATURAL LANGAUGE ATTACK ON TEXT CLASSIFICIATION AND ENTAILMENT</vt:lpstr>
      <vt:lpstr>Robustness of PTMs: TEXTFOOLER IS BERT REALLY ROBUST? A STRONG BASELINE FOR NATURAL LANGAUGE ATTACK ON TEXT CLASSIFICIATION AND ENTAILMENT</vt:lpstr>
      <vt:lpstr>Structural Sparsity of PTMs What Does BERT Look At? An Analysis of BERT’s Attention</vt:lpstr>
      <vt:lpstr>Structural Sparsity of PTMs What Does BERT Look At? An Analysis of BERT’s Attention</vt:lpstr>
      <vt:lpstr>Revealing the Dark Secrets of BERT, 2019</vt:lpstr>
      <vt:lpstr>Revealing the Dark Secrets of BERT, 2019</vt:lpstr>
      <vt:lpstr>PowerPoint 프레젠테이션</vt:lpstr>
      <vt:lpstr>Pre-train, Fine-tune vs. Pre-train, Prompt, Predict</vt:lpstr>
      <vt:lpstr>Prompt-based Learning: Pre-train, Prompt, and Predict</vt:lpstr>
      <vt:lpstr>Prompt-based Learning: Pre-train, Prompt, and Predict</vt:lpstr>
      <vt:lpstr>Prompt-based Learning: Pre-train, Prompt, and Predict</vt:lpstr>
      <vt:lpstr>Prompt-based Learning: PET(Pattern-Exploiting Training) Exploiting Cloze Questions for Few Shot  Text Classification and Natural Language Inference</vt:lpstr>
      <vt:lpstr>Prompt-based Learning: PET(Pattern-Exploiting Training) Exploiting Cloze Questions for Few Shot  Text Classification and Natural Language Inference</vt:lpstr>
      <vt:lpstr>Prompt-based Learning: PET(Pattern-Exploiting Training) Exploiting Cloze Questions for Few Shot  Text Classification and Natural Language Inference</vt:lpstr>
      <vt:lpstr>Prompt-based Learning:P-tuning</vt:lpstr>
      <vt:lpstr>Prompt-based Learning:P-tuning</vt:lpstr>
      <vt:lpstr>GPT Understands, Too, 2021</vt:lpstr>
      <vt:lpstr>GPT Understands, Too, 2021</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자연어처리의 최신동향 - Transformer에 이르기까지의 진화</dc:title>
  <dc:creator>Hyopil Shin</dc:creator>
  <cp:lastModifiedBy>Shin Hyopil</cp:lastModifiedBy>
  <cp:revision>13</cp:revision>
  <dcterms:created xsi:type="dcterms:W3CDTF">2022-03-19T02:09:15Z</dcterms:created>
  <dcterms:modified xsi:type="dcterms:W3CDTF">2023-05-14T12:11:25Z</dcterms:modified>
</cp:coreProperties>
</file>